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37"/>
  </p:notesMasterIdLst>
  <p:handoutMasterIdLst>
    <p:handoutMasterId r:id="rId138"/>
  </p:handoutMasterIdLst>
  <p:sldIdLst>
    <p:sldId id="583" r:id="rId2"/>
    <p:sldId id="584" r:id="rId3"/>
    <p:sldId id="585" r:id="rId4"/>
    <p:sldId id="586" r:id="rId5"/>
    <p:sldId id="704" r:id="rId6"/>
    <p:sldId id="705" r:id="rId7"/>
    <p:sldId id="706" r:id="rId8"/>
    <p:sldId id="707" r:id="rId9"/>
    <p:sldId id="708" r:id="rId10"/>
    <p:sldId id="709" r:id="rId11"/>
    <p:sldId id="711" r:id="rId12"/>
    <p:sldId id="712" r:id="rId13"/>
    <p:sldId id="710" r:id="rId14"/>
    <p:sldId id="587" r:id="rId15"/>
    <p:sldId id="588" r:id="rId16"/>
    <p:sldId id="589" r:id="rId17"/>
    <p:sldId id="590" r:id="rId18"/>
    <p:sldId id="716" r:id="rId19"/>
    <p:sldId id="591" r:id="rId20"/>
    <p:sldId id="592" r:id="rId21"/>
    <p:sldId id="593" r:id="rId22"/>
    <p:sldId id="719" r:id="rId23"/>
    <p:sldId id="594" r:id="rId24"/>
    <p:sldId id="595" r:id="rId25"/>
    <p:sldId id="596" r:id="rId26"/>
    <p:sldId id="597" r:id="rId27"/>
    <p:sldId id="598" r:id="rId28"/>
    <p:sldId id="599" r:id="rId29"/>
    <p:sldId id="600" r:id="rId30"/>
    <p:sldId id="601" r:id="rId31"/>
    <p:sldId id="602" r:id="rId32"/>
    <p:sldId id="603" r:id="rId33"/>
    <p:sldId id="604" r:id="rId34"/>
    <p:sldId id="605" r:id="rId35"/>
    <p:sldId id="606" r:id="rId36"/>
    <p:sldId id="607" r:id="rId37"/>
    <p:sldId id="608" r:id="rId38"/>
    <p:sldId id="610" r:id="rId39"/>
    <p:sldId id="609"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623" r:id="rId53"/>
    <p:sldId id="624" r:id="rId54"/>
    <p:sldId id="625" r:id="rId55"/>
    <p:sldId id="626" r:id="rId56"/>
    <p:sldId id="627" r:id="rId57"/>
    <p:sldId id="628" r:id="rId58"/>
    <p:sldId id="629" r:id="rId59"/>
    <p:sldId id="630" r:id="rId60"/>
    <p:sldId id="631" r:id="rId61"/>
    <p:sldId id="632" r:id="rId62"/>
    <p:sldId id="633" r:id="rId63"/>
    <p:sldId id="634"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717" r:id="rId77"/>
    <p:sldId id="647" r:id="rId78"/>
    <p:sldId id="648" r:id="rId79"/>
    <p:sldId id="649" r:id="rId80"/>
    <p:sldId id="650" r:id="rId81"/>
    <p:sldId id="715" r:id="rId82"/>
    <p:sldId id="651" r:id="rId83"/>
    <p:sldId id="652" r:id="rId84"/>
    <p:sldId id="653" r:id="rId85"/>
    <p:sldId id="654" r:id="rId86"/>
    <p:sldId id="655" r:id="rId87"/>
    <p:sldId id="656" r:id="rId88"/>
    <p:sldId id="657" r:id="rId89"/>
    <p:sldId id="658" r:id="rId90"/>
    <p:sldId id="659" r:id="rId91"/>
    <p:sldId id="660" r:id="rId92"/>
    <p:sldId id="661" r:id="rId93"/>
    <p:sldId id="662" r:id="rId94"/>
    <p:sldId id="663" r:id="rId95"/>
    <p:sldId id="664" r:id="rId96"/>
    <p:sldId id="665" r:id="rId97"/>
    <p:sldId id="666" r:id="rId98"/>
    <p:sldId id="667" r:id="rId99"/>
    <p:sldId id="668" r:id="rId100"/>
    <p:sldId id="718" r:id="rId101"/>
    <p:sldId id="669" r:id="rId102"/>
    <p:sldId id="670" r:id="rId103"/>
    <p:sldId id="671" r:id="rId104"/>
    <p:sldId id="672" r:id="rId105"/>
    <p:sldId id="673" r:id="rId106"/>
    <p:sldId id="674" r:id="rId107"/>
    <p:sldId id="675" r:id="rId108"/>
    <p:sldId id="676" r:id="rId109"/>
    <p:sldId id="677" r:id="rId110"/>
    <p:sldId id="678" r:id="rId111"/>
    <p:sldId id="679" r:id="rId112"/>
    <p:sldId id="680" r:id="rId113"/>
    <p:sldId id="681" r:id="rId114"/>
    <p:sldId id="682" r:id="rId115"/>
    <p:sldId id="683" r:id="rId116"/>
    <p:sldId id="684" r:id="rId117"/>
    <p:sldId id="685" r:id="rId118"/>
    <p:sldId id="686" r:id="rId119"/>
    <p:sldId id="687" r:id="rId120"/>
    <p:sldId id="688" r:id="rId121"/>
    <p:sldId id="689" r:id="rId122"/>
    <p:sldId id="690" r:id="rId123"/>
    <p:sldId id="691" r:id="rId124"/>
    <p:sldId id="692" r:id="rId125"/>
    <p:sldId id="693" r:id="rId126"/>
    <p:sldId id="694" r:id="rId127"/>
    <p:sldId id="695" r:id="rId128"/>
    <p:sldId id="696" r:id="rId129"/>
    <p:sldId id="697" r:id="rId130"/>
    <p:sldId id="698" r:id="rId131"/>
    <p:sldId id="699" r:id="rId132"/>
    <p:sldId id="700" r:id="rId133"/>
    <p:sldId id="701" r:id="rId134"/>
    <p:sldId id="702" r:id="rId135"/>
    <p:sldId id="703" r:id="rId136"/>
  </p:sldIdLst>
  <p:sldSz cx="9906000" cy="6858000" type="A4"/>
  <p:notesSz cx="6797675" cy="9926638"/>
  <p:defaultTextStyle>
    <a:defPPr>
      <a:defRPr lang="en-US"/>
    </a:defPPr>
    <a:lvl1pPr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1pPr>
    <a:lvl2pPr marL="4572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2pPr>
    <a:lvl3pPr marL="9144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3pPr>
    <a:lvl4pPr marL="13716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4pPr>
    <a:lvl5pPr marL="18288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5pPr>
    <a:lvl6pPr marL="2286000" algn="l" defTabSz="914400" rtl="0" eaLnBrk="1" latinLnBrk="0" hangingPunct="1">
      <a:defRPr sz="3200" b="1" kern="1200">
        <a:solidFill>
          <a:schemeClr val="tx1"/>
        </a:solidFill>
        <a:latin typeface="Arial" charset="0"/>
        <a:ea typeface="+mn-ea"/>
        <a:cs typeface="+mn-cs"/>
      </a:defRPr>
    </a:lvl6pPr>
    <a:lvl7pPr marL="2743200" algn="l" defTabSz="914400" rtl="0" eaLnBrk="1" latinLnBrk="0" hangingPunct="1">
      <a:defRPr sz="3200" b="1" kern="1200">
        <a:solidFill>
          <a:schemeClr val="tx1"/>
        </a:solidFill>
        <a:latin typeface="Arial" charset="0"/>
        <a:ea typeface="+mn-ea"/>
        <a:cs typeface="+mn-cs"/>
      </a:defRPr>
    </a:lvl7pPr>
    <a:lvl8pPr marL="3200400" algn="l" defTabSz="914400" rtl="0" eaLnBrk="1" latinLnBrk="0" hangingPunct="1">
      <a:defRPr sz="3200" b="1" kern="1200">
        <a:solidFill>
          <a:schemeClr val="tx1"/>
        </a:solidFill>
        <a:latin typeface="Arial" charset="0"/>
        <a:ea typeface="+mn-ea"/>
        <a:cs typeface="+mn-cs"/>
      </a:defRPr>
    </a:lvl8pPr>
    <a:lvl9pPr marL="3657600" algn="l" defTabSz="914400" rtl="0" eaLnBrk="1" latinLnBrk="0" hangingPunct="1">
      <a:defRPr sz="32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417">
          <p15:clr>
            <a:srgbClr val="A4A3A4"/>
          </p15:clr>
        </p15:guide>
        <p15:guide id="2" pos="14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a:srgbClr val="008000"/>
    <a:srgbClr val="E0A020"/>
    <a:srgbClr val="FFFF66"/>
    <a:srgbClr val="FFCC00"/>
    <a:srgbClr val="33CC33"/>
    <a:srgbClr val="FF99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1" autoAdjust="0"/>
    <p:restoredTop sz="94660"/>
  </p:normalViewPr>
  <p:slideViewPr>
    <p:cSldViewPr>
      <p:cViewPr varScale="1">
        <p:scale>
          <a:sx n="80" d="100"/>
          <a:sy n="80" d="100"/>
        </p:scale>
        <p:origin x="1210" y="58"/>
      </p:cViewPr>
      <p:guideLst>
        <p:guide orient="horz" pos="1417"/>
        <p:guide pos="1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07"/>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image" Target="../media/image124.wmf"/><Relationship Id="rId7" Type="http://schemas.openxmlformats.org/officeDocument/2006/relationships/image" Target="../media/image128.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2.wmf"/><Relationship Id="rId4"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image" Target="../media/image155.wmf"/><Relationship Id="rId7" Type="http://schemas.openxmlformats.org/officeDocument/2006/relationships/image" Target="../media/image159.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10" Type="http://schemas.openxmlformats.org/officeDocument/2006/relationships/image" Target="../media/image162.wmf"/><Relationship Id="rId4" Type="http://schemas.openxmlformats.org/officeDocument/2006/relationships/image" Target="../media/image156.wmf"/><Relationship Id="rId9" Type="http://schemas.openxmlformats.org/officeDocument/2006/relationships/image" Target="../media/image16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22.wmf"/><Relationship Id="rId5" Type="http://schemas.openxmlformats.org/officeDocument/2006/relationships/image" Target="../media/image166.wmf"/><Relationship Id="rId4" Type="http://schemas.openxmlformats.org/officeDocument/2006/relationships/image" Target="../media/image16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2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2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22.wmf"/><Relationship Id="rId4"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22.wmf"/><Relationship Id="rId4" Type="http://schemas.openxmlformats.org/officeDocument/2006/relationships/image" Target="../media/image18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22.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2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2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12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4" Type="http://schemas.openxmlformats.org/officeDocument/2006/relationships/image" Target="../media/image25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58.wmf"/><Relationship Id="rId7" Type="http://schemas.openxmlformats.org/officeDocument/2006/relationships/image" Target="../media/image262.wmf"/><Relationship Id="rId2" Type="http://schemas.openxmlformats.org/officeDocument/2006/relationships/image" Target="../media/image257.wmf"/><Relationship Id="rId1" Type="http://schemas.openxmlformats.org/officeDocument/2006/relationships/image" Target="../media/image256.wmf"/><Relationship Id="rId6" Type="http://schemas.openxmlformats.org/officeDocument/2006/relationships/image" Target="../media/image261.wmf"/><Relationship Id="rId5" Type="http://schemas.openxmlformats.org/officeDocument/2006/relationships/image" Target="../media/image260.wmf"/><Relationship Id="rId4" Type="http://schemas.openxmlformats.org/officeDocument/2006/relationships/image" Target="../media/image25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image" Target="../media/image263.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67.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70.wmf"/><Relationship Id="rId1" Type="http://schemas.openxmlformats.org/officeDocument/2006/relationships/image" Target="../media/image269.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72.wmf"/><Relationship Id="rId1" Type="http://schemas.openxmlformats.org/officeDocument/2006/relationships/image" Target="../media/image27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7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wmf"/><Relationship Id="rId3" Type="http://schemas.openxmlformats.org/officeDocument/2006/relationships/image" Target="../media/image280.png"/><Relationship Id="rId7" Type="http://schemas.openxmlformats.org/officeDocument/2006/relationships/image" Target="../media/image284.wmf"/><Relationship Id="rId12" Type="http://schemas.openxmlformats.org/officeDocument/2006/relationships/image" Target="../media/image289.wmf"/><Relationship Id="rId2" Type="http://schemas.openxmlformats.org/officeDocument/2006/relationships/image" Target="../media/image279.wmf"/><Relationship Id="rId1" Type="http://schemas.openxmlformats.org/officeDocument/2006/relationships/image" Target="../media/image278.wmf"/><Relationship Id="rId6" Type="http://schemas.openxmlformats.org/officeDocument/2006/relationships/image" Target="../media/image283.wmf"/><Relationship Id="rId11" Type="http://schemas.openxmlformats.org/officeDocument/2006/relationships/image" Target="../media/image288.wmf"/><Relationship Id="rId5" Type="http://schemas.openxmlformats.org/officeDocument/2006/relationships/image" Target="../media/image282.wmf"/><Relationship Id="rId10" Type="http://schemas.openxmlformats.org/officeDocument/2006/relationships/image" Target="../media/image287.wmf"/><Relationship Id="rId4" Type="http://schemas.openxmlformats.org/officeDocument/2006/relationships/image" Target="../media/image281.wmf"/><Relationship Id="rId9" Type="http://schemas.openxmlformats.org/officeDocument/2006/relationships/image" Target="../media/image28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image" Target="../media/image293.wmf"/><Relationship Id="rId7" Type="http://schemas.openxmlformats.org/officeDocument/2006/relationships/image" Target="../media/image296.wmf"/><Relationship Id="rId2" Type="http://schemas.openxmlformats.org/officeDocument/2006/relationships/image" Target="../media/image292.wmf"/><Relationship Id="rId1" Type="http://schemas.openxmlformats.org/officeDocument/2006/relationships/image" Target="../media/image291.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78.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 Id="rId4" Type="http://schemas.openxmlformats.org/officeDocument/2006/relationships/image" Target="../media/image301.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04.wmf"/><Relationship Id="rId7" Type="http://schemas.openxmlformats.org/officeDocument/2006/relationships/image" Target="../media/image308.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 Id="rId9" Type="http://schemas.openxmlformats.org/officeDocument/2006/relationships/image" Target="../media/image310.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30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3.wmf"/><Relationship Id="rId1" Type="http://schemas.openxmlformats.org/officeDocument/2006/relationships/image" Target="../media/image49.wmf"/><Relationship Id="rId5" Type="http://schemas.openxmlformats.org/officeDocument/2006/relationships/image" Target="../media/image51.wmf"/><Relationship Id="rId4"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63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idx="2"/>
          </p:nvPr>
        </p:nvSpPr>
        <p:spPr bwMode="auto">
          <a:xfrm>
            <a:off x="722313" y="750888"/>
            <a:ext cx="5356225" cy="3708400"/>
          </a:xfrm>
          <a:prstGeom prst="rect">
            <a:avLst/>
          </a:prstGeom>
          <a:noFill/>
          <a:ln w="12700">
            <a:solidFill>
              <a:srgbClr val="000000"/>
            </a:solidFill>
            <a:miter lim="800000"/>
            <a:headEnd/>
            <a:tailEnd/>
          </a:ln>
        </p:spPr>
      </p:sp>
      <p:sp>
        <p:nvSpPr>
          <p:cNvPr id="2051" name="Rectangle 3"/>
          <p:cNvSpPr>
            <a:spLocks noGrp="1" noChangeArrowheads="1"/>
          </p:cNvSpPr>
          <p:nvPr>
            <p:ph type="body" sz="quarter" idx="3"/>
          </p:nvPr>
        </p:nvSpPr>
        <p:spPr bwMode="auto">
          <a:xfrm>
            <a:off x="906463" y="4714875"/>
            <a:ext cx="4984750" cy="4467225"/>
          </a:xfrm>
          <a:prstGeom prst="rect">
            <a:avLst/>
          </a:prstGeom>
          <a:noFill/>
          <a:ln w="12700">
            <a:noFill/>
            <a:miter lim="800000"/>
            <a:headEnd/>
            <a:tailEnd/>
          </a:ln>
          <a:effectLst/>
        </p:spPr>
        <p:txBody>
          <a:bodyPr vert="horz" wrap="square" lIns="91588" tIns="44991" rIns="91588" bIns="44991"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Tree>
    <p:extLst>
      <p:ext uri="{BB962C8B-B14F-4D97-AF65-F5344CB8AC3E}">
        <p14:creationId xmlns:p14="http://schemas.microsoft.com/office/powerpoint/2010/main" val="683080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4" descr="http://www.scut.edu.cn/images/cuntian.jpg"/>
          <p:cNvPicPr>
            <a:picLocks noChangeAspect="1" noChangeArrowheads="1"/>
          </p:cNvPicPr>
          <p:nvPr userDrawn="1"/>
        </p:nvPicPr>
        <p:blipFill>
          <a:blip r:embed="rId2" cstate="print"/>
          <a:srcRect/>
          <a:stretch>
            <a:fillRect/>
          </a:stretch>
        </p:blipFill>
        <p:spPr bwMode="auto">
          <a:xfrm>
            <a:off x="1352550" y="0"/>
            <a:ext cx="8553450" cy="1341438"/>
          </a:xfrm>
          <a:prstGeom prst="rect">
            <a:avLst/>
          </a:prstGeom>
          <a:noFill/>
          <a:ln w="9525">
            <a:noFill/>
            <a:miter lim="800000"/>
            <a:headEnd/>
            <a:tailEnd/>
          </a:ln>
        </p:spPr>
      </p:pic>
      <p:sp>
        <p:nvSpPr>
          <p:cNvPr id="5" name="Rectangle 97"/>
          <p:cNvSpPr>
            <a:spLocks noChangeArrowheads="1"/>
          </p:cNvSpPr>
          <p:nvPr userDrawn="1"/>
        </p:nvSpPr>
        <p:spPr bwMode="auto">
          <a:xfrm>
            <a:off x="0" y="1341438"/>
            <a:ext cx="9906000" cy="5516562"/>
          </a:xfrm>
          <a:prstGeom prst="rect">
            <a:avLst/>
          </a:prstGeom>
          <a:solidFill>
            <a:schemeClr val="accent1"/>
          </a:solidFill>
          <a:ln w="9525">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6" name="Line 123"/>
          <p:cNvSpPr>
            <a:spLocks noChangeShapeType="1"/>
          </p:cNvSpPr>
          <p:nvPr userDrawn="1"/>
        </p:nvSpPr>
        <p:spPr bwMode="auto">
          <a:xfrm>
            <a:off x="0" y="1341438"/>
            <a:ext cx="9906000" cy="0"/>
          </a:xfrm>
          <a:prstGeom prst="line">
            <a:avLst/>
          </a:prstGeom>
          <a:noFill/>
          <a:ln w="38100">
            <a:solidFill>
              <a:srgbClr val="FFCC00"/>
            </a:solidFill>
            <a:round/>
            <a:headEnd/>
            <a:tailEnd/>
          </a:ln>
          <a:effectLst/>
        </p:spPr>
        <p:txBody>
          <a:bodyPr/>
          <a:lstStyle/>
          <a:p>
            <a:pPr>
              <a:defRPr/>
            </a:pPr>
            <a:endParaRPr lang="zh-CN" altLang="en-US">
              <a:latin typeface="Arial" pitchFamily="34" charset="0"/>
            </a:endParaRPr>
          </a:p>
        </p:txBody>
      </p:sp>
      <p:pic>
        <p:nvPicPr>
          <p:cNvPr id="7" name="Picture 132" descr="C:\Users\Shi YH\Pictures\校徽.jpg"/>
          <p:cNvPicPr>
            <a:picLocks noChangeAspect="1" noChangeArrowheads="1"/>
          </p:cNvPicPr>
          <p:nvPr userDrawn="1"/>
        </p:nvPicPr>
        <p:blipFill>
          <a:blip r:embed="rId3" cstate="print"/>
          <a:srcRect/>
          <a:stretch>
            <a:fillRect/>
          </a:stretch>
        </p:blipFill>
        <p:spPr bwMode="auto">
          <a:xfrm>
            <a:off x="-15875" y="0"/>
            <a:ext cx="1296988" cy="1282700"/>
          </a:xfrm>
          <a:prstGeom prst="rect">
            <a:avLst/>
          </a:prstGeom>
          <a:noFill/>
          <a:ln w="9525">
            <a:noFill/>
            <a:miter lim="800000"/>
            <a:headEnd/>
            <a:tailEnd/>
          </a:ln>
        </p:spPr>
      </p:pic>
      <p:sp>
        <p:nvSpPr>
          <p:cNvPr id="10300" name="Rectangle 60"/>
          <p:cNvSpPr>
            <a:spLocks noGrp="1" noChangeArrowheads="1"/>
          </p:cNvSpPr>
          <p:nvPr>
            <p:ph type="ctrTitle" sz="quarter"/>
          </p:nvPr>
        </p:nvSpPr>
        <p:spPr>
          <a:xfrm>
            <a:off x="1928664" y="1844824"/>
            <a:ext cx="6734175" cy="1143000"/>
          </a:xfrm>
          <a:ln w="9525"/>
        </p:spPr>
        <p:txBody>
          <a:bodyPr lIns="91440" tIns="45720" rIns="91440" bIns="45720" anchor="t"/>
          <a:lstStyle>
            <a:lvl1pPr>
              <a:defRPr/>
            </a:lvl1pPr>
          </a:lstStyle>
          <a:p>
            <a:r>
              <a:rPr lang="en-US" altLang="zh-CN"/>
              <a:t>Click to edit Master title style</a:t>
            </a:r>
          </a:p>
        </p:txBody>
      </p:sp>
      <p:sp>
        <p:nvSpPr>
          <p:cNvPr id="10301" name="Rectangle 61"/>
          <p:cNvSpPr>
            <a:spLocks noGrp="1" noChangeArrowheads="1"/>
          </p:cNvSpPr>
          <p:nvPr>
            <p:ph type="subTitle" sz="quarter" idx="1"/>
          </p:nvPr>
        </p:nvSpPr>
        <p:spPr>
          <a:xfrm>
            <a:off x="1928664" y="3284984"/>
            <a:ext cx="6735762" cy="485775"/>
          </a:xfrm>
          <a:ln w="9525"/>
          <a:effectLst>
            <a:outerShdw dist="17961" dir="2700000" algn="ctr" rotWithShape="0">
              <a:schemeClr val="tx1"/>
            </a:outerShdw>
          </a:effectLst>
        </p:spPr>
        <p:txBody>
          <a:bodyPr lIns="91440" tIns="45720" rIns="91440" bIns="45720"/>
          <a:lstStyle>
            <a:lvl1pPr marL="0" indent="0">
              <a:buFontTx/>
              <a:buNone/>
              <a:defRPr sz="2000">
                <a:solidFill>
                  <a:schemeClr val="bg1"/>
                </a:solidFill>
              </a:defRPr>
            </a:lvl1pPr>
          </a:lstStyle>
          <a:p>
            <a:r>
              <a:rPr lang="en-US" altLang="zh-CN"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0"/>
          <p:cNvSpPr>
            <a:spLocks noGrp="1" noChangeArrowheads="1"/>
          </p:cNvSpPr>
          <p:nvPr>
            <p:ph type="sldNum" sz="quarter" idx="10"/>
          </p:nvPr>
        </p:nvSpPr>
        <p:spPr>
          <a:ln/>
        </p:spPr>
        <p:txBody>
          <a:bodyPr/>
          <a:lstStyle>
            <a:lvl1pPr>
              <a:defRPr/>
            </a:lvl1pPr>
          </a:lstStyle>
          <a:p>
            <a:pPr>
              <a:defRPr/>
            </a:pPr>
            <a:fld id="{2263BEF4-3C0C-48FA-8C32-3B77A7C5F371}"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7738" y="430213"/>
            <a:ext cx="2355850" cy="5588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30188" y="430213"/>
            <a:ext cx="6915150" cy="5588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0"/>
          <p:cNvSpPr>
            <a:spLocks noGrp="1" noChangeArrowheads="1"/>
          </p:cNvSpPr>
          <p:nvPr>
            <p:ph type="sldNum" sz="quarter" idx="10"/>
          </p:nvPr>
        </p:nvSpPr>
        <p:spPr>
          <a:ln/>
        </p:spPr>
        <p:txBody>
          <a:bodyPr/>
          <a:lstStyle>
            <a:lvl1pPr>
              <a:defRPr/>
            </a:lvl1pPr>
          </a:lstStyle>
          <a:p>
            <a:pPr>
              <a:defRPr/>
            </a:pPr>
            <a:fld id="{E6BDE49D-BD06-4A06-9732-74BDFF1F526B}"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0188" y="430213"/>
            <a:ext cx="7997825" cy="1014412"/>
          </a:xfrm>
        </p:spPr>
        <p:txBody>
          <a:bodyPr/>
          <a:lstStyle/>
          <a:p>
            <a:r>
              <a:rPr lang="zh-CN" altLang="en-US"/>
              <a:t>单击此处编辑母版标题样式</a:t>
            </a:r>
          </a:p>
        </p:txBody>
      </p:sp>
      <p:sp>
        <p:nvSpPr>
          <p:cNvPr id="3" name="文本占位符 2"/>
          <p:cNvSpPr>
            <a:spLocks noGrp="1"/>
          </p:cNvSpPr>
          <p:nvPr>
            <p:ph type="body" sz="half" idx="1"/>
          </p:nvPr>
        </p:nvSpPr>
        <p:spPr>
          <a:xfrm>
            <a:off x="939800" y="1905000"/>
            <a:ext cx="4279900" cy="411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372100" y="1905000"/>
            <a:ext cx="4281488" cy="411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0"/>
          <p:cNvSpPr>
            <a:spLocks noGrp="1" noChangeArrowheads="1"/>
          </p:cNvSpPr>
          <p:nvPr>
            <p:ph type="sldNum" sz="quarter" idx="10"/>
          </p:nvPr>
        </p:nvSpPr>
        <p:spPr>
          <a:ln/>
        </p:spPr>
        <p:txBody>
          <a:bodyPr/>
          <a:lstStyle>
            <a:lvl1pPr>
              <a:defRPr/>
            </a:lvl1pPr>
          </a:lstStyle>
          <a:p>
            <a:pPr>
              <a:defRPr/>
            </a:pPr>
            <a:fld id="{496F982C-BCA1-4EC0-8E91-43AE23F5845E}"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30188" y="44624"/>
            <a:ext cx="7997825" cy="1014412"/>
          </a:xfrm>
        </p:spPr>
        <p:txBody>
          <a:bodyPr/>
          <a:lstStyle/>
          <a:p>
            <a:r>
              <a:rPr lang="zh-CN" altLang="en-US"/>
              <a:t>单击此处编辑母版标题样式</a:t>
            </a:r>
          </a:p>
        </p:txBody>
      </p:sp>
      <p:sp>
        <p:nvSpPr>
          <p:cNvPr id="3" name="内容占位符 2"/>
          <p:cNvSpPr>
            <a:spLocks noGrp="1"/>
          </p:cNvSpPr>
          <p:nvPr>
            <p:ph sz="quarter" idx="1"/>
          </p:nvPr>
        </p:nvSpPr>
        <p:spPr>
          <a:xfrm>
            <a:off x="632520" y="1412776"/>
            <a:ext cx="4279900" cy="19796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64820" y="1412776"/>
            <a:ext cx="4281488" cy="19796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2520" y="3544789"/>
            <a:ext cx="42799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064820" y="3544789"/>
            <a:ext cx="4281488"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0"/>
          <p:cNvSpPr>
            <a:spLocks noGrp="1" noChangeArrowheads="1"/>
          </p:cNvSpPr>
          <p:nvPr>
            <p:ph type="sldNum" sz="quarter" idx="10"/>
          </p:nvPr>
        </p:nvSpPr>
        <p:spPr>
          <a:xfrm>
            <a:off x="3781425" y="6451600"/>
            <a:ext cx="1833563" cy="217488"/>
          </a:xfrm>
        </p:spPr>
        <p:txBody>
          <a:bodyPr/>
          <a:lstStyle>
            <a:lvl1pPr>
              <a:defRPr/>
            </a:lvl1pPr>
          </a:lstStyle>
          <a:p>
            <a:pPr>
              <a:defRPr/>
            </a:pPr>
            <a:fld id="{A3B28B24-AD85-4AC1-808C-EC2B9812CEBB}"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44488" y="38324"/>
            <a:ext cx="7997825" cy="1014412"/>
          </a:xfrm>
        </p:spPr>
        <p:txBody>
          <a:bodyPr/>
          <a:lstStyle/>
          <a:p>
            <a:r>
              <a:rPr lang="zh-CN" altLang="en-US"/>
              <a:t>单击此处编辑母版标题样式</a:t>
            </a:r>
          </a:p>
        </p:txBody>
      </p:sp>
      <p:sp>
        <p:nvSpPr>
          <p:cNvPr id="3" name="文本占位符 2"/>
          <p:cNvSpPr>
            <a:spLocks noGrp="1"/>
          </p:cNvSpPr>
          <p:nvPr>
            <p:ph type="body" sz="half" idx="1"/>
          </p:nvPr>
        </p:nvSpPr>
        <p:spPr>
          <a:xfrm>
            <a:off x="560512" y="1628800"/>
            <a:ext cx="4279900" cy="411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2812" y="1628800"/>
            <a:ext cx="4281488" cy="19796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92812" y="3760813"/>
            <a:ext cx="4281488"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0"/>
          <p:cNvSpPr>
            <a:spLocks noGrp="1" noChangeArrowheads="1"/>
          </p:cNvSpPr>
          <p:nvPr>
            <p:ph type="sldNum" sz="quarter" idx="10"/>
          </p:nvPr>
        </p:nvSpPr>
        <p:spPr>
          <a:ln/>
        </p:spPr>
        <p:txBody>
          <a:bodyPr/>
          <a:lstStyle>
            <a:lvl1pPr>
              <a:defRPr/>
            </a:lvl1pPr>
          </a:lstStyle>
          <a:p>
            <a:pPr>
              <a:defRPr/>
            </a:pPr>
            <a:fld id="{9856888D-CFB7-4139-BE19-2D2F215FA467}"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246850" y="214314"/>
            <a:ext cx="8442457" cy="1462087"/>
          </a:xfrm>
        </p:spPr>
        <p:txBody>
          <a:bodyPr/>
          <a:lstStyle/>
          <a:p>
            <a:r>
              <a:rPr lang="zh-CN" altLang="en-US"/>
              <a:t>单击此处编辑母版标题样式</a:t>
            </a:r>
          </a:p>
        </p:txBody>
      </p:sp>
      <p:sp>
        <p:nvSpPr>
          <p:cNvPr id="3" name="图表占位符 2"/>
          <p:cNvSpPr>
            <a:spLocks noGrp="1"/>
          </p:cNvSpPr>
          <p:nvPr>
            <p:ph type="chart" idx="1"/>
          </p:nvPr>
        </p:nvSpPr>
        <p:spPr>
          <a:xfrm>
            <a:off x="1281245" y="2017713"/>
            <a:ext cx="8420100" cy="4114800"/>
          </a:xfrm>
        </p:spPr>
        <p:txBody>
          <a:bodyPr/>
          <a:lstStyle/>
          <a:p>
            <a:pPr lvl="0"/>
            <a:endParaRPr lang="zh-CN" altLang="en-US" noProof="0"/>
          </a:p>
        </p:txBody>
      </p:sp>
      <p:sp>
        <p:nvSpPr>
          <p:cNvPr id="4" name="日期占位符 3"/>
          <p:cNvSpPr>
            <a:spLocks noGrp="1"/>
          </p:cNvSpPr>
          <p:nvPr>
            <p:ph type="dt" sz="half" idx="10"/>
          </p:nvPr>
        </p:nvSpPr>
        <p:spPr>
          <a:xfrm>
            <a:off x="1258888" y="6243638"/>
            <a:ext cx="2063750" cy="457200"/>
          </a:xfrm>
          <a:prstGeom prst="rect">
            <a:avLst/>
          </a:prstGeom>
        </p:spPr>
        <p:txBody>
          <a:bodyPr vert="horz" wrap="square" lIns="91440" tIns="45720" rIns="91440" bIns="45720" numCol="1" anchor="t" anchorCtr="0" compatLnSpc="1">
            <a:prstTxWarp prst="textNoShape">
              <a:avLst/>
            </a:prstTxWarp>
          </a:bodyPr>
          <a:lstStyle>
            <a:lvl1pPr>
              <a:defRPr>
                <a:ea typeface="宋体" pitchFamily="2" charset="-122"/>
              </a:defRPr>
            </a:lvl1pPr>
          </a:lstStyle>
          <a:p>
            <a:pPr>
              <a:defRPr/>
            </a:pPr>
            <a:fld id="{332D4B6D-6DE3-4204-85D0-F2F202B2201F}" type="datetime1">
              <a:rPr lang="zh-CN" altLang="en-US"/>
              <a:pPr>
                <a:defRPr/>
              </a:pPr>
              <a:t>2022/11/29</a:t>
            </a:fld>
            <a:endParaRPr lang="en-US" altLang="zh-CN"/>
          </a:p>
        </p:txBody>
      </p:sp>
      <p:sp>
        <p:nvSpPr>
          <p:cNvPr id="5" name="页脚占位符 4"/>
          <p:cNvSpPr>
            <a:spLocks noGrp="1"/>
          </p:cNvSpPr>
          <p:nvPr>
            <p:ph type="ftr" sz="quarter" idx="11"/>
          </p:nvPr>
        </p:nvSpPr>
        <p:spPr>
          <a:xfrm>
            <a:off x="3962400" y="6243638"/>
            <a:ext cx="3136900" cy="457200"/>
          </a:xfrm>
          <a:prstGeom prst="rect">
            <a:avLst/>
          </a:prstGeom>
        </p:spPr>
        <p:txBody>
          <a:bodyPr vert="horz" wrap="square" lIns="91440" tIns="45720" rIns="91440" bIns="45720" numCol="1" anchor="t" anchorCtr="0" compatLnSpc="1">
            <a:prstTxWarp prst="textNoShape">
              <a:avLst/>
            </a:prstTxWarp>
          </a:bodyPr>
          <a:lstStyle>
            <a:lvl1pPr>
              <a:defRPr>
                <a:ea typeface="宋体" pitchFamily="2" charset="-122"/>
              </a:defRPr>
            </a:lvl1pPr>
          </a:lstStyle>
          <a:p>
            <a:pPr>
              <a:defRPr/>
            </a:pPr>
            <a:endParaRPr lang="en-US" altLang="zh-CN"/>
          </a:p>
        </p:txBody>
      </p:sp>
      <p:sp>
        <p:nvSpPr>
          <p:cNvPr id="6" name="灯片编号占位符 5"/>
          <p:cNvSpPr>
            <a:spLocks noGrp="1"/>
          </p:cNvSpPr>
          <p:nvPr>
            <p:ph type="sldNum" sz="quarter" idx="12"/>
          </p:nvPr>
        </p:nvSpPr>
        <p:spPr>
          <a:xfrm>
            <a:off x="7628996" y="6243638"/>
            <a:ext cx="2063750" cy="457200"/>
          </a:xfrm>
        </p:spPr>
        <p:txBody>
          <a:bodyPr/>
          <a:lstStyle>
            <a:lvl1pPr>
              <a:defRPr smtClean="0"/>
            </a:lvl1pPr>
          </a:lstStyle>
          <a:p>
            <a:pPr>
              <a:defRPr/>
            </a:pPr>
            <a:fld id="{D20DA571-014A-4ADE-8E2D-E0BAB40F9CF6}"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6761" y="609601"/>
            <a:ext cx="9252479"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326761" y="6245225"/>
            <a:ext cx="2479940" cy="476250"/>
          </a:xfrm>
          <a:prstGeom prst="rect">
            <a:avLst/>
          </a:prstGeom>
        </p:spPr>
        <p:txBody>
          <a:bodyPr vert="horz" wrap="square" lIns="91440" tIns="45720" rIns="91440" bIns="45720" numCol="1" anchor="t" anchorCtr="0" compatLnSpc="1">
            <a:prstTxWarp prst="textNoShape">
              <a:avLst/>
            </a:prstTxWarp>
          </a:bodyPr>
          <a:lstStyle>
            <a:lvl1pPr>
              <a:defRPr>
                <a:ea typeface="宋体" pitchFamily="2" charset="-122"/>
              </a:defRPr>
            </a:lvl1pPr>
          </a:lstStyle>
          <a:p>
            <a:pPr>
              <a:defRPr/>
            </a:pPr>
            <a:endParaRPr lang="en-US" altLang="zh-CN"/>
          </a:p>
        </p:txBody>
      </p:sp>
      <p:sp>
        <p:nvSpPr>
          <p:cNvPr id="4" name="页脚占位符 3"/>
          <p:cNvSpPr>
            <a:spLocks noGrp="1"/>
          </p:cNvSpPr>
          <p:nvPr>
            <p:ph type="ftr" sz="quarter" idx="11"/>
          </p:nvPr>
        </p:nvSpPr>
        <p:spPr>
          <a:xfrm>
            <a:off x="3384550" y="6245225"/>
            <a:ext cx="3136900" cy="476250"/>
          </a:xfrm>
          <a:prstGeom prst="rect">
            <a:avLst/>
          </a:prstGeom>
        </p:spPr>
        <p:txBody>
          <a:bodyPr vert="horz" wrap="square" lIns="91440" tIns="45720" rIns="91440" bIns="45720" numCol="1" anchor="t" anchorCtr="0" compatLnSpc="1">
            <a:prstTxWarp prst="textNoShape">
              <a:avLst/>
            </a:prstTxWarp>
          </a:bodyPr>
          <a:lstStyle>
            <a:lvl1pPr>
              <a:defRPr>
                <a:ea typeface="宋体" pitchFamily="2" charset="-122"/>
              </a:defRPr>
            </a:lvl1pPr>
          </a:lstStyle>
          <a:p>
            <a:pPr>
              <a:defRPr/>
            </a:pPr>
            <a:endParaRPr lang="en-US" altLang="zh-CN"/>
          </a:p>
        </p:txBody>
      </p:sp>
      <p:sp>
        <p:nvSpPr>
          <p:cNvPr id="5" name="灯片编号占位符 4"/>
          <p:cNvSpPr>
            <a:spLocks noGrp="1"/>
          </p:cNvSpPr>
          <p:nvPr>
            <p:ph type="sldNum" sz="quarter" idx="12"/>
          </p:nvPr>
        </p:nvSpPr>
        <p:spPr>
          <a:xfrm>
            <a:off x="7099300" y="6245225"/>
            <a:ext cx="2479940" cy="476250"/>
          </a:xfrm>
        </p:spPr>
        <p:txBody>
          <a:bodyPr/>
          <a:lstStyle>
            <a:lvl1pPr>
              <a:defRPr smtClean="0"/>
            </a:lvl1pPr>
          </a:lstStyle>
          <a:p>
            <a:pPr>
              <a:defRPr/>
            </a:pPr>
            <a:fld id="{2A151A67-60FF-45D5-93DA-250DD4B9DA61}"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sz="3600"/>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0"/>
          <p:cNvSpPr>
            <a:spLocks noGrp="1" noChangeArrowheads="1"/>
          </p:cNvSpPr>
          <p:nvPr>
            <p:ph type="sldNum" sz="quarter" idx="10"/>
          </p:nvPr>
        </p:nvSpPr>
        <p:spPr>
          <a:ln/>
        </p:spPr>
        <p:txBody>
          <a:bodyPr/>
          <a:lstStyle>
            <a:lvl1pPr>
              <a:defRPr/>
            </a:lvl1pPr>
          </a:lstStyle>
          <a:p>
            <a:pPr>
              <a:defRPr/>
            </a:pPr>
            <a:fld id="{F6B917FB-15DC-4976-9371-D4CB272C4920}" type="slidenum">
              <a:rPr lang="zh-CN" altLang="en-US"/>
              <a:pPr>
                <a:defRPr/>
              </a:pPr>
              <a:t>‹#›</a:t>
            </a:fld>
            <a:endParaRPr lang="en-US"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04528" y="3717032"/>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04528" y="2204864"/>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0"/>
          <p:cNvSpPr>
            <a:spLocks noGrp="1" noChangeArrowheads="1"/>
          </p:cNvSpPr>
          <p:nvPr>
            <p:ph type="sldNum" sz="quarter" idx="10"/>
          </p:nvPr>
        </p:nvSpPr>
        <p:spPr>
          <a:ln/>
        </p:spPr>
        <p:txBody>
          <a:bodyPr/>
          <a:lstStyle>
            <a:lvl1pPr>
              <a:defRPr/>
            </a:lvl1pPr>
          </a:lstStyle>
          <a:p>
            <a:pPr>
              <a:defRPr/>
            </a:pPr>
            <a:fld id="{4035F461-AE12-47A4-9717-4F86B2AE023B}"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59692" y="1772816"/>
            <a:ext cx="42799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1992" y="1772816"/>
            <a:ext cx="4281488"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0"/>
          <p:cNvSpPr>
            <a:spLocks noGrp="1" noChangeArrowheads="1"/>
          </p:cNvSpPr>
          <p:nvPr>
            <p:ph type="sldNum" sz="quarter" idx="10"/>
          </p:nvPr>
        </p:nvSpPr>
        <p:spPr>
          <a:ln/>
        </p:spPr>
        <p:txBody>
          <a:bodyPr/>
          <a:lstStyle>
            <a:lvl1pPr>
              <a:defRPr/>
            </a:lvl1pPr>
          </a:lstStyle>
          <a:p>
            <a:pPr>
              <a:defRPr/>
            </a:pPr>
            <a:fld id="{5F25A0FD-57E4-478B-9792-250F85520DBF}"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16496" y="0"/>
            <a:ext cx="8915400" cy="105273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0"/>
          <p:cNvSpPr>
            <a:spLocks noGrp="1" noChangeArrowheads="1"/>
          </p:cNvSpPr>
          <p:nvPr>
            <p:ph type="sldNum" sz="quarter" idx="10"/>
          </p:nvPr>
        </p:nvSpPr>
        <p:spPr>
          <a:ln/>
        </p:spPr>
        <p:txBody>
          <a:bodyPr/>
          <a:lstStyle>
            <a:lvl1pPr>
              <a:defRPr/>
            </a:lvl1pPr>
          </a:lstStyle>
          <a:p>
            <a:pPr>
              <a:defRPr/>
            </a:pPr>
            <a:fld id="{77AEFA4F-271D-4F36-9E95-443196CA900D}"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0"/>
          <p:cNvSpPr>
            <a:spLocks noGrp="1" noChangeArrowheads="1"/>
          </p:cNvSpPr>
          <p:nvPr>
            <p:ph type="sldNum" sz="quarter" idx="10"/>
          </p:nvPr>
        </p:nvSpPr>
        <p:spPr>
          <a:ln/>
        </p:spPr>
        <p:txBody>
          <a:bodyPr/>
          <a:lstStyle>
            <a:lvl1pPr>
              <a:defRPr/>
            </a:lvl1pPr>
          </a:lstStyle>
          <a:p>
            <a:pPr>
              <a:defRPr/>
            </a:pPr>
            <a:fld id="{5F48B1A9-E15E-4B0F-9936-233075130AC4}"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0"/>
          <p:cNvSpPr>
            <a:spLocks noGrp="1" noChangeArrowheads="1"/>
          </p:cNvSpPr>
          <p:nvPr>
            <p:ph type="sldNum" sz="quarter" idx="10"/>
          </p:nvPr>
        </p:nvSpPr>
        <p:spPr>
          <a:ln/>
        </p:spPr>
        <p:txBody>
          <a:bodyPr/>
          <a:lstStyle>
            <a:lvl1pPr>
              <a:defRPr/>
            </a:lvl1pPr>
          </a:lstStyle>
          <a:p>
            <a:pPr>
              <a:defRPr/>
            </a:pPr>
            <a:fld id="{87423685-EFC1-4E1C-8893-9819A6830A18}"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0"/>
          <p:cNvSpPr>
            <a:spLocks noGrp="1" noChangeArrowheads="1"/>
          </p:cNvSpPr>
          <p:nvPr>
            <p:ph type="sldNum" sz="quarter" idx="10"/>
          </p:nvPr>
        </p:nvSpPr>
        <p:spPr>
          <a:ln/>
        </p:spPr>
        <p:txBody>
          <a:bodyPr/>
          <a:lstStyle>
            <a:lvl1pPr>
              <a:defRPr/>
            </a:lvl1pPr>
          </a:lstStyle>
          <a:p>
            <a:pPr>
              <a:defRPr/>
            </a:pPr>
            <a:fld id="{4B781A9E-68D3-4A22-91CD-DCA889A28EFE}"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0"/>
          <p:cNvSpPr>
            <a:spLocks noGrp="1" noChangeArrowheads="1"/>
          </p:cNvSpPr>
          <p:nvPr>
            <p:ph type="sldNum" sz="quarter" idx="10"/>
          </p:nvPr>
        </p:nvSpPr>
        <p:spPr>
          <a:ln/>
        </p:spPr>
        <p:txBody>
          <a:bodyPr/>
          <a:lstStyle>
            <a:lvl1pPr>
              <a:defRPr/>
            </a:lvl1pPr>
          </a:lstStyle>
          <a:p>
            <a:pPr>
              <a:defRPr/>
            </a:pPr>
            <a:fld id="{859A3F64-9456-4C22-86BC-C1FB7503AAAF}"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4" name="AC Banner"/>
          <p:cNvSpPr>
            <a:spLocks noChangeArrowheads="1"/>
          </p:cNvSpPr>
          <p:nvPr/>
        </p:nvSpPr>
        <p:spPr bwMode="auto">
          <a:xfrm>
            <a:off x="0" y="0"/>
            <a:ext cx="9906000" cy="908050"/>
          </a:xfrm>
          <a:prstGeom prst="rect">
            <a:avLst/>
          </a:prstGeom>
          <a:solidFill>
            <a:schemeClr val="accent1"/>
          </a:solidFill>
          <a:ln w="12700">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1027" name="Rectangle 29"/>
          <p:cNvSpPr>
            <a:spLocks noGrp="1" noChangeArrowheads="1"/>
          </p:cNvSpPr>
          <p:nvPr>
            <p:ph type="body" idx="1"/>
          </p:nvPr>
        </p:nvSpPr>
        <p:spPr bwMode="auto">
          <a:xfrm>
            <a:off x="200025" y="1052513"/>
            <a:ext cx="9453563" cy="5184775"/>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84" name="Rectangle 60"/>
          <p:cNvSpPr>
            <a:spLocks noGrp="1" noChangeArrowheads="1"/>
          </p:cNvSpPr>
          <p:nvPr>
            <p:ph type="sldNum" sz="quarter" idx="4"/>
          </p:nvPr>
        </p:nvSpPr>
        <p:spPr bwMode="auto">
          <a:xfrm>
            <a:off x="4089400" y="6524625"/>
            <a:ext cx="1833563" cy="217488"/>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ctr">
              <a:defRPr sz="1000" b="0">
                <a:latin typeface="Arial" pitchFamily="34" charset="0"/>
                <a:ea typeface="宋体" pitchFamily="2" charset="-122"/>
              </a:defRPr>
            </a:lvl1pPr>
          </a:lstStyle>
          <a:p>
            <a:pPr>
              <a:defRPr/>
            </a:pPr>
            <a:fld id="{B7705D13-9ADB-4110-BEA8-F45FB17AF513}" type="slidenum">
              <a:rPr lang="zh-CN" altLang="en-US"/>
              <a:pPr>
                <a:defRPr/>
              </a:pPr>
              <a:t>‹#›</a:t>
            </a:fld>
            <a:endParaRPr lang="en-US" altLang="zh-CN"/>
          </a:p>
        </p:txBody>
      </p:sp>
      <p:sp>
        <p:nvSpPr>
          <p:cNvPr id="1089" name="Rectangle 65"/>
          <p:cNvSpPr>
            <a:spLocks noGrp="1" noChangeArrowheads="1"/>
          </p:cNvSpPr>
          <p:nvPr>
            <p:ph type="title"/>
          </p:nvPr>
        </p:nvSpPr>
        <p:spPr bwMode="auto">
          <a:xfrm>
            <a:off x="200025" y="-1588"/>
            <a:ext cx="9432925" cy="909638"/>
          </a:xfrm>
          <a:prstGeom prst="rect">
            <a:avLst/>
          </a:prstGeom>
          <a:noFill/>
          <a:ln w="12700">
            <a:noFill/>
            <a:miter lim="800000"/>
            <a:headEnd/>
            <a:tailEnd/>
          </a:ln>
          <a:effectLst>
            <a:outerShdw dist="17961" dir="2700000" algn="ctr" rotWithShape="0">
              <a:schemeClr val="tx1"/>
            </a:outerShdw>
          </a:effectLst>
        </p:spPr>
        <p:txBody>
          <a:bodyPr vert="horz" wrap="square" lIns="90488" tIns="44450" rIns="90488" bIns="44450" numCol="1" anchor="ctr" anchorCtr="0" compatLnSpc="1">
            <a:prstTxWarp prst="textNoShape">
              <a:avLst/>
            </a:prstTxWarp>
          </a:bodyPr>
          <a:lstStyle/>
          <a:p>
            <a:pPr lvl="0"/>
            <a:r>
              <a:rPr lang="en-US" altLang="zh-CN" dirty="0"/>
              <a:t>Click to edit Master title style</a:t>
            </a:r>
          </a:p>
        </p:txBody>
      </p:sp>
      <p:sp>
        <p:nvSpPr>
          <p:cNvPr id="1120" name="Line 96"/>
          <p:cNvSpPr>
            <a:spLocks noChangeShapeType="1"/>
          </p:cNvSpPr>
          <p:nvPr userDrawn="1"/>
        </p:nvSpPr>
        <p:spPr bwMode="auto">
          <a:xfrm>
            <a:off x="0" y="908050"/>
            <a:ext cx="9906000" cy="0"/>
          </a:xfrm>
          <a:prstGeom prst="line">
            <a:avLst/>
          </a:prstGeom>
          <a:noFill/>
          <a:ln w="38100">
            <a:solidFill>
              <a:srgbClr val="FFCC00"/>
            </a:solidFill>
            <a:round/>
            <a:headEnd/>
            <a:tailEnd/>
          </a:ln>
          <a:effectLst/>
        </p:spPr>
        <p:txBody>
          <a:bodyPr/>
          <a:lstStyle/>
          <a:p>
            <a:pPr>
              <a:defRPr/>
            </a:pPr>
            <a:endParaRPr lang="zh-CN" altLang="en-US">
              <a:latin typeface="Arial" pitchFamily="34" charset="0"/>
            </a:endParaRPr>
          </a:p>
        </p:txBody>
      </p:sp>
      <p:pic>
        <p:nvPicPr>
          <p:cNvPr id="1031" name="Picture 104" descr="C:\Users\Shi YH\Pictures\校徽.jpg"/>
          <p:cNvPicPr>
            <a:picLocks noChangeAspect="1" noChangeArrowheads="1"/>
          </p:cNvPicPr>
          <p:nvPr userDrawn="1"/>
        </p:nvPicPr>
        <p:blipFill>
          <a:blip r:embed="rId18" cstate="print"/>
          <a:srcRect/>
          <a:stretch>
            <a:fillRect/>
          </a:stretch>
        </p:blipFill>
        <p:spPr bwMode="auto">
          <a:xfrm>
            <a:off x="0" y="6302375"/>
            <a:ext cx="560388" cy="5556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3"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4" r:id="rId13"/>
    <p:sldLayoutId id="2147483862" r:id="rId14"/>
    <p:sldLayoutId id="2147483865" r:id="rId15"/>
    <p:sldLayoutId id="2147483866" r:id="rId16"/>
  </p:sldLayoutIdLst>
  <p:hf hdr="0" ftr="0" dt="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Arial" pitchFamily="34" charset="0"/>
        </a:defRPr>
      </a:lvl2pPr>
      <a:lvl3pPr algn="ctr" rtl="0" eaLnBrk="0" fontAlgn="base" hangingPunct="0">
        <a:spcBef>
          <a:spcPct val="0"/>
        </a:spcBef>
        <a:spcAft>
          <a:spcPct val="0"/>
        </a:spcAft>
        <a:defRPr sz="3200" b="1">
          <a:solidFill>
            <a:schemeClr val="bg1"/>
          </a:solidFill>
          <a:latin typeface="Arial" pitchFamily="34" charset="0"/>
        </a:defRPr>
      </a:lvl3pPr>
      <a:lvl4pPr algn="ctr" rtl="0" eaLnBrk="0" fontAlgn="base" hangingPunct="0">
        <a:spcBef>
          <a:spcPct val="0"/>
        </a:spcBef>
        <a:spcAft>
          <a:spcPct val="0"/>
        </a:spcAft>
        <a:defRPr sz="3200" b="1">
          <a:solidFill>
            <a:schemeClr val="bg1"/>
          </a:solidFill>
          <a:latin typeface="Arial" pitchFamily="34" charset="0"/>
        </a:defRPr>
      </a:lvl4pPr>
      <a:lvl5pPr algn="ctr" rtl="0" eaLnBrk="0" fontAlgn="base" hangingPunct="0">
        <a:spcBef>
          <a:spcPct val="0"/>
        </a:spcBef>
        <a:spcAft>
          <a:spcPct val="0"/>
        </a:spcAft>
        <a:defRPr sz="3200" b="1">
          <a:solidFill>
            <a:schemeClr val="bg1"/>
          </a:solidFill>
          <a:latin typeface="Arial" pitchFamily="34" charset="0"/>
        </a:defRPr>
      </a:lvl5pPr>
      <a:lvl6pPr marL="457200" algn="l" rtl="0" eaLnBrk="0" fontAlgn="base" hangingPunct="0">
        <a:spcBef>
          <a:spcPct val="0"/>
        </a:spcBef>
        <a:spcAft>
          <a:spcPct val="0"/>
        </a:spcAft>
        <a:defRPr sz="2000" b="1">
          <a:solidFill>
            <a:schemeClr val="bg1"/>
          </a:solidFill>
          <a:latin typeface="Arial" pitchFamily="34" charset="0"/>
        </a:defRPr>
      </a:lvl6pPr>
      <a:lvl7pPr marL="914400" algn="l" rtl="0" eaLnBrk="0" fontAlgn="base" hangingPunct="0">
        <a:spcBef>
          <a:spcPct val="0"/>
        </a:spcBef>
        <a:spcAft>
          <a:spcPct val="0"/>
        </a:spcAft>
        <a:defRPr sz="2000" b="1">
          <a:solidFill>
            <a:schemeClr val="bg1"/>
          </a:solidFill>
          <a:latin typeface="Arial" pitchFamily="34" charset="0"/>
        </a:defRPr>
      </a:lvl7pPr>
      <a:lvl8pPr marL="1371600" algn="l" rtl="0" eaLnBrk="0" fontAlgn="base" hangingPunct="0">
        <a:spcBef>
          <a:spcPct val="0"/>
        </a:spcBef>
        <a:spcAft>
          <a:spcPct val="0"/>
        </a:spcAft>
        <a:defRPr sz="2000" b="1">
          <a:solidFill>
            <a:schemeClr val="bg1"/>
          </a:solidFill>
          <a:latin typeface="Arial" pitchFamily="34" charset="0"/>
        </a:defRPr>
      </a:lvl8pPr>
      <a:lvl9pPr marL="1828800" algn="l" rtl="0" eaLnBrk="0" fontAlgn="base" hangingPunct="0">
        <a:spcBef>
          <a:spcPct val="0"/>
        </a:spcBef>
        <a:spcAft>
          <a:spcPct val="0"/>
        </a:spcAft>
        <a:defRPr sz="2000" b="1">
          <a:solidFill>
            <a:schemeClr val="bg1"/>
          </a:solidFill>
          <a:latin typeface="Arial" pitchFamily="34" charset="0"/>
        </a:defRPr>
      </a:lvl9pPr>
    </p:titleStyle>
    <p:bodyStyle>
      <a:lvl1pPr marL="342900" indent="-342900" algn="l" rtl="0" eaLnBrk="0" fontAlgn="base" hangingPunct="0">
        <a:lnSpc>
          <a:spcPct val="125000"/>
        </a:lnSpc>
        <a:spcBef>
          <a:spcPts val="600"/>
        </a:spcBef>
        <a:spcAft>
          <a:spcPct val="0"/>
        </a:spcAft>
        <a:buClr>
          <a:schemeClr val="tx1"/>
        </a:buClr>
        <a:buFont typeface="Wingdings" pitchFamily="2" charset="2"/>
        <a:buChar char="p"/>
        <a:defRPr sz="3200">
          <a:solidFill>
            <a:schemeClr val="tx1"/>
          </a:solidFill>
          <a:latin typeface="+mn-lt"/>
          <a:ea typeface="+mn-ea"/>
          <a:cs typeface="+mn-cs"/>
        </a:defRPr>
      </a:lvl1pPr>
      <a:lvl2pPr marL="742950" indent="-285750" algn="l" rtl="0" eaLnBrk="0" fontAlgn="base" hangingPunct="0">
        <a:lnSpc>
          <a:spcPct val="125000"/>
        </a:lnSpc>
        <a:spcBef>
          <a:spcPts val="600"/>
        </a:spcBef>
        <a:spcAft>
          <a:spcPct val="0"/>
        </a:spcAft>
        <a:buClr>
          <a:schemeClr val="tx1"/>
        </a:buClr>
        <a:buFont typeface="Wingdings" pitchFamily="2" charset="2"/>
        <a:buChar char="Ø"/>
        <a:defRPr sz="2800">
          <a:solidFill>
            <a:schemeClr val="tx1"/>
          </a:solidFill>
          <a:latin typeface="+mn-lt"/>
        </a:defRPr>
      </a:lvl2pPr>
      <a:lvl3pPr marL="1143000" indent="-228600" algn="l" rtl="0" eaLnBrk="0" fontAlgn="base" hangingPunct="0">
        <a:lnSpc>
          <a:spcPct val="125000"/>
        </a:lnSpc>
        <a:spcBef>
          <a:spcPts val="600"/>
        </a:spcBef>
        <a:spcAft>
          <a:spcPct val="0"/>
        </a:spcAft>
        <a:buClr>
          <a:schemeClr val="tx1"/>
        </a:buClr>
        <a:buChar char="•"/>
        <a:defRPr sz="2400">
          <a:solidFill>
            <a:schemeClr val="tx1"/>
          </a:solidFill>
          <a:latin typeface="+mn-lt"/>
        </a:defRPr>
      </a:lvl3pPr>
      <a:lvl4pPr marL="1600200" indent="-228600" algn="l" rtl="0" eaLnBrk="0" fontAlgn="base" hangingPunct="0">
        <a:lnSpc>
          <a:spcPct val="125000"/>
        </a:lnSpc>
        <a:spcBef>
          <a:spcPts val="600"/>
        </a:spcBef>
        <a:spcAft>
          <a:spcPct val="0"/>
        </a:spcAft>
        <a:buClr>
          <a:schemeClr val="tx1"/>
        </a:buClr>
        <a:buChar char="–"/>
        <a:defRPr sz="2000">
          <a:solidFill>
            <a:schemeClr val="tx1"/>
          </a:solidFill>
          <a:latin typeface="+mn-lt"/>
        </a:defRPr>
      </a:lvl4pPr>
      <a:lvl5pPr marL="2057400" indent="-228600" algn="l" rtl="0" eaLnBrk="0" fontAlgn="base" hangingPunct="0">
        <a:lnSpc>
          <a:spcPct val="125000"/>
        </a:lnSpc>
        <a:spcBef>
          <a:spcPts val="600"/>
        </a:spcBef>
        <a:spcAft>
          <a:spcPct val="0"/>
        </a:spcAft>
        <a:buClr>
          <a:schemeClr val="tx1"/>
        </a:buClr>
        <a:buChar char="•"/>
        <a:defRPr sz="2000">
          <a:solidFill>
            <a:schemeClr val="tx1"/>
          </a:solidFill>
          <a:latin typeface="+mn-lt"/>
        </a:defRPr>
      </a:lvl5pPr>
      <a:lvl6pPr marL="2514600" indent="-228600" algn="l" rtl="0" eaLnBrk="0" fontAlgn="base" hangingPunct="0">
        <a:spcBef>
          <a:spcPct val="20000"/>
        </a:spcBef>
        <a:spcAft>
          <a:spcPct val="0"/>
        </a:spcAft>
        <a:buClr>
          <a:schemeClr val="tx1"/>
        </a:buClr>
        <a:buChar char="•"/>
        <a:defRPr>
          <a:solidFill>
            <a:schemeClr val="tx1"/>
          </a:solidFill>
          <a:latin typeface="+mn-lt"/>
        </a:defRPr>
      </a:lvl6pPr>
      <a:lvl7pPr marL="2971800" indent="-228600" algn="l" rtl="0" eaLnBrk="0" fontAlgn="base" hangingPunct="0">
        <a:spcBef>
          <a:spcPct val="20000"/>
        </a:spcBef>
        <a:spcAft>
          <a:spcPct val="0"/>
        </a:spcAft>
        <a:buClr>
          <a:schemeClr val="tx1"/>
        </a:buClr>
        <a:buChar char="•"/>
        <a:defRPr>
          <a:solidFill>
            <a:schemeClr val="tx1"/>
          </a:solidFill>
          <a:latin typeface="+mn-lt"/>
        </a:defRPr>
      </a:lvl7pPr>
      <a:lvl8pPr marL="3429000" indent="-228600" algn="l" rtl="0" eaLnBrk="0" fontAlgn="base" hangingPunct="0">
        <a:spcBef>
          <a:spcPct val="20000"/>
        </a:spcBef>
        <a:spcAft>
          <a:spcPct val="0"/>
        </a:spcAft>
        <a:buClr>
          <a:schemeClr val="tx1"/>
        </a:buClr>
        <a:buChar char="•"/>
        <a:defRPr>
          <a:solidFill>
            <a:schemeClr val="tx1"/>
          </a:solidFill>
          <a:latin typeface="+mn-lt"/>
        </a:defRPr>
      </a:lvl8pPr>
      <a:lvl9pPr marL="3886200" indent="-228600" algn="l" rtl="0" eaLnBrk="0" fontAlgn="base" hangingPunct="0">
        <a:spcBef>
          <a:spcPct val="20000"/>
        </a:spcBef>
        <a:spcAft>
          <a:spcPct val="0"/>
        </a:spcAft>
        <a:buClr>
          <a:schemeClr val="tx1"/>
        </a:buClr>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25.wmf"/><Relationship Id="rId5" Type="http://schemas.openxmlformats.org/officeDocument/2006/relationships/oleObject" Target="../embeddings/oleObject163.bin"/><Relationship Id="rId4" Type="http://schemas.openxmlformats.org/officeDocument/2006/relationships/image" Target="../media/image224.wmf"/></Relationships>
</file>

<file path=ppt/slides/_rels/slide105.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image" Target="../media/image230.wmf"/><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27.wmf"/><Relationship Id="rId11" Type="http://schemas.openxmlformats.org/officeDocument/2006/relationships/image" Target="../media/image229.wmf"/><Relationship Id="rId5" Type="http://schemas.openxmlformats.org/officeDocument/2006/relationships/oleObject" Target="../embeddings/oleObject165.bin"/><Relationship Id="rId15" Type="http://schemas.openxmlformats.org/officeDocument/2006/relationships/image" Target="../media/image231.wmf"/><Relationship Id="rId10" Type="http://schemas.openxmlformats.org/officeDocument/2006/relationships/oleObject" Target="../embeddings/oleObject168.bin"/><Relationship Id="rId4" Type="http://schemas.openxmlformats.org/officeDocument/2006/relationships/image" Target="../media/image226.wmf"/><Relationship Id="rId9" Type="http://schemas.openxmlformats.org/officeDocument/2006/relationships/oleObject" Target="../embeddings/oleObject167.bin"/><Relationship Id="rId14" Type="http://schemas.openxmlformats.org/officeDocument/2006/relationships/oleObject" Target="../embeddings/oleObject170.bin"/></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33.wmf"/><Relationship Id="rId5" Type="http://schemas.openxmlformats.org/officeDocument/2006/relationships/oleObject" Target="../embeddings/oleObject172.bin"/><Relationship Id="rId4" Type="http://schemas.openxmlformats.org/officeDocument/2006/relationships/image" Target="../media/image232.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35.wmf"/><Relationship Id="rId5" Type="http://schemas.openxmlformats.org/officeDocument/2006/relationships/oleObject" Target="../embeddings/oleObject174.bin"/><Relationship Id="rId4" Type="http://schemas.openxmlformats.org/officeDocument/2006/relationships/image" Target="../media/image234.wmf"/></Relationships>
</file>

<file path=ppt/slides/_rels/slide108.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237.wmf"/><Relationship Id="rId5" Type="http://schemas.openxmlformats.org/officeDocument/2006/relationships/oleObject" Target="../embeddings/oleObject176.bin"/><Relationship Id="rId10" Type="http://schemas.openxmlformats.org/officeDocument/2006/relationships/image" Target="../media/image239.wmf"/><Relationship Id="rId4" Type="http://schemas.openxmlformats.org/officeDocument/2006/relationships/image" Target="../media/image236.wmf"/><Relationship Id="rId9" Type="http://schemas.openxmlformats.org/officeDocument/2006/relationships/oleObject" Target="../embeddings/oleObject178.bin"/></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240.wmf"/></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42.wmf"/><Relationship Id="rId5" Type="http://schemas.openxmlformats.org/officeDocument/2006/relationships/oleObject" Target="../embeddings/oleObject181.bin"/><Relationship Id="rId4" Type="http://schemas.openxmlformats.org/officeDocument/2006/relationships/image" Target="../media/image241.wmf"/></Relationships>
</file>

<file path=ppt/slides/_rels/slide111.xml.rels><?xml version="1.0" encoding="UTF-8" standalone="yes"?>
<Relationships xmlns="http://schemas.openxmlformats.org/package/2006/relationships"><Relationship Id="rId8" Type="http://schemas.openxmlformats.org/officeDocument/2006/relationships/image" Target="../media/image245.wmf"/><Relationship Id="rId13" Type="http://schemas.openxmlformats.org/officeDocument/2006/relationships/oleObject" Target="../embeddings/oleObject187.bin"/><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247.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44.wmf"/><Relationship Id="rId11" Type="http://schemas.openxmlformats.org/officeDocument/2006/relationships/oleObject" Target="../embeddings/oleObject186.bin"/><Relationship Id="rId5" Type="http://schemas.openxmlformats.org/officeDocument/2006/relationships/oleObject" Target="../embeddings/oleObject183.bin"/><Relationship Id="rId15" Type="http://schemas.openxmlformats.org/officeDocument/2006/relationships/oleObject" Target="../embeddings/oleObject188.bin"/><Relationship Id="rId10" Type="http://schemas.openxmlformats.org/officeDocument/2006/relationships/image" Target="../media/image246.wmf"/><Relationship Id="rId4" Type="http://schemas.openxmlformats.org/officeDocument/2006/relationships/image" Target="../media/image243.wmf"/><Relationship Id="rId9" Type="http://schemas.openxmlformats.org/officeDocument/2006/relationships/oleObject" Target="../embeddings/oleObject185.bin"/><Relationship Id="rId14" Type="http://schemas.openxmlformats.org/officeDocument/2006/relationships/image" Target="../media/image248.wmf"/></Relationships>
</file>

<file path=ppt/slides/_rels/slide112.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53.wmf"/><Relationship Id="rId5" Type="http://schemas.openxmlformats.org/officeDocument/2006/relationships/oleObject" Target="../embeddings/oleObject190.bin"/><Relationship Id="rId10" Type="http://schemas.openxmlformats.org/officeDocument/2006/relationships/image" Target="../media/image255.wmf"/><Relationship Id="rId4" Type="http://schemas.openxmlformats.org/officeDocument/2006/relationships/image" Target="../media/image252.wmf"/><Relationship Id="rId9" Type="http://schemas.openxmlformats.org/officeDocument/2006/relationships/oleObject" Target="../embeddings/oleObject192.bin"/></Relationships>
</file>

<file path=ppt/slides/_rels/slide116.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198.bin"/><Relationship Id="rId3" Type="http://schemas.openxmlformats.org/officeDocument/2006/relationships/oleObject" Target="../embeddings/oleObject193.bin"/><Relationship Id="rId7" Type="http://schemas.openxmlformats.org/officeDocument/2006/relationships/oleObject" Target="../embeddings/oleObject195.bin"/><Relationship Id="rId12" Type="http://schemas.openxmlformats.org/officeDocument/2006/relationships/image" Target="../media/image260.wmf"/><Relationship Id="rId2" Type="http://schemas.openxmlformats.org/officeDocument/2006/relationships/slideLayout" Target="../slideLayouts/slideLayout7.xml"/><Relationship Id="rId16" Type="http://schemas.openxmlformats.org/officeDocument/2006/relationships/image" Target="../media/image262.wmf"/><Relationship Id="rId1" Type="http://schemas.openxmlformats.org/officeDocument/2006/relationships/vmlDrawing" Target="../drawings/vmlDrawing59.vml"/><Relationship Id="rId6" Type="http://schemas.openxmlformats.org/officeDocument/2006/relationships/image" Target="../media/image257.wmf"/><Relationship Id="rId11" Type="http://schemas.openxmlformats.org/officeDocument/2006/relationships/oleObject" Target="../embeddings/oleObject197.bin"/><Relationship Id="rId5" Type="http://schemas.openxmlformats.org/officeDocument/2006/relationships/oleObject" Target="../embeddings/oleObject194.bin"/><Relationship Id="rId15" Type="http://schemas.openxmlformats.org/officeDocument/2006/relationships/oleObject" Target="../embeddings/oleObject199.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196.bin"/><Relationship Id="rId14" Type="http://schemas.openxmlformats.org/officeDocument/2006/relationships/image" Target="../media/image261.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64.wmf"/><Relationship Id="rId5" Type="http://schemas.openxmlformats.org/officeDocument/2006/relationships/oleObject" Target="../embeddings/oleObject201.bin"/><Relationship Id="rId4" Type="http://schemas.openxmlformats.org/officeDocument/2006/relationships/image" Target="../media/image263.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66.wmf"/><Relationship Id="rId5" Type="http://schemas.openxmlformats.org/officeDocument/2006/relationships/oleObject" Target="../embeddings/oleObject203.bin"/><Relationship Id="rId4" Type="http://schemas.openxmlformats.org/officeDocument/2006/relationships/image" Target="../media/image265.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68.wmf"/><Relationship Id="rId5" Type="http://schemas.openxmlformats.org/officeDocument/2006/relationships/oleObject" Target="../embeddings/oleObject205.bin"/><Relationship Id="rId4" Type="http://schemas.openxmlformats.org/officeDocument/2006/relationships/image" Target="../media/image267.wm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70.wmf"/><Relationship Id="rId5" Type="http://schemas.openxmlformats.org/officeDocument/2006/relationships/oleObject" Target="../embeddings/oleObject207.bin"/><Relationship Id="rId4" Type="http://schemas.openxmlformats.org/officeDocument/2006/relationships/image" Target="../media/image269.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272.wmf"/><Relationship Id="rId5" Type="http://schemas.openxmlformats.org/officeDocument/2006/relationships/oleObject" Target="../embeddings/oleObject209.bin"/><Relationship Id="rId4" Type="http://schemas.openxmlformats.org/officeDocument/2006/relationships/image" Target="../media/image271.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image" Target="../media/image273.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274.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276.png"/><Relationship Id="rId4" Type="http://schemas.openxmlformats.org/officeDocument/2006/relationships/image" Target="../media/image275.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oleObject" Target="../embeddings/oleObject215.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oleObject" Target="../embeddings/oleObject214.bin"/><Relationship Id="rId5" Type="http://schemas.openxmlformats.org/officeDocument/2006/relationships/image" Target="../media/image277.wmf"/><Relationship Id="rId4" Type="http://schemas.openxmlformats.org/officeDocument/2006/relationships/oleObject" Target="../embeddings/oleObject213.bin"/></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oleObject" Target="../embeddings/oleObject221.bin"/><Relationship Id="rId18" Type="http://schemas.openxmlformats.org/officeDocument/2006/relationships/image" Target="../media/image285.png"/><Relationship Id="rId26" Type="http://schemas.openxmlformats.org/officeDocument/2006/relationships/oleObject" Target="../embeddings/oleObject228.bin"/><Relationship Id="rId3" Type="http://schemas.openxmlformats.org/officeDocument/2006/relationships/oleObject" Target="../embeddings/oleObject216.bin"/><Relationship Id="rId21" Type="http://schemas.openxmlformats.org/officeDocument/2006/relationships/oleObject" Target="../embeddings/oleObject225.bin"/><Relationship Id="rId7" Type="http://schemas.openxmlformats.org/officeDocument/2006/relationships/oleObject" Target="../embeddings/oleObject218.bin"/><Relationship Id="rId12" Type="http://schemas.openxmlformats.org/officeDocument/2006/relationships/image" Target="../media/image282.wmf"/><Relationship Id="rId17" Type="http://schemas.openxmlformats.org/officeDocument/2006/relationships/oleObject" Target="../embeddings/oleObject223.bin"/><Relationship Id="rId25" Type="http://schemas.openxmlformats.org/officeDocument/2006/relationships/image" Target="../media/image288.wmf"/><Relationship Id="rId2" Type="http://schemas.openxmlformats.org/officeDocument/2006/relationships/slideLayout" Target="../slideLayouts/slideLayout7.xml"/><Relationship Id="rId16" Type="http://schemas.openxmlformats.org/officeDocument/2006/relationships/image" Target="../media/image284.wmf"/><Relationship Id="rId20" Type="http://schemas.openxmlformats.org/officeDocument/2006/relationships/image" Target="../media/image286.wmf"/><Relationship Id="rId29" Type="http://schemas.openxmlformats.org/officeDocument/2006/relationships/image" Target="../media/image290.wmf"/><Relationship Id="rId1" Type="http://schemas.openxmlformats.org/officeDocument/2006/relationships/vmlDrawing" Target="../drawings/vmlDrawing69.vml"/><Relationship Id="rId6" Type="http://schemas.openxmlformats.org/officeDocument/2006/relationships/image" Target="../media/image279.wmf"/><Relationship Id="rId11" Type="http://schemas.openxmlformats.org/officeDocument/2006/relationships/oleObject" Target="../embeddings/oleObject220.bin"/><Relationship Id="rId24" Type="http://schemas.openxmlformats.org/officeDocument/2006/relationships/oleObject" Target="../embeddings/oleObject227.bin"/><Relationship Id="rId5" Type="http://schemas.openxmlformats.org/officeDocument/2006/relationships/oleObject" Target="../embeddings/oleObject217.bin"/><Relationship Id="rId15" Type="http://schemas.openxmlformats.org/officeDocument/2006/relationships/oleObject" Target="../embeddings/oleObject222.bin"/><Relationship Id="rId23" Type="http://schemas.openxmlformats.org/officeDocument/2006/relationships/image" Target="../media/image287.wmf"/><Relationship Id="rId28" Type="http://schemas.openxmlformats.org/officeDocument/2006/relationships/oleObject" Target="../embeddings/oleObject229.bin"/><Relationship Id="rId10" Type="http://schemas.openxmlformats.org/officeDocument/2006/relationships/image" Target="../media/image281.wmf"/><Relationship Id="rId19" Type="http://schemas.openxmlformats.org/officeDocument/2006/relationships/oleObject" Target="../embeddings/oleObject224.bin"/><Relationship Id="rId4" Type="http://schemas.openxmlformats.org/officeDocument/2006/relationships/image" Target="../media/image278.wmf"/><Relationship Id="rId9" Type="http://schemas.openxmlformats.org/officeDocument/2006/relationships/oleObject" Target="../embeddings/oleObject219.bin"/><Relationship Id="rId14" Type="http://schemas.openxmlformats.org/officeDocument/2006/relationships/image" Target="../media/image283.wmf"/><Relationship Id="rId22" Type="http://schemas.openxmlformats.org/officeDocument/2006/relationships/oleObject" Target="../embeddings/oleObject226.bin"/><Relationship Id="rId27" Type="http://schemas.openxmlformats.org/officeDocument/2006/relationships/image" Target="../media/image289.wmf"/></Relationships>
</file>

<file path=ppt/slides/_rels/slide131.x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image" Target="../media/image294.wmf"/><Relationship Id="rId18" Type="http://schemas.openxmlformats.org/officeDocument/2006/relationships/image" Target="../media/image296.wmf"/><Relationship Id="rId3" Type="http://schemas.openxmlformats.org/officeDocument/2006/relationships/oleObject" Target="../embeddings/oleObject230.bin"/><Relationship Id="rId7" Type="http://schemas.openxmlformats.org/officeDocument/2006/relationships/oleObject" Target="../embeddings/oleObject232.bin"/><Relationship Id="rId12" Type="http://schemas.openxmlformats.org/officeDocument/2006/relationships/oleObject" Target="../embeddings/oleObject235.bin"/><Relationship Id="rId17" Type="http://schemas.openxmlformats.org/officeDocument/2006/relationships/oleObject" Target="../embeddings/oleObject238.bin"/><Relationship Id="rId2" Type="http://schemas.openxmlformats.org/officeDocument/2006/relationships/slideLayout" Target="../slideLayouts/slideLayout7.xml"/><Relationship Id="rId16" Type="http://schemas.openxmlformats.org/officeDocument/2006/relationships/image" Target="../media/image295.wmf"/><Relationship Id="rId20" Type="http://schemas.openxmlformats.org/officeDocument/2006/relationships/image" Target="../media/image297.wmf"/><Relationship Id="rId1" Type="http://schemas.openxmlformats.org/officeDocument/2006/relationships/vmlDrawing" Target="../drawings/vmlDrawing70.vml"/><Relationship Id="rId6" Type="http://schemas.openxmlformats.org/officeDocument/2006/relationships/image" Target="../media/image292.wmf"/><Relationship Id="rId11" Type="http://schemas.openxmlformats.org/officeDocument/2006/relationships/oleObject" Target="../embeddings/oleObject234.bin"/><Relationship Id="rId5" Type="http://schemas.openxmlformats.org/officeDocument/2006/relationships/oleObject" Target="../embeddings/oleObject231.bin"/><Relationship Id="rId15" Type="http://schemas.openxmlformats.org/officeDocument/2006/relationships/oleObject" Target="../embeddings/oleObject237.bin"/><Relationship Id="rId10" Type="http://schemas.openxmlformats.org/officeDocument/2006/relationships/image" Target="../media/image278.wmf"/><Relationship Id="rId19" Type="http://schemas.openxmlformats.org/officeDocument/2006/relationships/oleObject" Target="../embeddings/oleObject239.bin"/><Relationship Id="rId4" Type="http://schemas.openxmlformats.org/officeDocument/2006/relationships/image" Target="../media/image291.wmf"/><Relationship Id="rId9" Type="http://schemas.openxmlformats.org/officeDocument/2006/relationships/oleObject" Target="../embeddings/oleObject233.bin"/><Relationship Id="rId14" Type="http://schemas.openxmlformats.org/officeDocument/2006/relationships/oleObject" Target="../embeddings/oleObject236.bin"/></Relationships>
</file>

<file path=ppt/slides/_rels/slide132.x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oleObject" Target="../embeddings/oleObject240.bin"/><Relationship Id="rId7" Type="http://schemas.openxmlformats.org/officeDocument/2006/relationships/oleObject" Target="../embeddings/oleObject242.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299.wmf"/><Relationship Id="rId5" Type="http://schemas.openxmlformats.org/officeDocument/2006/relationships/oleObject" Target="../embeddings/oleObject241.bin"/><Relationship Id="rId10" Type="http://schemas.openxmlformats.org/officeDocument/2006/relationships/image" Target="../media/image301.wmf"/><Relationship Id="rId4" Type="http://schemas.openxmlformats.org/officeDocument/2006/relationships/image" Target="../media/image298.wmf"/><Relationship Id="rId9" Type="http://schemas.openxmlformats.org/officeDocument/2006/relationships/oleObject" Target="../embeddings/oleObject243.bin"/></Relationships>
</file>

<file path=ppt/slides/_rels/slide133.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249.bin"/><Relationship Id="rId18" Type="http://schemas.openxmlformats.org/officeDocument/2006/relationships/image" Target="../media/image309.wmf"/><Relationship Id="rId3" Type="http://schemas.openxmlformats.org/officeDocument/2006/relationships/oleObject" Target="../embeddings/oleObject244.bin"/><Relationship Id="rId7" Type="http://schemas.openxmlformats.org/officeDocument/2006/relationships/oleObject" Target="../embeddings/oleObject246.bin"/><Relationship Id="rId12" Type="http://schemas.openxmlformats.org/officeDocument/2006/relationships/image" Target="../media/image306.wmf"/><Relationship Id="rId17" Type="http://schemas.openxmlformats.org/officeDocument/2006/relationships/oleObject" Target="../embeddings/oleObject251.bin"/><Relationship Id="rId2" Type="http://schemas.openxmlformats.org/officeDocument/2006/relationships/slideLayout" Target="../slideLayouts/slideLayout7.xml"/><Relationship Id="rId16" Type="http://schemas.openxmlformats.org/officeDocument/2006/relationships/image" Target="../media/image308.wmf"/><Relationship Id="rId20" Type="http://schemas.openxmlformats.org/officeDocument/2006/relationships/image" Target="../media/image310.wmf"/><Relationship Id="rId1" Type="http://schemas.openxmlformats.org/officeDocument/2006/relationships/vmlDrawing" Target="../drawings/vmlDrawing72.vml"/><Relationship Id="rId6" Type="http://schemas.openxmlformats.org/officeDocument/2006/relationships/image" Target="../media/image303.wmf"/><Relationship Id="rId11" Type="http://schemas.openxmlformats.org/officeDocument/2006/relationships/oleObject" Target="../embeddings/oleObject248.bin"/><Relationship Id="rId5" Type="http://schemas.openxmlformats.org/officeDocument/2006/relationships/oleObject" Target="../embeddings/oleObject245.bin"/><Relationship Id="rId15" Type="http://schemas.openxmlformats.org/officeDocument/2006/relationships/oleObject" Target="../embeddings/oleObject250.bin"/><Relationship Id="rId10" Type="http://schemas.openxmlformats.org/officeDocument/2006/relationships/image" Target="../media/image305.wmf"/><Relationship Id="rId19" Type="http://schemas.openxmlformats.org/officeDocument/2006/relationships/oleObject" Target="../embeddings/oleObject252.bin"/><Relationship Id="rId4" Type="http://schemas.openxmlformats.org/officeDocument/2006/relationships/image" Target="../media/image302.wmf"/><Relationship Id="rId9" Type="http://schemas.openxmlformats.org/officeDocument/2006/relationships/oleObject" Target="../embeddings/oleObject247.bin"/><Relationship Id="rId14" Type="http://schemas.openxmlformats.org/officeDocument/2006/relationships/image" Target="../media/image307.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298.wmf"/><Relationship Id="rId5" Type="http://schemas.openxmlformats.org/officeDocument/2006/relationships/oleObject" Target="../embeddings/oleObject254.bin"/><Relationship Id="rId4" Type="http://schemas.openxmlformats.org/officeDocument/2006/relationships/image" Target="../media/image307.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www.imagemagick.org/Usage/fourier/wave_profile.gif" TargetMode="External"/><Relationship Id="rId3" Type="http://schemas.openxmlformats.org/officeDocument/2006/relationships/image" Target="../media/image16.gif"/><Relationship Id="rId7" Type="http://schemas.openxmlformats.org/officeDocument/2006/relationships/image" Target="../media/image18.gif"/><Relationship Id="rId2" Type="http://schemas.openxmlformats.org/officeDocument/2006/relationships/hyperlink" Target="http://www.imagemagick.org/Usage/fourier/holocaust_tn.gif" TargetMode="External"/><Relationship Id="rId1" Type="http://schemas.openxmlformats.org/officeDocument/2006/relationships/slideLayout" Target="../slideLayouts/slideLayout7.xml"/><Relationship Id="rId6" Type="http://schemas.openxmlformats.org/officeDocument/2006/relationships/hyperlink" Target="http://www.imagemagick.org/Usage/fourier/wave.gif" TargetMode="External"/><Relationship Id="rId5" Type="http://schemas.openxmlformats.org/officeDocument/2006/relationships/image" Target="../media/image17.gif"/><Relationship Id="rId4" Type="http://schemas.openxmlformats.org/officeDocument/2006/relationships/hyperlink" Target="http://www.imagemagick.org/Usage/fourier/image_profile.gif" TargetMode="External"/><Relationship Id="rId9"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5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slide" Target="slide34.xml"/><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4.bin"/><Relationship Id="rId4" Type="http://schemas.openxmlformats.org/officeDocument/2006/relationships/image" Target="../media/image23.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9.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6.wmf"/><Relationship Id="rId11" Type="http://schemas.openxmlformats.org/officeDocument/2006/relationships/image" Target="../media/image28.wmf"/><Relationship Id="rId5" Type="http://schemas.openxmlformats.org/officeDocument/2006/relationships/oleObject" Target="../embeddings/oleObject6.bin"/><Relationship Id="rId15" Type="http://schemas.openxmlformats.org/officeDocument/2006/relationships/image" Target="../media/image30.wmf"/><Relationship Id="rId10" Type="http://schemas.openxmlformats.org/officeDocument/2006/relationships/oleObject" Target="../embeddings/oleObject9.bin"/><Relationship Id="rId4" Type="http://schemas.openxmlformats.org/officeDocument/2006/relationships/image" Target="../media/image25.wmf"/><Relationship Id="rId9" Type="http://schemas.openxmlformats.org/officeDocument/2006/relationships/image" Target="../media/image27.wmf"/><Relationship Id="rId1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3.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17.bin"/><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wmf"/><Relationship Id="rId5" Type="http://schemas.openxmlformats.org/officeDocument/2006/relationships/oleObject" Target="../embeddings/oleObject20.bin"/><Relationship Id="rId4" Type="http://schemas.openxmlformats.org/officeDocument/2006/relationships/image" Target="../media/image3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2.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wmf"/><Relationship Id="rId5" Type="http://schemas.openxmlformats.org/officeDocument/2006/relationships/oleObject" Target="../embeddings/oleObject28.bin"/><Relationship Id="rId10" Type="http://schemas.openxmlformats.org/officeDocument/2006/relationships/image" Target="../media/image30.wmf"/><Relationship Id="rId4" Type="http://schemas.openxmlformats.org/officeDocument/2006/relationships/image" Target="../media/image46.wmf"/><Relationship Id="rId9"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50.wmf"/><Relationship Id="rId4" Type="http://schemas.openxmlformats.org/officeDocument/2006/relationships/image" Target="../media/image49.wmf"/><Relationship Id="rId9"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3.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39.bin"/><Relationship Id="rId14" Type="http://schemas.openxmlformats.org/officeDocument/2006/relationships/image" Target="../media/image57.wmf"/></Relationships>
</file>

<file path=ppt/slides/_rels/slide3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6.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49.bin"/><Relationship Id="rId4" Type="http://schemas.openxmlformats.org/officeDocument/2006/relationships/image" Target="../media/image63.wmf"/></Relationships>
</file>

<file path=ppt/slides/_rels/slide3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6.wmf"/><Relationship Id="rId5" Type="http://schemas.openxmlformats.org/officeDocument/2006/relationships/oleObject" Target="../embeddings/oleObject51.bin"/><Relationship Id="rId4" Type="http://schemas.openxmlformats.org/officeDocument/2006/relationships/image" Target="../media/image6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9.wmf"/><Relationship Id="rId5" Type="http://schemas.openxmlformats.org/officeDocument/2006/relationships/oleObject" Target="../embeddings/oleObject54.bin"/><Relationship Id="rId4" Type="http://schemas.openxmlformats.org/officeDocument/2006/relationships/image" Target="../media/image6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0.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2.wmf"/><Relationship Id="rId5" Type="http://schemas.openxmlformats.org/officeDocument/2006/relationships/oleObject" Target="../embeddings/oleObject57.bin"/><Relationship Id="rId4" Type="http://schemas.openxmlformats.org/officeDocument/2006/relationships/image" Target="../media/image71.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4.wmf"/><Relationship Id="rId5" Type="http://schemas.openxmlformats.org/officeDocument/2006/relationships/oleObject" Target="../embeddings/oleObject59.bin"/><Relationship Id="rId4" Type="http://schemas.openxmlformats.org/officeDocument/2006/relationships/image" Target="../media/image73.wmf"/></Relationships>
</file>

<file path=ppt/slides/_rels/slide41.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6.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63.bin"/></Relationships>
</file>

<file path=ppt/slides/_rels/slide4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1.wmf"/><Relationship Id="rId5" Type="http://schemas.openxmlformats.org/officeDocument/2006/relationships/oleObject" Target="../embeddings/oleObject66.bin"/><Relationship Id="rId4" Type="http://schemas.openxmlformats.org/officeDocument/2006/relationships/image" Target="../media/image80.wmf"/></Relationships>
</file>

<file path=ppt/slides/_rels/slide43.xml.rels><?xml version="1.0" encoding="UTF-8" standalone="yes"?>
<Relationships xmlns="http://schemas.openxmlformats.org/package/2006/relationships"><Relationship Id="rId8" Type="http://schemas.openxmlformats.org/officeDocument/2006/relationships/image" Target="http://tg1a90.mail.126.com/a/Local%20Settings/Temp/D%5d11AA7)JAX2%602N005~N14G.jpg" TargetMode="External"/><Relationship Id="rId3" Type="http://schemas.openxmlformats.org/officeDocument/2006/relationships/oleObject" Target="../embeddings/oleObject68.bin"/><Relationship Id="rId7"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4.wmf"/><Relationship Id="rId5" Type="http://schemas.openxmlformats.org/officeDocument/2006/relationships/oleObject" Target="../embeddings/oleObject69.bin"/><Relationship Id="rId4" Type="http://schemas.openxmlformats.org/officeDocument/2006/relationships/image" Target="../media/image83.wmf"/></Relationships>
</file>

<file path=ppt/slides/_rels/slide44.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89.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87.wmf"/><Relationship Id="rId11" Type="http://schemas.openxmlformats.org/officeDocument/2006/relationships/image" Target="../media/image91.jpeg"/><Relationship Id="rId5" Type="http://schemas.openxmlformats.org/officeDocument/2006/relationships/oleObject" Target="../embeddings/oleObject71.bin"/><Relationship Id="rId15" Type="http://schemas.openxmlformats.org/officeDocument/2006/relationships/image" Target="../media/image90.wmf"/><Relationship Id="rId10" Type="http://schemas.openxmlformats.org/officeDocument/2006/relationships/image" Target="http://tg1a90.mail.126.com/a/Local%20Settings/Temp/D%5d11AA7)JAX2%602N005~N14G.jpg" TargetMode="External"/><Relationship Id="rId4" Type="http://schemas.openxmlformats.org/officeDocument/2006/relationships/image" Target="../media/image86.wmf"/><Relationship Id="rId9" Type="http://schemas.openxmlformats.org/officeDocument/2006/relationships/image" Target="../media/image85.jpeg"/><Relationship Id="rId14" Type="http://schemas.openxmlformats.org/officeDocument/2006/relationships/oleObject" Target="../embeddings/oleObject74.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http://tg1a90.mail.126.com/a/Local%20Settings/Temp/D%5d11AA7)JAX2%602N005~N14G.jpg" TargetMode="External"/><Relationship Id="rId3" Type="http://schemas.openxmlformats.org/officeDocument/2006/relationships/oleObject" Target="../embeddings/oleObject75.bin"/><Relationship Id="rId7"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5.wmf"/><Relationship Id="rId5" Type="http://schemas.openxmlformats.org/officeDocument/2006/relationships/oleObject" Target="../embeddings/oleObject76.bin"/><Relationship Id="rId4" Type="http://schemas.openxmlformats.org/officeDocument/2006/relationships/image" Target="../media/image94.wmf"/><Relationship Id="rId9" Type="http://schemas.openxmlformats.org/officeDocument/2006/relationships/image" Target="../media/image9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06.wmf"/><Relationship Id="rId2" Type="http://schemas.openxmlformats.org/officeDocument/2006/relationships/slideLayout" Target="../slideLayouts/slideLayout2.xml"/><Relationship Id="rId16" Type="http://schemas.openxmlformats.org/officeDocument/2006/relationships/image" Target="../media/image108.wmf"/><Relationship Id="rId1" Type="http://schemas.openxmlformats.org/officeDocument/2006/relationships/vmlDrawing" Target="../drawings/vmlDrawing23.vml"/><Relationship Id="rId6" Type="http://schemas.openxmlformats.org/officeDocument/2006/relationships/image" Target="../media/image103.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80.bin"/><Relationship Id="rId14" Type="http://schemas.openxmlformats.org/officeDocument/2006/relationships/image" Target="../media/image107.wmf"/></Relationships>
</file>

<file path=ppt/slides/_rels/slide61.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10.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87.bin"/><Relationship Id="rId14" Type="http://schemas.openxmlformats.org/officeDocument/2006/relationships/image" Target="../media/image114.wmf"/></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7.wmf"/><Relationship Id="rId5" Type="http://schemas.openxmlformats.org/officeDocument/2006/relationships/oleObject" Target="../embeddings/oleObject91.bin"/><Relationship Id="rId4" Type="http://schemas.openxmlformats.org/officeDocument/2006/relationships/image" Target="../media/image116.wmf"/></Relationships>
</file>

<file path=ppt/slides/_rels/slide64.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9.wmf"/><Relationship Id="rId5" Type="http://schemas.openxmlformats.org/officeDocument/2006/relationships/oleObject" Target="../embeddings/oleObject93.bin"/><Relationship Id="rId4" Type="http://schemas.openxmlformats.org/officeDocument/2006/relationships/image" Target="../media/image118.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21.wmf"/></Relationships>
</file>

<file path=ppt/slides/_rels/slide66.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01.bin"/><Relationship Id="rId18" Type="http://schemas.openxmlformats.org/officeDocument/2006/relationships/oleObject" Target="../embeddings/oleObject104.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26.wmf"/><Relationship Id="rId17" Type="http://schemas.openxmlformats.org/officeDocument/2006/relationships/oleObject" Target="../embeddings/oleObject103.bin"/><Relationship Id="rId2" Type="http://schemas.openxmlformats.org/officeDocument/2006/relationships/slideLayout" Target="../slideLayouts/slideLayout2.xml"/><Relationship Id="rId16" Type="http://schemas.openxmlformats.org/officeDocument/2006/relationships/image" Target="../media/image128.wmf"/><Relationship Id="rId1" Type="http://schemas.openxmlformats.org/officeDocument/2006/relationships/vmlDrawing" Target="../drawings/vmlDrawing28.vml"/><Relationship Id="rId6" Type="http://schemas.openxmlformats.org/officeDocument/2006/relationships/image" Target="../media/image123.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125.wmf"/><Relationship Id="rId19" Type="http://schemas.openxmlformats.org/officeDocument/2006/relationships/image" Target="../media/image129.wmf"/><Relationship Id="rId4" Type="http://schemas.openxmlformats.org/officeDocument/2006/relationships/image" Target="../media/image122.wmf"/><Relationship Id="rId9" Type="http://schemas.openxmlformats.org/officeDocument/2006/relationships/oleObject" Target="../embeddings/oleObject99.bin"/><Relationship Id="rId14" Type="http://schemas.openxmlformats.org/officeDocument/2006/relationships/image" Target="../media/image127.wmf"/></Relationships>
</file>

<file path=ppt/slides/_rels/slide67.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30.wmf"/><Relationship Id="rId5" Type="http://schemas.openxmlformats.org/officeDocument/2006/relationships/oleObject" Target="../embeddings/oleObject106.bin"/><Relationship Id="rId10" Type="http://schemas.openxmlformats.org/officeDocument/2006/relationships/image" Target="../media/image132.wmf"/><Relationship Id="rId4" Type="http://schemas.openxmlformats.org/officeDocument/2006/relationships/image" Target="../media/image122.wmf"/><Relationship Id="rId9" Type="http://schemas.openxmlformats.org/officeDocument/2006/relationships/oleObject" Target="../embeddings/oleObject108.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33.w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5.xml"/><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0.wmf"/><Relationship Id="rId5" Type="http://schemas.openxmlformats.org/officeDocument/2006/relationships/oleObject" Target="../embeddings/oleObject111.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13.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43.wmf"/></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hyperlink" Target="http://www.imagemagick.org/Usage/fourier/rect_rot45off.png" TargetMode="External"/><Relationship Id="rId3" Type="http://schemas.openxmlformats.org/officeDocument/2006/relationships/hyperlink" Target="http://www.imagemagick.org/Usage/fourier/rect_spectrum.png" TargetMode="External"/><Relationship Id="rId7"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hyperlink" Target="http://www.imagemagick.org/Usage/fourier/rect_rot45_spectrum.png" TargetMode="External"/><Relationship Id="rId11" Type="http://schemas.openxmlformats.org/officeDocument/2006/relationships/image" Target="../media/image151.png"/><Relationship Id="rId5" Type="http://schemas.openxmlformats.org/officeDocument/2006/relationships/image" Target="../media/image148.png"/><Relationship Id="rId10" Type="http://schemas.openxmlformats.org/officeDocument/2006/relationships/hyperlink" Target="http://www.imagemagick.org/Usage/fourier/rect_rot45off_spectrum.png" TargetMode="External"/><Relationship Id="rId4" Type="http://schemas.openxmlformats.org/officeDocument/2006/relationships/image" Target="../media/image147.png"/><Relationship Id="rId9"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52.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121.bin"/><Relationship Id="rId18" Type="http://schemas.openxmlformats.org/officeDocument/2006/relationships/image" Target="../media/image160.wmf"/><Relationship Id="rId3" Type="http://schemas.openxmlformats.org/officeDocument/2006/relationships/oleObject" Target="../embeddings/oleObject116.bin"/><Relationship Id="rId21" Type="http://schemas.openxmlformats.org/officeDocument/2006/relationships/oleObject" Target="../embeddings/oleObject125.bin"/><Relationship Id="rId7" Type="http://schemas.openxmlformats.org/officeDocument/2006/relationships/oleObject" Target="../embeddings/oleObject118.bin"/><Relationship Id="rId12" Type="http://schemas.openxmlformats.org/officeDocument/2006/relationships/image" Target="../media/image157.wmf"/><Relationship Id="rId17" Type="http://schemas.openxmlformats.org/officeDocument/2006/relationships/oleObject" Target="../embeddings/oleObject123.bin"/><Relationship Id="rId2" Type="http://schemas.openxmlformats.org/officeDocument/2006/relationships/slideLayout" Target="../slideLayouts/slideLayout2.xml"/><Relationship Id="rId16" Type="http://schemas.openxmlformats.org/officeDocument/2006/relationships/image" Target="../media/image159.wmf"/><Relationship Id="rId20" Type="http://schemas.openxmlformats.org/officeDocument/2006/relationships/image" Target="../media/image161.wmf"/><Relationship Id="rId1" Type="http://schemas.openxmlformats.org/officeDocument/2006/relationships/vmlDrawing" Target="../drawings/vmlDrawing34.vml"/><Relationship Id="rId6" Type="http://schemas.openxmlformats.org/officeDocument/2006/relationships/image" Target="../media/image154.w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156.wmf"/><Relationship Id="rId19" Type="http://schemas.openxmlformats.org/officeDocument/2006/relationships/oleObject" Target="../embeddings/oleObject124.bin"/><Relationship Id="rId4" Type="http://schemas.openxmlformats.org/officeDocument/2006/relationships/image" Target="../media/image153.wmf"/><Relationship Id="rId9" Type="http://schemas.openxmlformats.org/officeDocument/2006/relationships/oleObject" Target="../embeddings/oleObject119.bin"/><Relationship Id="rId14" Type="http://schemas.openxmlformats.org/officeDocument/2006/relationships/image" Target="../media/image158.wmf"/><Relationship Id="rId22" Type="http://schemas.openxmlformats.org/officeDocument/2006/relationships/image" Target="../media/image162.wm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29.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70.png"/><Relationship Id="rId2" Type="http://schemas.openxmlformats.org/officeDocument/2006/relationships/slideLayout" Target="../slideLayouts/slideLayout2.xml"/><Relationship Id="rId16" Type="http://schemas.openxmlformats.org/officeDocument/2006/relationships/image" Target="../media/image166.wmf"/><Relationship Id="rId1" Type="http://schemas.openxmlformats.org/officeDocument/2006/relationships/vmlDrawing" Target="../drawings/vmlDrawing35.vml"/><Relationship Id="rId6" Type="http://schemas.openxmlformats.org/officeDocument/2006/relationships/image" Target="../media/image163.wmf"/><Relationship Id="rId11" Type="http://schemas.openxmlformats.org/officeDocument/2006/relationships/image" Target="../media/image169.png"/><Relationship Id="rId5" Type="http://schemas.openxmlformats.org/officeDocument/2006/relationships/oleObject" Target="../embeddings/oleObject127.bin"/><Relationship Id="rId15" Type="http://schemas.openxmlformats.org/officeDocument/2006/relationships/oleObject" Target="../embeddings/oleObject130.bin"/><Relationship Id="rId10" Type="http://schemas.openxmlformats.org/officeDocument/2006/relationships/image" Target="../media/image168.png"/><Relationship Id="rId4" Type="http://schemas.openxmlformats.org/officeDocument/2006/relationships/image" Target="../media/image122.wmf"/><Relationship Id="rId9" Type="http://schemas.openxmlformats.org/officeDocument/2006/relationships/image" Target="../media/image167.png"/><Relationship Id="rId14" Type="http://schemas.openxmlformats.org/officeDocument/2006/relationships/image" Target="../media/image165.wmf"/></Relationships>
</file>

<file path=ppt/slides/_rels/slide8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73.wmf"/><Relationship Id="rId5" Type="http://schemas.openxmlformats.org/officeDocument/2006/relationships/oleObject" Target="../embeddings/oleObject132.bin"/><Relationship Id="rId4" Type="http://schemas.openxmlformats.org/officeDocument/2006/relationships/image" Target="../media/image122.wmf"/></Relationships>
</file>

<file path=ppt/slides/_rels/slide83.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75.wmf"/><Relationship Id="rId5" Type="http://schemas.openxmlformats.org/officeDocument/2006/relationships/oleObject" Target="../embeddings/oleObject135.bin"/><Relationship Id="rId4" Type="http://schemas.openxmlformats.org/officeDocument/2006/relationships/image" Target="../media/image122.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37.bin"/><Relationship Id="rId7"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22.wmf"/></Relationships>
</file>

<file path=ppt/slides/_rels/slide85.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80.wmf"/><Relationship Id="rId5" Type="http://schemas.openxmlformats.org/officeDocument/2006/relationships/oleObject" Target="../embeddings/oleObject139.bin"/><Relationship Id="rId10" Type="http://schemas.openxmlformats.org/officeDocument/2006/relationships/image" Target="../media/image182.wmf"/><Relationship Id="rId4" Type="http://schemas.openxmlformats.org/officeDocument/2006/relationships/image" Target="../media/image122.wmf"/><Relationship Id="rId9" Type="http://schemas.openxmlformats.org/officeDocument/2006/relationships/oleObject" Target="../embeddings/oleObject141.bin"/></Relationships>
</file>

<file path=ppt/slides/_rels/slide86.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83.wmf"/><Relationship Id="rId5" Type="http://schemas.openxmlformats.org/officeDocument/2006/relationships/oleObject" Target="../embeddings/oleObject143.bin"/><Relationship Id="rId10" Type="http://schemas.openxmlformats.org/officeDocument/2006/relationships/image" Target="../media/image185.wmf"/><Relationship Id="rId4" Type="http://schemas.openxmlformats.org/officeDocument/2006/relationships/image" Target="../media/image122.wmf"/><Relationship Id="rId9" Type="http://schemas.openxmlformats.org/officeDocument/2006/relationships/oleObject" Target="../embeddings/oleObject145.bin"/></Relationships>
</file>

<file path=ppt/slides/_rels/slide87.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146.bin"/><Relationship Id="rId7"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86.wmf"/><Relationship Id="rId5" Type="http://schemas.openxmlformats.org/officeDocument/2006/relationships/oleObject" Target="../embeddings/oleObject147.bin"/><Relationship Id="rId4" Type="http://schemas.openxmlformats.org/officeDocument/2006/relationships/image" Target="../media/image122.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oleObject" Target="../embeddings/oleObject149.bin"/><Relationship Id="rId7"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90.jpeg"/><Relationship Id="rId5" Type="http://schemas.openxmlformats.org/officeDocument/2006/relationships/image" Target="../media/image189.jpeg"/><Relationship Id="rId4" Type="http://schemas.openxmlformats.org/officeDocument/2006/relationships/image" Target="../media/image122.wmf"/><Relationship Id="rId9" Type="http://schemas.openxmlformats.org/officeDocument/2006/relationships/image" Target="../media/image188.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92.wmf"/><Relationship Id="rId5" Type="http://schemas.openxmlformats.org/officeDocument/2006/relationships/oleObject" Target="../embeddings/oleObject152.bin"/><Relationship Id="rId4" Type="http://schemas.openxmlformats.org/officeDocument/2006/relationships/image" Target="../media/image122.wm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22.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94.png"/><Relationship Id="rId5" Type="http://schemas.openxmlformats.org/officeDocument/2006/relationships/image" Target="../media/image193.jpeg"/><Relationship Id="rId4" Type="http://schemas.openxmlformats.org/officeDocument/2006/relationships/image" Target="../media/image122.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95.wmf"/><Relationship Id="rId5" Type="http://schemas.openxmlformats.org/officeDocument/2006/relationships/oleObject" Target="../embeddings/oleObject156.bin"/><Relationship Id="rId4" Type="http://schemas.openxmlformats.org/officeDocument/2006/relationships/image" Target="../media/image122.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22.wmf"/></Relationships>
</file>

<file path=ppt/slides/_rels/slide9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95.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oleObject" Target="../embeddings/oleObject158.bin"/><Relationship Id="rId7"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02.wmf"/><Relationship Id="rId5" Type="http://schemas.openxmlformats.org/officeDocument/2006/relationships/oleObject" Target="../embeddings/oleObject159.bin"/><Relationship Id="rId4" Type="http://schemas.openxmlformats.org/officeDocument/2006/relationships/image" Target="../media/image122.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204.jpeg"/><Relationship Id="rId4" Type="http://schemas.openxmlformats.org/officeDocument/2006/relationships/image" Target="../media/image122.wmf"/></Relationships>
</file>

<file path=ppt/slides/_rels/slide9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8.jpeg"/><Relationship Id="rId4" Type="http://schemas.openxmlformats.org/officeDocument/2006/relationships/image" Target="../media/image207.png"/></Relationships>
</file>

<file path=ppt/slides/_rels/slide9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9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a:xfrm>
            <a:off x="632520" y="2132856"/>
            <a:ext cx="8832850" cy="814388"/>
          </a:xfrm>
        </p:spPr>
        <p:txBody>
          <a:bodyPr/>
          <a:lstStyle/>
          <a:p>
            <a:pPr eaLnBrk="1" hangingPunct="1"/>
            <a:r>
              <a:rPr lang="zh-CN" altLang="en-US" sz="5400" b="1" dirty="0">
                <a:ea typeface="黑体" pitchFamily="49" charset="-122"/>
              </a:rPr>
              <a:t>数字图像处理</a:t>
            </a:r>
          </a:p>
        </p:txBody>
      </p:sp>
      <p:sp>
        <p:nvSpPr>
          <p:cNvPr id="33798" name="Rectangle 6"/>
          <p:cNvSpPr>
            <a:spLocks noChangeArrowheads="1"/>
          </p:cNvSpPr>
          <p:nvPr/>
        </p:nvSpPr>
        <p:spPr bwMode="auto">
          <a:xfrm>
            <a:off x="1052513" y="4508501"/>
            <a:ext cx="8425260" cy="1668149"/>
          </a:xfrm>
          <a:prstGeom prst="rect">
            <a:avLst/>
          </a:prstGeom>
          <a:noFill/>
          <a:ln w="9525">
            <a:noFill/>
            <a:miter lim="800000"/>
            <a:headEnd/>
            <a:tailEnd/>
          </a:ln>
          <a:effectLst/>
        </p:spPr>
        <p:txBody>
          <a:bodyPr>
            <a:spAutoFit/>
          </a:bodyPr>
          <a:lstStyle/>
          <a:p>
            <a:pPr algn="ctr">
              <a:defRPr/>
            </a:pPr>
            <a:r>
              <a:rPr lang="zh-CN" altLang="en-US" dirty="0">
                <a:solidFill>
                  <a:schemeClr val="bg1"/>
                </a:solidFill>
                <a:ea typeface="宋体" charset="-122"/>
              </a:rPr>
              <a:t>欧阳高飞</a:t>
            </a:r>
            <a:endParaRPr lang="en-US" altLang="zh-CN" sz="3200" b="1" dirty="0">
              <a:solidFill>
                <a:schemeClr val="bg1"/>
              </a:solidFill>
              <a:ea typeface="宋体" charset="-122"/>
            </a:endParaRPr>
          </a:p>
          <a:p>
            <a:pPr algn="ctr">
              <a:defRPr/>
            </a:pPr>
            <a:endParaRPr lang="en-US" altLang="zh-CN" sz="3200" b="1" dirty="0">
              <a:solidFill>
                <a:schemeClr val="bg1"/>
              </a:solidFill>
              <a:ea typeface="宋体" charset="-122"/>
            </a:endParaRPr>
          </a:p>
          <a:p>
            <a:pPr algn="ctr">
              <a:defRPr/>
            </a:pPr>
            <a:r>
              <a:rPr lang="zh-CN" altLang="en-US" sz="3200" b="1" dirty="0">
                <a:solidFill>
                  <a:schemeClr val="bg1"/>
                </a:solidFill>
                <a:ea typeface="宋体" charset="-122"/>
              </a:rPr>
              <a:t>华南理工大学   </a:t>
            </a:r>
            <a:endParaRPr lang="en-US" altLang="zh-CN" sz="3200" b="1" dirty="0">
              <a:solidFill>
                <a:schemeClr val="bg1"/>
              </a:solidFill>
              <a:ea typeface="宋体" charset="-122"/>
            </a:endParaRPr>
          </a:p>
          <a:p>
            <a:pPr algn="ctr">
              <a:defRPr/>
            </a:pPr>
            <a:r>
              <a:rPr lang="zh-CN" altLang="en-US" sz="3200" b="1" dirty="0">
                <a:solidFill>
                  <a:schemeClr val="bg1"/>
                </a:solidFill>
                <a:ea typeface="宋体" charset="-122"/>
              </a:rPr>
              <a:t>机械与汽车工程学院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10</a:t>
            </a:fld>
            <a:endParaRPr lang="en-US" altLang="zh-CN"/>
          </a:p>
        </p:txBody>
      </p:sp>
      <p:pic>
        <p:nvPicPr>
          <p:cNvPr id="177154" name="Picture 2" descr="http://pic4.zhimg.com/81ca9447d6c45c162c2d76df75a6690a_b.jpg"/>
          <p:cNvPicPr>
            <a:picLocks noChangeAspect="1" noChangeArrowheads="1"/>
          </p:cNvPicPr>
          <p:nvPr/>
        </p:nvPicPr>
        <p:blipFill>
          <a:blip r:embed="rId2" cstate="print"/>
          <a:srcRect/>
          <a:stretch>
            <a:fillRect/>
          </a:stretch>
        </p:blipFill>
        <p:spPr bwMode="auto">
          <a:xfrm>
            <a:off x="0" y="2132856"/>
            <a:ext cx="9633520" cy="3457745"/>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100</a:t>
            </a:fld>
            <a:endParaRPr lang="en-US" altLang="zh-CN"/>
          </a:p>
        </p:txBody>
      </p:sp>
      <p:pic>
        <p:nvPicPr>
          <p:cNvPr id="185346" name="Picture 2"/>
          <p:cNvPicPr>
            <a:picLocks noChangeAspect="1" noChangeArrowheads="1"/>
          </p:cNvPicPr>
          <p:nvPr/>
        </p:nvPicPr>
        <p:blipFill>
          <a:blip r:embed="rId2" cstate="print"/>
          <a:srcRect/>
          <a:stretch>
            <a:fillRect/>
          </a:stretch>
        </p:blipFill>
        <p:spPr bwMode="auto">
          <a:xfrm>
            <a:off x="127009" y="1988840"/>
            <a:ext cx="9722535" cy="333962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3" name="Rectangle 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4" name="Rectangle 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8" name="Rectangle 9"/>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6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0" name="Rectangle 1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1"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2" name="Rectangle 13"/>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3" name="Rectangle 1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4" name="Rectangle 15"/>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5" name="Rectangle 16"/>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117776" name="Rectangle 17"/>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7" name="Rectangle 18"/>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8"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79"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0" name="Rectangle 21"/>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1"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2"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3"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4" name="Rectangle 2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5" name="Rectangle 2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6" name="Rectangle 2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8" name="Rectangle 29"/>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89" name="Rectangle 3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0" name="Rectangle 3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1" name="Rectangle 32"/>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2" name="Rectangle 3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3" name="Rectangle 34"/>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4" name="Rectangle 35"/>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5"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6" name="Rectangle 3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7" name="Rectangle 38"/>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8" name="Rectangle 3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799" name="Rectangle 4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0" name="Rectangle 4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1" name="Rectangle 42"/>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2" name="Rectangle 43"/>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3"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4" name="Rectangle 45"/>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5" name="Rectangle 46"/>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6" name="Rectangle 4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7" name="Rectangle 48"/>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8" name="Rectangle 4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09" name="Rectangle 5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0" name="Rectangle 51"/>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1" name="Rectangle 52"/>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2" name="Rectangle 53"/>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3" name="Rectangle 54"/>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4" name="Rectangle 5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5" name="Rectangle 5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6" name="Rectangle 5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7"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8"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19" name="Rectangle 60"/>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0" name="Rectangle 61"/>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1" name="Rectangle 62"/>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2" name="Rectangle 6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3" name="Rectangle 6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4" name="Rectangle 6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5" name="Rectangle 6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6" name="Rectangle 6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7"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8"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29" name="Rectangle 7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0" name="Rectangle 7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1" name="Rectangle 7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2" name="Rectangle 7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3" name="Rectangle 74"/>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4" name="Rectangle 75"/>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5" name="Rectangle 76"/>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6" name="Rectangle 77"/>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7" name="Rectangle 78"/>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8" name="Rectangle 7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39" name="Rectangle 8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0"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1" name="Rectangle 8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2"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3" name="Rectangle 8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4"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7845" name="Rectangle 90"/>
          <p:cNvSpPr>
            <a:spLocks noGrp="1" noChangeArrowheads="1"/>
          </p:cNvSpPr>
          <p:nvPr>
            <p:ph type="body" idx="1"/>
          </p:nvPr>
        </p:nvSpPr>
        <p:spPr>
          <a:xfrm>
            <a:off x="271727" y="1484313"/>
            <a:ext cx="9360827" cy="4392612"/>
          </a:xfrm>
        </p:spPr>
        <p:txBody>
          <a:bodyPr/>
          <a:lstStyle/>
          <a:p>
            <a:pPr algn="dist">
              <a:buFont typeface="Wingdings" pitchFamily="2" charset="2"/>
              <a:buNone/>
            </a:pPr>
            <a:r>
              <a:rPr lang="zh-CN" altLang="en-US" sz="2800" b="1" dirty="0">
                <a:latin typeface="宋体" pitchFamily="2" charset="-122"/>
                <a:ea typeface="宋体" pitchFamily="2" charset="-122"/>
              </a:rPr>
              <a:t>    对图</a:t>
            </a:r>
            <a:r>
              <a:rPr lang="en-US" altLang="zh-CN" sz="2800" b="1" dirty="0">
                <a:latin typeface="宋体" pitchFamily="2" charset="-122"/>
                <a:ea typeface="宋体" pitchFamily="2" charset="-122"/>
              </a:rPr>
              <a:t>4.12</a:t>
            </a: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a</a:t>
            </a:r>
            <a:r>
              <a:rPr lang="zh-CN" altLang="en-US" sz="2800" b="1" dirty="0">
                <a:latin typeface="宋体" pitchFamily="2" charset="-122"/>
                <a:ea typeface="宋体" pitchFamily="2" charset="-122"/>
              </a:rPr>
              <a:t>）进行离散傅里叶变换，得出幅值谱</a:t>
            </a:r>
          </a:p>
          <a:p>
            <a:pPr algn="dist">
              <a:buFont typeface="Wingdings" pitchFamily="2" charset="2"/>
              <a:buNone/>
            </a:pPr>
            <a:r>
              <a:rPr lang="zh-CN" altLang="en-US" sz="2800" b="1" dirty="0">
                <a:latin typeface="宋体" pitchFamily="2" charset="-122"/>
                <a:ea typeface="宋体" pitchFamily="2" charset="-122"/>
              </a:rPr>
              <a:t>图（</a:t>
            </a:r>
            <a:r>
              <a:rPr lang="en-US" altLang="zh-CN" sz="2800" b="1" dirty="0">
                <a:latin typeface="宋体" pitchFamily="2" charset="-122"/>
                <a:ea typeface="宋体" pitchFamily="2" charset="-122"/>
              </a:rPr>
              <a:t>b</a:t>
            </a:r>
            <a:r>
              <a:rPr lang="zh-CN" altLang="en-US" sz="2800" b="1" dirty="0">
                <a:latin typeface="宋体" pitchFamily="2" charset="-122"/>
                <a:ea typeface="宋体" pitchFamily="2" charset="-122"/>
              </a:rPr>
              <a:t>），相位谱图（</a:t>
            </a:r>
            <a:r>
              <a:rPr lang="en-US" altLang="zh-CN" sz="2800" b="1" dirty="0">
                <a:latin typeface="宋体" pitchFamily="2" charset="-122"/>
                <a:ea typeface="宋体" pitchFamily="2" charset="-122"/>
              </a:rPr>
              <a:t>d</a:t>
            </a:r>
            <a:r>
              <a:rPr lang="zh-CN" altLang="en-US" sz="2800" b="1" dirty="0">
                <a:latin typeface="宋体" pitchFamily="2" charset="-122"/>
                <a:ea typeface="宋体" pitchFamily="2" charset="-122"/>
              </a:rPr>
              <a:t>）及幅值谱重构图像图（</a:t>
            </a:r>
            <a:r>
              <a:rPr lang="en-US" altLang="zh-CN" sz="2800" b="1" dirty="0">
                <a:latin typeface="宋体" pitchFamily="2" charset="-122"/>
                <a:ea typeface="宋体" pitchFamily="2" charset="-122"/>
              </a:rPr>
              <a:t>c</a:t>
            </a:r>
            <a:r>
              <a:rPr lang="zh-CN" altLang="en-US" sz="2800" b="1" dirty="0">
                <a:latin typeface="宋体" pitchFamily="2" charset="-122"/>
                <a:ea typeface="宋体" pitchFamily="2" charset="-122"/>
              </a:rPr>
              <a:t>），</a:t>
            </a:r>
          </a:p>
          <a:p>
            <a:pPr algn="dist">
              <a:buFont typeface="Wingdings" pitchFamily="2" charset="2"/>
              <a:buNone/>
            </a:pPr>
            <a:r>
              <a:rPr lang="zh-CN" altLang="en-US" sz="2800" b="1" dirty="0">
                <a:latin typeface="宋体" pitchFamily="2" charset="-122"/>
                <a:ea typeface="宋体" pitchFamily="2" charset="-122"/>
              </a:rPr>
              <a:t>相位谱重构图像图（</a:t>
            </a:r>
            <a:r>
              <a:rPr lang="en-US" altLang="zh-CN" sz="2800" b="1" dirty="0">
                <a:latin typeface="宋体" pitchFamily="2" charset="-122"/>
                <a:ea typeface="宋体" pitchFamily="2" charset="-122"/>
              </a:rPr>
              <a:t>e</a:t>
            </a:r>
            <a:r>
              <a:rPr lang="zh-CN" altLang="en-US" sz="2800" b="1" dirty="0">
                <a:latin typeface="宋体" pitchFamily="2" charset="-122"/>
                <a:ea typeface="宋体" pitchFamily="2" charset="-122"/>
              </a:rPr>
              <a:t>）。从实验结果可以看出，从幅</a:t>
            </a:r>
          </a:p>
          <a:p>
            <a:pPr algn="dist">
              <a:buFont typeface="Wingdings" pitchFamily="2" charset="2"/>
              <a:buNone/>
            </a:pPr>
            <a:r>
              <a:rPr lang="zh-CN" altLang="en-US" sz="2800" b="1" dirty="0">
                <a:latin typeface="宋体" pitchFamily="2" charset="-122"/>
                <a:ea typeface="宋体" pitchFamily="2" charset="-122"/>
              </a:rPr>
              <a:t>值谱图像中得到的信息比在相位谱图像中得到的信息</a:t>
            </a:r>
          </a:p>
          <a:p>
            <a:pPr algn="dist">
              <a:buFont typeface="Wingdings" pitchFamily="2" charset="2"/>
              <a:buNone/>
            </a:pPr>
            <a:r>
              <a:rPr lang="zh-CN" altLang="en-US" sz="2800" b="1" dirty="0">
                <a:latin typeface="宋体" pitchFamily="2" charset="-122"/>
                <a:ea typeface="宋体" pitchFamily="2" charset="-122"/>
              </a:rPr>
              <a:t>多，但对幅值谱图像重构后，即忽略相位信息，将其</a:t>
            </a:r>
          </a:p>
          <a:p>
            <a:pPr algn="dist">
              <a:buFont typeface="Wingdings" pitchFamily="2" charset="2"/>
              <a:buNone/>
            </a:pPr>
            <a:r>
              <a:rPr lang="zh-CN" altLang="en-US" sz="2800" b="1" dirty="0">
                <a:latin typeface="宋体" pitchFamily="2" charset="-122"/>
                <a:ea typeface="宋体" pitchFamily="2" charset="-122"/>
              </a:rPr>
              <a:t>设为</a:t>
            </a:r>
            <a:r>
              <a:rPr lang="en-US" altLang="zh-CN" sz="2800" b="1" dirty="0">
                <a:latin typeface="宋体" pitchFamily="2" charset="-122"/>
                <a:ea typeface="宋体" pitchFamily="2" charset="-122"/>
              </a:rPr>
              <a:t>0</a:t>
            </a:r>
            <a:r>
              <a:rPr lang="zh-CN" altLang="en-US" sz="2800" b="1" dirty="0">
                <a:latin typeface="宋体" pitchFamily="2" charset="-122"/>
                <a:ea typeface="宋体" pitchFamily="2" charset="-122"/>
              </a:rPr>
              <a:t>，所得到的图像与原始图像相比，结果差别很</a:t>
            </a:r>
          </a:p>
          <a:p>
            <a:pPr algn="dist">
              <a:buFont typeface="Wingdings" pitchFamily="2" charset="2"/>
              <a:buNone/>
            </a:pPr>
            <a:r>
              <a:rPr lang="zh-CN" altLang="en-US" sz="2800" b="1" dirty="0">
                <a:latin typeface="宋体" pitchFamily="2" charset="-122"/>
                <a:ea typeface="宋体" pitchFamily="2" charset="-122"/>
              </a:rPr>
              <a:t>大；而对相位谱图像重构后，及忽略幅值信息，将其</a:t>
            </a:r>
          </a:p>
          <a:p>
            <a:pPr algn="dist">
              <a:buFont typeface="Wingdings" pitchFamily="2" charset="2"/>
              <a:buNone/>
            </a:pPr>
            <a:r>
              <a:rPr lang="zh-CN" altLang="en-US" sz="2800" b="1" dirty="0">
                <a:latin typeface="宋体" pitchFamily="2" charset="-122"/>
                <a:ea typeface="宋体" pitchFamily="2" charset="-122"/>
              </a:rPr>
              <a:t>设为常数，可以从中看出图像的基本轮廓来。</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4294967295"/>
          </p:nvPr>
        </p:nvSpPr>
        <p:spPr>
          <a:xfrm>
            <a:off x="386954" y="1428751"/>
            <a:ext cx="8815652" cy="4695825"/>
          </a:xfrm>
        </p:spPr>
        <p:txBody>
          <a:bodyPr/>
          <a:lstStyle/>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800" b="1" dirty="0">
                <a:latin typeface="宋体" pitchFamily="2" charset="-122"/>
                <a:ea typeface="宋体" pitchFamily="2" charset="-122"/>
              </a:rPr>
              <a:t>      </a:t>
            </a:r>
            <a:r>
              <a:rPr lang="zh-CN" altLang="en-US" sz="2800" b="1" dirty="0">
                <a:latin typeface="宋体" pitchFamily="2" charset="-122"/>
                <a:ea typeface="宋体" pitchFamily="2" charset="-122"/>
              </a:rPr>
              <a:t>图像处理中常用的正交变换除了傅里叶变换外，还有其它变换。在图像处理中常用到的有离散余弦变换、沃尔什等。</a:t>
            </a:r>
          </a:p>
        </p:txBody>
      </p:sp>
      <p:sp>
        <p:nvSpPr>
          <p:cNvPr id="11878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8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8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8"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799"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8800" name="Rectangle 20"/>
          <p:cNvSpPr>
            <a:spLocks noGrp="1" noChangeArrowheads="1"/>
          </p:cNvSpPr>
          <p:nvPr>
            <p:ph type="title" idx="4294967295"/>
          </p:nvPr>
        </p:nvSpPr>
        <p:spPr/>
        <p:txBody>
          <a:bodyPr/>
          <a:lstStyle/>
          <a:p>
            <a:r>
              <a:rPr lang="en-US" altLang="en-US" b="1">
                <a:latin typeface="宋体" pitchFamily="2" charset="-122"/>
                <a:ea typeface="宋体" pitchFamily="2" charset="-122"/>
              </a:rPr>
              <a:t>4.6 </a:t>
            </a:r>
            <a:r>
              <a:rPr lang="zh-CN" altLang="en-US" b="1">
                <a:latin typeface="宋体" pitchFamily="2" charset="-122"/>
                <a:ea typeface="宋体" pitchFamily="2" charset="-122"/>
              </a:rPr>
              <a:t>其他</a:t>
            </a:r>
            <a:r>
              <a:rPr lang="en-US" altLang="en-US" b="1">
                <a:latin typeface="宋体" pitchFamily="2" charset="-122"/>
                <a:ea typeface="宋体" pitchFamily="2" charset="-122"/>
              </a:rPr>
              <a:t>离散变换 </a:t>
            </a:r>
            <a:r>
              <a:rPr lang="en-US" altLang="en-US" b="1">
                <a:latin typeface="Times New Roman" pitchFamily="18" charset="0"/>
              </a:rPr>
              <a:t>（</a:t>
            </a:r>
            <a:r>
              <a:rPr lang="en-US" altLang="zh-CN" b="1">
                <a:latin typeface="Times New Roman" pitchFamily="18" charset="0"/>
                <a:ea typeface="宋体" pitchFamily="2" charset="-122"/>
              </a:rPr>
              <a:t>Other </a:t>
            </a:r>
            <a:r>
              <a:rPr lang="en-US" altLang="en-US" b="1">
                <a:latin typeface="Times New Roman" pitchFamily="18" charset="0"/>
              </a:rPr>
              <a:t>Discrete  Transform</a:t>
            </a:r>
            <a:r>
              <a:rPr lang="en-US" altLang="en-US" b="1"/>
              <a:t>）</a:t>
            </a:r>
            <a:r>
              <a:rPr lang="en-US" altLang="en-US" sz="2800"/>
              <a:t> </a:t>
            </a:r>
            <a:endParaRPr lang="zh-CN" altLang="en-US" sz="2800">
              <a:ea typeface="宋体" pitchFamily="2" charset="-122"/>
            </a:endParaRPr>
          </a:p>
        </p:txBody>
      </p:sp>
      <p:sp>
        <p:nvSpPr>
          <p:cNvPr id="118801"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7340" y="1557338"/>
            <a:ext cx="9047823" cy="4176712"/>
          </a:xfrm>
          <a:prstGeom prst="rect">
            <a:avLst/>
          </a:prstGeom>
        </p:spPr>
        <p:txBody>
          <a:bodyPr/>
          <a:lstStyle/>
          <a:p>
            <a:pPr marL="342900" indent="-342900">
              <a:lnSpc>
                <a:spcPct val="80000"/>
              </a:lnSpc>
              <a:spcBef>
                <a:spcPct val="20000"/>
              </a:spcBef>
              <a:buClr>
                <a:schemeClr val="tx2"/>
              </a:buClr>
              <a:buSzPct val="80000"/>
              <a:buFont typeface="Wingdings" pitchFamily="2" charset="2"/>
              <a:buChar char="l"/>
              <a:defRPr/>
            </a:pPr>
            <a:r>
              <a:rPr lang="zh-CN" altLang="en-US" sz="2800" b="1" kern="0" dirty="0">
                <a:latin typeface="宋体" pitchFamily="2" charset="-122"/>
                <a:ea typeface="宋体" pitchFamily="2" charset="-122"/>
              </a:rPr>
              <a:t>余弦变换是简化傅里叶变换的重要方法。</a:t>
            </a:r>
            <a:endParaRPr lang="en-US" altLang="zh-CN" sz="2800" b="1" kern="0" dirty="0">
              <a:latin typeface="宋体" pitchFamily="2" charset="-122"/>
              <a:ea typeface="宋体" pitchFamily="2" charset="-122"/>
            </a:endParaRPr>
          </a:p>
          <a:p>
            <a:pPr marL="342900" indent="-342900">
              <a:lnSpc>
                <a:spcPct val="80000"/>
              </a:lnSpc>
              <a:spcBef>
                <a:spcPct val="20000"/>
              </a:spcBef>
              <a:buClr>
                <a:schemeClr val="tx2"/>
              </a:buClr>
              <a:buSzPct val="80000"/>
              <a:buFont typeface="Wingdings" pitchFamily="2" charset="2"/>
              <a:buChar char="l"/>
              <a:defRPr/>
            </a:pPr>
            <a:r>
              <a:rPr lang="zh-CN" altLang="en-US" sz="2800" b="1" kern="0" dirty="0">
                <a:latin typeface="宋体" pitchFamily="2" charset="-122"/>
                <a:ea typeface="宋体" pitchFamily="2" charset="-122"/>
              </a:rPr>
              <a:t>特别是用于图像信息压缩传输。</a:t>
            </a:r>
            <a:endParaRPr lang="en-US" altLang="zh-CN" sz="2800" b="1" kern="0" dirty="0">
              <a:latin typeface="宋体" pitchFamily="2" charset="-122"/>
              <a:ea typeface="宋体" pitchFamily="2" charset="-122"/>
            </a:endParaRPr>
          </a:p>
          <a:p>
            <a:pPr marL="342900" indent="-342900">
              <a:lnSpc>
                <a:spcPct val="80000"/>
              </a:lnSpc>
              <a:spcBef>
                <a:spcPct val="20000"/>
              </a:spcBef>
              <a:buClr>
                <a:schemeClr val="tx2"/>
              </a:buClr>
              <a:buSzPct val="80000"/>
              <a:buFont typeface="Wingdings" pitchFamily="2" charset="2"/>
              <a:buChar char="l"/>
              <a:defRPr/>
            </a:pPr>
            <a:r>
              <a:rPr lang="zh-CN" altLang="en-US" sz="2800" b="1" kern="0" dirty="0">
                <a:latin typeface="宋体" pitchFamily="2" charset="-122"/>
                <a:ea typeface="宋体" pitchFamily="2" charset="-122"/>
              </a:rPr>
              <a:t>从傅里叶变换性质可知，当</a:t>
            </a:r>
            <a:r>
              <a:rPr lang="en-US" altLang="zh-CN" sz="2800" b="1" kern="0" dirty="0">
                <a:latin typeface="宋体" pitchFamily="2" charset="-122"/>
                <a:ea typeface="宋体" pitchFamily="2" charset="-122"/>
              </a:rPr>
              <a:t>f(x)</a:t>
            </a:r>
            <a:r>
              <a:rPr lang="zh-CN" altLang="en-US" sz="2800" b="1" kern="0" dirty="0">
                <a:latin typeface="宋体" pitchFamily="2" charset="-122"/>
                <a:ea typeface="宋体" pitchFamily="2" charset="-122"/>
              </a:rPr>
              <a:t>或</a:t>
            </a:r>
            <a:r>
              <a:rPr lang="en-US" altLang="zh-CN" sz="2800" b="1" kern="0" dirty="0">
                <a:latin typeface="宋体" pitchFamily="2" charset="-122"/>
                <a:ea typeface="宋体" pitchFamily="2" charset="-122"/>
              </a:rPr>
              <a:t>f(</a:t>
            </a:r>
            <a:r>
              <a:rPr lang="en-US" altLang="zh-CN" sz="2800" b="1" kern="0" dirty="0" err="1">
                <a:latin typeface="宋体" pitchFamily="2" charset="-122"/>
                <a:ea typeface="宋体" pitchFamily="2" charset="-122"/>
              </a:rPr>
              <a:t>x,y</a:t>
            </a:r>
            <a:r>
              <a:rPr lang="en-US" altLang="zh-CN" sz="2800" b="1" kern="0" dirty="0">
                <a:latin typeface="宋体" pitchFamily="2" charset="-122"/>
                <a:ea typeface="宋体" pitchFamily="2" charset="-122"/>
              </a:rPr>
              <a:t>)</a:t>
            </a:r>
            <a:r>
              <a:rPr lang="zh-CN" altLang="en-US" sz="2800" b="1" kern="0" dirty="0">
                <a:latin typeface="宋体" pitchFamily="2" charset="-122"/>
                <a:ea typeface="宋体" pitchFamily="2" charset="-122"/>
              </a:rPr>
              <a:t>为偶函数时，变换的计算项只有余弦项。因此，余弦变换是傅里叶变换的特例。</a:t>
            </a:r>
          </a:p>
          <a:p>
            <a:pPr marL="342900" indent="-342900">
              <a:lnSpc>
                <a:spcPct val="80000"/>
              </a:lnSpc>
              <a:spcBef>
                <a:spcPct val="20000"/>
              </a:spcBef>
              <a:buClr>
                <a:schemeClr val="tx2"/>
              </a:buClr>
              <a:buSzPct val="80000"/>
              <a:buFont typeface="Wingdings" pitchFamily="2" charset="2"/>
              <a:buNone/>
              <a:defRPr/>
            </a:pPr>
            <a:endParaRPr lang="zh-CN" altLang="en-US" sz="2800" b="1" kern="0" dirty="0">
              <a:ea typeface="宋体"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body" idx="4294967295"/>
          </p:nvPr>
        </p:nvSpPr>
        <p:spPr>
          <a:xfrm>
            <a:off x="464344" y="1500189"/>
            <a:ext cx="8815652" cy="4695825"/>
          </a:xfrm>
        </p:spPr>
        <p:txBody>
          <a:bodyPr/>
          <a:lstStyle/>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一维离散余弦变换的定义由下式表示</a:t>
            </a:r>
          </a:p>
          <a:p>
            <a:pPr algn="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endParaRPr lang="en-US" altLang="zh-CN" sz="2800" b="1" dirty="0">
              <a:latin typeface="宋体" pitchFamily="2" charset="-122"/>
              <a:ea typeface="宋体" pitchFamily="2" charset="-122"/>
            </a:endParaRPr>
          </a:p>
          <a:p>
            <a:pPr algn="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r>
              <a:rPr lang="en-US" altLang="zh-CN" sz="2800" b="1" dirty="0">
                <a:latin typeface="宋体" pitchFamily="2" charset="-122"/>
                <a:ea typeface="宋体" pitchFamily="2" charset="-122"/>
              </a:rPr>
              <a:t>4.43</a:t>
            </a:r>
            <a:r>
              <a:rPr lang="zh-CN" altLang="en-US" sz="2800" b="1" dirty="0">
                <a:latin typeface="宋体" pitchFamily="2" charset="-122"/>
                <a:ea typeface="宋体" pitchFamily="2" charset="-122"/>
              </a:rPr>
              <a:t>）</a:t>
            </a:r>
          </a:p>
          <a:p>
            <a:pPr algn="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endParaRPr lang="en-US" altLang="zh-CN" sz="2800" b="1" dirty="0">
              <a:latin typeface="宋体" pitchFamily="2" charset="-122"/>
              <a:ea typeface="宋体" pitchFamily="2" charset="-122"/>
            </a:endParaRPr>
          </a:p>
          <a:p>
            <a:pPr algn="r">
              <a:lnSpc>
                <a:spcPct val="90000"/>
              </a:lnSpc>
              <a:buClr>
                <a:schemeClr val="tx2"/>
              </a:buClr>
              <a:buSzPct val="80000"/>
              <a:buFont typeface="Wingdings" pitchFamily="2" charset="2"/>
              <a:buNone/>
            </a:pPr>
            <a:endParaRPr lang="en-US" altLang="zh-CN" sz="2800" b="1" dirty="0">
              <a:latin typeface="宋体" pitchFamily="2" charset="-122"/>
              <a:ea typeface="宋体" pitchFamily="2" charset="-122"/>
            </a:endParaRPr>
          </a:p>
          <a:p>
            <a:pPr algn="r">
              <a:lnSpc>
                <a:spcPct val="90000"/>
              </a:lnSpc>
              <a:buClr>
                <a:schemeClr val="tx2"/>
              </a:buClr>
              <a:buSzPct val="80000"/>
              <a:buFont typeface="Wingdings" pitchFamily="2" charset="2"/>
              <a:buNone/>
            </a:pPr>
            <a:endParaRPr lang="en-US" altLang="zh-CN" sz="2800" b="1" dirty="0">
              <a:latin typeface="宋体" pitchFamily="2" charset="-122"/>
              <a:ea typeface="宋体" pitchFamily="2" charset="-122"/>
            </a:endParaRPr>
          </a:p>
          <a:p>
            <a:pPr algn="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4.44</a:t>
            </a:r>
            <a:r>
              <a:rPr lang="zh-CN" altLang="en-US" sz="2800" b="1" dirty="0">
                <a:latin typeface="宋体" pitchFamily="2" charset="-122"/>
                <a:ea typeface="宋体" pitchFamily="2" charset="-122"/>
              </a:rPr>
              <a:t>）</a:t>
            </a:r>
          </a:p>
          <a:p>
            <a:pPr>
              <a:lnSpc>
                <a:spcPct val="90000"/>
              </a:lnSpc>
              <a:buClr>
                <a:schemeClr val="tx2"/>
              </a:buClr>
              <a:buSzPct val="80000"/>
              <a:buFont typeface="Wingdings" pitchFamily="2" charset="2"/>
              <a:buNone/>
            </a:pPr>
            <a:endParaRPr lang="zh-CN" altLang="en-US" sz="2800" b="1" dirty="0">
              <a:latin typeface="宋体" pitchFamily="2" charset="-122"/>
              <a:ea typeface="宋体" pitchFamily="2" charset="-122"/>
            </a:endParaRPr>
          </a:p>
        </p:txBody>
      </p:sp>
      <p:sp>
        <p:nvSpPr>
          <p:cNvPr id="5120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0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0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0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0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6"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7"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18"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1219"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2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02" name="Object 3"/>
          <p:cNvGraphicFramePr>
            <a:graphicFrameLocks noChangeAspect="1"/>
          </p:cNvGraphicFramePr>
          <p:nvPr/>
        </p:nvGraphicFramePr>
        <p:xfrm>
          <a:off x="2553891" y="2286001"/>
          <a:ext cx="3327796" cy="1019175"/>
        </p:xfrm>
        <a:graphic>
          <a:graphicData uri="http://schemas.openxmlformats.org/presentationml/2006/ole">
            <mc:AlternateContent xmlns:mc="http://schemas.openxmlformats.org/markup-compatibility/2006">
              <mc:Choice xmlns:v="urn:schemas-microsoft-com:vml" Requires="v">
                <p:oleObj spid="_x0000_s74764" name="公式" r:id="rId3" imgW="1307880" imgH="431640" progId="Equation.3">
                  <p:embed/>
                </p:oleObj>
              </mc:Choice>
              <mc:Fallback>
                <p:oleObj name="公式" r:id="rId3" imgW="13078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891" y="2286001"/>
                        <a:ext cx="3327796"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21"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03" name="Object 5"/>
          <p:cNvGraphicFramePr>
            <a:graphicFrameLocks noChangeAspect="1"/>
          </p:cNvGraphicFramePr>
          <p:nvPr/>
        </p:nvGraphicFramePr>
        <p:xfrm>
          <a:off x="1238250" y="4000500"/>
          <a:ext cx="6067425" cy="1143000"/>
        </p:xfrm>
        <a:graphic>
          <a:graphicData uri="http://schemas.openxmlformats.org/presentationml/2006/ole">
            <mc:AlternateContent xmlns:mc="http://schemas.openxmlformats.org/markup-compatibility/2006">
              <mc:Choice xmlns:v="urn:schemas-microsoft-com:vml" Requires="v">
                <p:oleObj spid="_x0000_s74765" name="公式" r:id="rId5" imgW="2234880" imgH="457200" progId="Equation.3">
                  <p:embed/>
                </p:oleObj>
              </mc:Choice>
              <mc:Fallback>
                <p:oleObj name="公式" r:id="rId5" imgW="223488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4000500"/>
                        <a:ext cx="60674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3" name="Rectangle 2"/>
          <p:cNvSpPr>
            <a:spLocks noGrp="1" noChangeArrowheads="1"/>
          </p:cNvSpPr>
          <p:nvPr>
            <p:ph type="body" idx="4294967295"/>
          </p:nvPr>
        </p:nvSpPr>
        <p:spPr>
          <a:xfrm>
            <a:off x="464344" y="1500189"/>
            <a:ext cx="9090819" cy="4695825"/>
          </a:xfrm>
        </p:spPr>
        <p:txBody>
          <a:bodyPr/>
          <a:lstStyle/>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r>
              <a:rPr lang="zh-CN" altLang="en-US" sz="2800" b="1" dirty="0">
                <a:latin typeface="Times New Roman" pitchFamily="18" charset="0"/>
                <a:ea typeface="宋体" pitchFamily="2" charset="-122"/>
                <a:cs typeface="Times New Roman" pitchFamily="18" charset="0"/>
              </a:rPr>
              <a:t>式中             是第   个余弦变换系数，是广义频率变</a:t>
            </a:r>
          </a:p>
          <a:p>
            <a:pPr>
              <a:lnSpc>
                <a:spcPct val="90000"/>
              </a:lnSpc>
              <a:buClr>
                <a:schemeClr val="tx2"/>
              </a:buClr>
              <a:buSzPct val="80000"/>
              <a:buFont typeface="Wingdings" pitchFamily="2" charset="2"/>
              <a:buNone/>
            </a:pPr>
            <a:r>
              <a:rPr lang="zh-CN" altLang="en-US" sz="2800" b="1" dirty="0">
                <a:latin typeface="Times New Roman" pitchFamily="18" charset="0"/>
                <a:ea typeface="宋体" pitchFamily="2" charset="-122"/>
                <a:cs typeface="Times New Roman" pitchFamily="18" charset="0"/>
              </a:rPr>
              <a:t>量，                                  </a:t>
            </a:r>
            <a:r>
              <a:rPr lang="en-US" altLang="zh-CN" sz="2800" b="1" dirty="0">
                <a:latin typeface="Times New Roman" pitchFamily="18" charset="0"/>
                <a:ea typeface="宋体" pitchFamily="2" charset="-122"/>
                <a:cs typeface="Times New Roman" pitchFamily="18" charset="0"/>
              </a:rPr>
              <a:t>;          </a:t>
            </a:r>
            <a:r>
              <a:rPr lang="zh-CN" altLang="en-US" sz="2800" b="1" dirty="0">
                <a:latin typeface="Times New Roman" pitchFamily="18" charset="0"/>
                <a:ea typeface="宋体" pitchFamily="2" charset="-122"/>
                <a:cs typeface="Times New Roman" pitchFamily="18" charset="0"/>
              </a:rPr>
              <a:t>是时域    点实序列</a:t>
            </a:r>
            <a:r>
              <a:rPr lang="en-US" altLang="zh-CN" sz="2800" b="1" dirty="0">
                <a:latin typeface="Times New Roman" pitchFamily="18" charset="0"/>
                <a:ea typeface="宋体" pitchFamily="2" charset="-122"/>
                <a:cs typeface="Times New Roman" pitchFamily="18" charset="0"/>
              </a:rPr>
              <a:t>.</a:t>
            </a: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800" b="1" dirty="0">
              <a:latin typeface="Times New Roman" pitchFamily="18" charset="0"/>
              <a:ea typeface="宋体" pitchFamily="2" charset="-122"/>
            </a:endParaRPr>
          </a:p>
          <a:p>
            <a:pPr>
              <a:lnSpc>
                <a:spcPct val="90000"/>
              </a:lnSpc>
              <a:buClr>
                <a:schemeClr val="tx2"/>
              </a:buClr>
              <a:buSzPct val="80000"/>
              <a:buFont typeface="Wingdings" pitchFamily="2" charset="2"/>
              <a:buNone/>
            </a:pPr>
            <a:r>
              <a:rPr lang="zh-CN" altLang="en-US" sz="2800" b="1" dirty="0">
                <a:latin typeface="Times New Roman" pitchFamily="18" charset="0"/>
                <a:ea typeface="宋体" pitchFamily="2" charset="-122"/>
              </a:rPr>
              <a:t>一维离散余弦反变换由下式表示</a:t>
            </a:r>
            <a:endParaRPr lang="en-US" altLang="zh-CN" sz="2800" b="1" dirty="0">
              <a:latin typeface="Times New Roman" pitchFamily="18" charset="0"/>
              <a:ea typeface="宋体" pitchFamily="2" charset="-122"/>
            </a:endParaRPr>
          </a:p>
          <a:p>
            <a:pPr>
              <a:lnSpc>
                <a:spcPct val="90000"/>
              </a:lnSpc>
              <a:buClr>
                <a:schemeClr val="tx2"/>
              </a:buClr>
              <a:buSzPct val="80000"/>
              <a:buFont typeface="Wingdings" pitchFamily="2" charset="2"/>
              <a:buNone/>
            </a:pPr>
            <a:endParaRPr lang="en-US" altLang="zh-CN" sz="2800" b="1" dirty="0">
              <a:latin typeface="Times New Roman" pitchFamily="18" charset="0"/>
              <a:ea typeface="宋体" pitchFamily="2" charset="-122"/>
            </a:endParaRPr>
          </a:p>
          <a:p>
            <a:pPr>
              <a:lnSpc>
                <a:spcPct val="90000"/>
              </a:lnSpc>
              <a:buClr>
                <a:schemeClr val="tx2"/>
              </a:buClr>
              <a:buSzPct val="80000"/>
              <a:buFont typeface="Wingdings" pitchFamily="2" charset="2"/>
              <a:buNone/>
            </a:pPr>
            <a:endParaRPr lang="en-US" altLang="zh-CN" sz="2800" b="1" dirty="0">
              <a:latin typeface="Times New Roman" pitchFamily="18" charset="0"/>
              <a:ea typeface="宋体" pitchFamily="2" charset="-122"/>
            </a:endParaRPr>
          </a:p>
          <a:p>
            <a:pPr>
              <a:lnSpc>
                <a:spcPct val="90000"/>
              </a:lnSpc>
              <a:buClr>
                <a:schemeClr val="tx2"/>
              </a:buClr>
              <a:buSzPct val="80000"/>
              <a:buFont typeface="Wingdings" pitchFamily="2" charset="2"/>
              <a:buNone/>
            </a:pPr>
            <a:r>
              <a:rPr lang="en-US" altLang="zh-CN" sz="2800" b="1" dirty="0">
                <a:latin typeface="Times New Roman" pitchFamily="18" charset="0"/>
                <a:ea typeface="宋体" pitchFamily="2" charset="-122"/>
              </a:rPr>
              <a:t>                                                                           </a:t>
            </a:r>
            <a:r>
              <a:rPr lang="zh-CN" sz="2800" b="1" dirty="0">
                <a:latin typeface="宋体" pitchFamily="2" charset="-122"/>
                <a:ea typeface="宋体" pitchFamily="2" charset="-122"/>
              </a:rPr>
              <a:t>（</a:t>
            </a:r>
            <a:r>
              <a:rPr lang="en-US" altLang="zh-CN" sz="2800" b="1" dirty="0">
                <a:latin typeface="宋体" pitchFamily="2" charset="-122"/>
                <a:ea typeface="宋体" pitchFamily="2" charset="-122"/>
              </a:rPr>
              <a:t>4.45</a:t>
            </a:r>
            <a:r>
              <a:rPr lang="zh-CN" sz="2800" b="1" dirty="0">
                <a:latin typeface="宋体" pitchFamily="2" charset="-122"/>
                <a:ea typeface="宋体" pitchFamily="2" charset="-122"/>
              </a:rPr>
              <a:t>）</a:t>
            </a: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800" b="1" dirty="0">
              <a:latin typeface="宋体" pitchFamily="2" charset="-122"/>
              <a:ea typeface="宋体" pitchFamily="2" charset="-122"/>
            </a:endParaRPr>
          </a:p>
          <a:p>
            <a:pPr>
              <a:buFont typeface="Wingdings" pitchFamily="2" charset="2"/>
              <a:buNone/>
            </a:pPr>
            <a:r>
              <a:rPr lang="zh-CN" altLang="zh-CN" sz="2800" b="1" dirty="0">
                <a:latin typeface="Times New Roman" pitchFamily="18" charset="0"/>
                <a:ea typeface="宋体" pitchFamily="2" charset="-122"/>
              </a:rPr>
              <a:t>式（</a:t>
            </a:r>
            <a:r>
              <a:rPr lang="en-US" altLang="zh-CN" sz="2800" b="1" dirty="0">
                <a:latin typeface="Times New Roman" pitchFamily="18" charset="0"/>
                <a:ea typeface="宋体" pitchFamily="2" charset="-122"/>
              </a:rPr>
              <a:t>4.43</a:t>
            </a:r>
            <a:r>
              <a:rPr lang="zh-CN" altLang="zh-CN" sz="2800" b="1" dirty="0">
                <a:latin typeface="Times New Roman" pitchFamily="18" charset="0"/>
                <a:ea typeface="宋体" pitchFamily="2" charset="-122"/>
              </a:rPr>
              <a:t>）、式（</a:t>
            </a:r>
            <a:r>
              <a:rPr lang="en-US" altLang="zh-CN" sz="2800" b="1" dirty="0">
                <a:latin typeface="Times New Roman" pitchFamily="18" charset="0"/>
                <a:ea typeface="宋体" pitchFamily="2" charset="-122"/>
              </a:rPr>
              <a:t>4.44</a:t>
            </a:r>
            <a:r>
              <a:rPr lang="zh-CN" altLang="zh-CN" sz="2800" b="1" dirty="0">
                <a:latin typeface="Times New Roman" pitchFamily="18" charset="0"/>
                <a:ea typeface="宋体" pitchFamily="2" charset="-122"/>
              </a:rPr>
              <a:t>）和式（</a:t>
            </a:r>
            <a:r>
              <a:rPr lang="en-US" altLang="zh-CN" sz="2800" b="1" dirty="0">
                <a:latin typeface="Times New Roman" pitchFamily="18" charset="0"/>
                <a:ea typeface="宋体" pitchFamily="2" charset="-122"/>
              </a:rPr>
              <a:t>4.45</a:t>
            </a:r>
            <a:r>
              <a:rPr lang="zh-CN" altLang="zh-CN" sz="2800" b="1" dirty="0">
                <a:latin typeface="Times New Roman" pitchFamily="18" charset="0"/>
                <a:ea typeface="宋体" pitchFamily="2" charset="-122"/>
              </a:rPr>
              <a:t>）构成了一维离散余弦变换。</a:t>
            </a:r>
          </a:p>
          <a:p>
            <a:pPr>
              <a:lnSpc>
                <a:spcPct val="90000"/>
              </a:lnSpc>
              <a:buClr>
                <a:schemeClr val="tx2"/>
              </a:buClr>
              <a:buSzPct val="80000"/>
              <a:buFont typeface="Wingdings" pitchFamily="2" charset="2"/>
              <a:buNone/>
            </a:pPr>
            <a:endParaRPr lang="zh-CN" altLang="en-US" sz="2800" b="1" dirty="0">
              <a:latin typeface="宋体" pitchFamily="2" charset="-122"/>
              <a:ea typeface="宋体" pitchFamily="2" charset="-122"/>
            </a:endParaRPr>
          </a:p>
        </p:txBody>
      </p:sp>
      <p:sp>
        <p:nvSpPr>
          <p:cNvPr id="5223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35"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36"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37"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38"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39"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0"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1"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2"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4"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5"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6"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7"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2248"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4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50"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2251"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26" name="Object 19"/>
          <p:cNvGraphicFramePr>
            <a:graphicFrameLocks noChangeAspect="1"/>
          </p:cNvGraphicFramePr>
          <p:nvPr/>
        </p:nvGraphicFramePr>
        <p:xfrm>
          <a:off x="560512" y="3861048"/>
          <a:ext cx="6708907" cy="1149350"/>
        </p:xfrm>
        <a:graphic>
          <a:graphicData uri="http://schemas.openxmlformats.org/presentationml/2006/ole">
            <mc:AlternateContent xmlns:mc="http://schemas.openxmlformats.org/markup-compatibility/2006">
              <mc:Choice xmlns:v="urn:schemas-microsoft-com:vml" Requires="v">
                <p:oleObj spid="_x0000_s75813" name="公式" r:id="rId3" imgW="2946240" imgH="457200" progId="Equation.3">
                  <p:embed/>
                </p:oleObj>
              </mc:Choice>
              <mc:Fallback>
                <p:oleObj name="公式" r:id="rId3" imgW="2946240" imgH="4572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12" y="3861048"/>
                        <a:ext cx="6708907"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2" name="Rectangle 2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27" name="Object 3"/>
          <p:cNvGraphicFramePr>
            <a:graphicFrameLocks noChangeAspect="1"/>
          </p:cNvGraphicFramePr>
          <p:nvPr/>
        </p:nvGraphicFramePr>
        <p:xfrm>
          <a:off x="1910689" y="1511301"/>
          <a:ext cx="858176" cy="487363"/>
        </p:xfrm>
        <a:graphic>
          <a:graphicData uri="http://schemas.openxmlformats.org/presentationml/2006/ole">
            <mc:AlternateContent xmlns:mc="http://schemas.openxmlformats.org/markup-compatibility/2006">
              <mc:Choice xmlns:v="urn:schemas-microsoft-com:vml" Requires="v">
                <p:oleObj spid="_x0000_s75814" name="公式" r:id="rId5" imgW="355320" imgH="215640" progId="Equation.3">
                  <p:embed/>
                </p:oleObj>
              </mc:Choice>
              <mc:Fallback>
                <p:oleObj name="公式" r:id="rId5" imgW="35532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0689" y="1511301"/>
                        <a:ext cx="858176"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3" name="Rectangle 2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28" name="Object 4"/>
          <p:cNvGraphicFramePr>
            <a:graphicFrameLocks noChangeAspect="1"/>
          </p:cNvGraphicFramePr>
          <p:nvPr/>
        </p:nvGraphicFramePr>
        <p:xfrm>
          <a:off x="3584848" y="1556792"/>
          <a:ext cx="342239" cy="339725"/>
        </p:xfrm>
        <a:graphic>
          <a:graphicData uri="http://schemas.openxmlformats.org/presentationml/2006/ole">
            <mc:AlternateContent xmlns:mc="http://schemas.openxmlformats.org/markup-compatibility/2006">
              <mc:Choice xmlns:v="urn:schemas-microsoft-com:vml" Requires="v">
                <p:oleObj spid="_x0000_s75815" name="公式" r:id="rId7" imgW="126720" imgH="139680" progId="Equation.3">
                  <p:embed/>
                </p:oleObj>
              </mc:Choice>
              <mc:Fallback>
                <p:oleObj name="公式" r:id="rId7" imgW="126720" imgH="1396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4848" y="1556792"/>
                        <a:ext cx="342239"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6591962" y="1557339"/>
          <a:ext cx="342238" cy="339725"/>
        </p:xfrm>
        <a:graphic>
          <a:graphicData uri="http://schemas.openxmlformats.org/presentationml/2006/ole">
            <mc:AlternateContent xmlns:mc="http://schemas.openxmlformats.org/markup-compatibility/2006">
              <mc:Choice xmlns:v="urn:schemas-microsoft-com:vml" Requires="v">
                <p:oleObj spid="_x0000_s75816" name="公式" r:id="rId9" imgW="126720" imgH="139680" progId="Equation.3">
                  <p:embed/>
                </p:oleObj>
              </mc:Choice>
              <mc:Fallback>
                <p:oleObj name="公式" r:id="rId9" imgW="126720" imgH="1396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1962" y="1557339"/>
                        <a:ext cx="342238"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4" name="Rectangle 29"/>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30" name="Object 6"/>
          <p:cNvGraphicFramePr>
            <a:graphicFrameLocks noChangeAspect="1"/>
          </p:cNvGraphicFramePr>
          <p:nvPr/>
        </p:nvGraphicFramePr>
        <p:xfrm>
          <a:off x="1052512" y="1943101"/>
          <a:ext cx="3198813" cy="517525"/>
        </p:xfrm>
        <a:graphic>
          <a:graphicData uri="http://schemas.openxmlformats.org/presentationml/2006/ole">
            <mc:AlternateContent xmlns:mc="http://schemas.openxmlformats.org/markup-compatibility/2006">
              <mc:Choice xmlns:v="urn:schemas-microsoft-com:vml" Requires="v">
                <p:oleObj spid="_x0000_s75817" name="公式" r:id="rId10" imgW="1143000" imgH="203040" progId="Equation.3">
                  <p:embed/>
                </p:oleObj>
              </mc:Choice>
              <mc:Fallback>
                <p:oleObj name="公式" r:id="rId10" imgW="1143000" imgH="20304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512" y="1943101"/>
                        <a:ext cx="319881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5" name="Rectangle 3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31" name="Object 7"/>
          <p:cNvGraphicFramePr>
            <a:graphicFrameLocks noChangeAspect="1"/>
          </p:cNvGraphicFramePr>
          <p:nvPr/>
        </p:nvGraphicFramePr>
        <p:xfrm>
          <a:off x="4406107" y="1989138"/>
          <a:ext cx="780785" cy="442912"/>
        </p:xfrm>
        <a:graphic>
          <a:graphicData uri="http://schemas.openxmlformats.org/presentationml/2006/ole">
            <mc:AlternateContent xmlns:mc="http://schemas.openxmlformats.org/markup-compatibility/2006">
              <mc:Choice xmlns:v="urn:schemas-microsoft-com:vml" Requires="v">
                <p:oleObj spid="_x0000_s75818" name="公式" r:id="rId12" imgW="355320" imgH="215640" progId="Equation.3">
                  <p:embed/>
                </p:oleObj>
              </mc:Choice>
              <mc:Fallback>
                <p:oleObj name="公式" r:id="rId12" imgW="355320" imgH="215640"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06107" y="1989138"/>
                        <a:ext cx="780785"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6"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2232" name="Object 8"/>
          <p:cNvGraphicFramePr>
            <a:graphicFrameLocks noChangeAspect="1"/>
          </p:cNvGraphicFramePr>
          <p:nvPr/>
        </p:nvGraphicFramePr>
        <p:xfrm>
          <a:off x="6278960" y="1989139"/>
          <a:ext cx="527976" cy="422275"/>
        </p:xfrm>
        <a:graphic>
          <a:graphicData uri="http://schemas.openxmlformats.org/presentationml/2006/ole">
            <mc:AlternateContent xmlns:mc="http://schemas.openxmlformats.org/markup-compatibility/2006">
              <mc:Choice xmlns:v="urn:schemas-microsoft-com:vml" Requires="v">
                <p:oleObj spid="_x0000_s75819" name="公式" r:id="rId14" imgW="190440" imgH="164880" progId="Equation.3">
                  <p:embed/>
                </p:oleObj>
              </mc:Choice>
              <mc:Fallback>
                <p:oleObj name="公式" r:id="rId14" imgW="190440" imgH="164880"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8960" y="1989139"/>
                        <a:ext cx="527976"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sz="2400" b="1" dirty="0">
                <a:latin typeface="Times New Roman" pitchFamily="18" charset="0"/>
                <a:ea typeface="宋体" pitchFamily="2" charset="-122"/>
                <a:cs typeface="Times New Roman" pitchFamily="18" charset="0"/>
              </a:rPr>
              <a:t>由一维离散余弦变换（</a:t>
            </a:r>
            <a:r>
              <a:rPr lang="en-US" altLang="zh-CN" sz="2400" b="1" i="1" dirty="0">
                <a:latin typeface="Times New Roman" pitchFamily="18" charset="0"/>
                <a:ea typeface="宋体" pitchFamily="2" charset="-122"/>
                <a:cs typeface="Times New Roman" pitchFamily="18" charset="0"/>
              </a:rPr>
              <a:t>1-D DCT</a:t>
            </a:r>
            <a:r>
              <a:rPr lang="zh-CN" sz="2400" b="1" dirty="0">
                <a:latin typeface="Times New Roman" pitchFamily="18" charset="0"/>
                <a:ea typeface="宋体" pitchFamily="2" charset="-122"/>
                <a:cs typeface="Times New Roman" pitchFamily="18" charset="0"/>
              </a:rPr>
              <a:t>）可以很容易推广到二维余弦离散变换，由下式表示：</a:t>
            </a:r>
            <a:r>
              <a:rPr lang="zh-CN" altLang="en-US" sz="2400" b="1" dirty="0">
                <a:latin typeface="宋体" pitchFamily="2" charset="-122"/>
                <a:ea typeface="宋体" pitchFamily="2" charset="-122"/>
                <a:cs typeface="Times New Roman" pitchFamily="18" charset="0"/>
              </a:rPr>
              <a:t>                              </a:t>
            </a:r>
            <a:endParaRPr lang="en-US" altLang="zh-CN" sz="2400" b="1" dirty="0">
              <a:latin typeface="宋体" pitchFamily="2" charset="-122"/>
              <a:ea typeface="宋体" pitchFamily="2" charset="-122"/>
              <a:cs typeface="Times New Roman" pitchFamily="18" charset="0"/>
            </a:endParaRPr>
          </a:p>
          <a:p>
            <a:pPr algn="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cs typeface="Times New Roman" pitchFamily="18" charset="0"/>
              </a:rPr>
              <a:t> </a:t>
            </a:r>
          </a:p>
          <a:p>
            <a:pPr algn="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cs typeface="Times New Roman" pitchFamily="18" charset="0"/>
              </a:rPr>
              <a:t>                   </a:t>
            </a:r>
            <a:endParaRPr lang="en-US" altLang="zh-CN" sz="2400" b="1" dirty="0">
              <a:latin typeface="宋体" pitchFamily="2" charset="-122"/>
              <a:ea typeface="宋体" pitchFamily="2" charset="-122"/>
              <a:cs typeface="Times New Roman" pitchFamily="18" charset="0"/>
            </a:endParaRPr>
          </a:p>
          <a:p>
            <a:pPr algn="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gn="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cs typeface="Times New Roman" pitchFamily="18" charset="0"/>
            </a:endParaRPr>
          </a:p>
        </p:txBody>
      </p:sp>
      <p:sp>
        <p:nvSpPr>
          <p:cNvPr id="5325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5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4"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5"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6"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3267"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69"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327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3250" name="Object 4"/>
          <p:cNvGraphicFramePr>
            <a:graphicFrameLocks noChangeAspect="1"/>
          </p:cNvGraphicFramePr>
          <p:nvPr/>
        </p:nvGraphicFramePr>
        <p:xfrm>
          <a:off x="2457583" y="2997200"/>
          <a:ext cx="4602163" cy="1165225"/>
        </p:xfrm>
        <a:graphic>
          <a:graphicData uri="http://schemas.openxmlformats.org/presentationml/2006/ole">
            <mc:AlternateContent xmlns:mc="http://schemas.openxmlformats.org/markup-compatibility/2006">
              <mc:Choice xmlns:v="urn:schemas-microsoft-com:vml" Requires="v">
                <p:oleObj spid="_x0000_s76812" name="公式" r:id="rId3" imgW="1638000" imgH="444240" progId="Equation.3">
                  <p:embed/>
                </p:oleObj>
              </mc:Choice>
              <mc:Fallback>
                <p:oleObj name="公式" r:id="rId3" imgW="163800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583" y="2997200"/>
                        <a:ext cx="4602163"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7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3251" name="Object 6"/>
          <p:cNvGraphicFramePr>
            <a:graphicFrameLocks noChangeAspect="1"/>
          </p:cNvGraphicFramePr>
          <p:nvPr/>
        </p:nvGraphicFramePr>
        <p:xfrm>
          <a:off x="1442906" y="4365626"/>
          <a:ext cx="6865408" cy="1243013"/>
        </p:xfrm>
        <a:graphic>
          <a:graphicData uri="http://schemas.openxmlformats.org/presentationml/2006/ole">
            <mc:AlternateContent xmlns:mc="http://schemas.openxmlformats.org/markup-compatibility/2006">
              <mc:Choice xmlns:v="urn:schemas-microsoft-com:vml" Requires="v">
                <p:oleObj spid="_x0000_s76813" name="公式" r:id="rId5" imgW="2692080" imgH="469800" progId="Equation.3">
                  <p:embed/>
                </p:oleObj>
              </mc:Choice>
              <mc:Fallback>
                <p:oleObj name="公式" r:id="rId5" imgW="2692080" imgH="469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2906" y="4365626"/>
                        <a:ext cx="6865408" cy="124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body" idx="4294967295"/>
          </p:nvPr>
        </p:nvSpPr>
        <p:spPr>
          <a:xfrm>
            <a:off x="464344" y="1500189"/>
            <a:ext cx="8815652" cy="4695825"/>
          </a:xfrm>
        </p:spPr>
        <p:txBody>
          <a:bodyPr/>
          <a:lstStyle/>
          <a:p>
            <a:pPr algn="r">
              <a:lnSpc>
                <a:spcPct val="90000"/>
              </a:lnSpc>
              <a:buClr>
                <a:schemeClr val="tx2"/>
              </a:buClr>
              <a:buSzPct val="80000"/>
              <a:buFont typeface="Wingdings" pitchFamily="2" charset="2"/>
              <a:buNone/>
            </a:pPr>
            <a:r>
              <a:rPr lang="zh-CN" altLang="en-US" b="1">
                <a:solidFill>
                  <a:schemeClr val="tx2"/>
                </a:solidFill>
                <a:latin typeface="宋体" pitchFamily="2" charset="-122"/>
                <a:ea typeface="宋体" pitchFamily="2" charset="-122"/>
              </a:rPr>
              <a:t> </a:t>
            </a:r>
          </a:p>
          <a:p>
            <a:pPr algn="r">
              <a:lnSpc>
                <a:spcPct val="90000"/>
              </a:lnSpc>
              <a:buClr>
                <a:schemeClr val="tx2"/>
              </a:buClr>
              <a:buSzPct val="80000"/>
              <a:buFont typeface="Wingdings" pitchFamily="2" charset="2"/>
              <a:buNone/>
            </a:pPr>
            <a:r>
              <a:rPr lang="zh-CN" altLang="en-US" b="1">
                <a:solidFill>
                  <a:schemeClr val="tx2"/>
                </a:solidFill>
                <a:latin typeface="宋体" pitchFamily="2" charset="-122"/>
                <a:ea typeface="宋体" pitchFamily="2" charset="-122"/>
              </a:rPr>
              <a:t>                   </a:t>
            </a:r>
            <a:endParaRPr lang="en-US" altLang="zh-CN" b="1">
              <a:solidFill>
                <a:schemeClr val="tx2"/>
              </a:solidFill>
              <a:latin typeface="宋体" pitchFamily="2" charset="-122"/>
              <a:ea typeface="宋体" pitchFamily="2" charset="-122"/>
            </a:endParaRPr>
          </a:p>
          <a:p>
            <a:pPr algn="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gn="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a:solidFill>
                  <a:schemeClr val="tx2"/>
                </a:solidFill>
                <a:latin typeface="宋体" pitchFamily="2" charset="-122"/>
                <a:ea typeface="宋体" pitchFamily="2" charset="-122"/>
              </a:rPr>
              <a:t>                                   </a:t>
            </a: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a:solidFill>
                  <a:schemeClr val="tx2"/>
                </a:solidFill>
                <a:latin typeface="宋体" pitchFamily="2" charset="-122"/>
                <a:ea typeface="宋体" pitchFamily="2" charset="-122"/>
              </a:rPr>
              <a:t>                                 (4.46)</a:t>
            </a:r>
            <a:endParaRPr lang="zh-CN" altLang="en-US" b="1">
              <a:solidFill>
                <a:schemeClr val="tx2"/>
              </a:solidFill>
              <a:latin typeface="宋体" pitchFamily="2" charset="-122"/>
              <a:ea typeface="宋体" pitchFamily="2" charset="-122"/>
            </a:endParaRPr>
          </a:p>
        </p:txBody>
      </p:sp>
      <p:sp>
        <p:nvSpPr>
          <p:cNvPr id="5427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7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7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8"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89"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0"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4291"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2"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3"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429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4274" name="Object 4"/>
          <p:cNvGraphicFramePr>
            <a:graphicFrameLocks noChangeAspect="1"/>
          </p:cNvGraphicFramePr>
          <p:nvPr/>
        </p:nvGraphicFramePr>
        <p:xfrm>
          <a:off x="1052513" y="1916113"/>
          <a:ext cx="6896365" cy="1103312"/>
        </p:xfrm>
        <a:graphic>
          <a:graphicData uri="http://schemas.openxmlformats.org/presentationml/2006/ole">
            <mc:AlternateContent xmlns:mc="http://schemas.openxmlformats.org/markup-compatibility/2006">
              <mc:Choice xmlns:v="urn:schemas-microsoft-com:vml" Requires="v">
                <p:oleObj spid="_x0000_s77836" name="公式" r:id="rId3" imgW="2717640" imgH="469800" progId="Equation.3">
                  <p:embed/>
                </p:oleObj>
              </mc:Choice>
              <mc:Fallback>
                <p:oleObj name="公式" r:id="rId3" imgW="271764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1916113"/>
                        <a:ext cx="6896365"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9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4275" name="Object 6"/>
          <p:cNvGraphicFramePr>
            <a:graphicFrameLocks noChangeAspect="1"/>
          </p:cNvGraphicFramePr>
          <p:nvPr/>
        </p:nvGraphicFramePr>
        <p:xfrm>
          <a:off x="851297" y="3357564"/>
          <a:ext cx="7429500" cy="2255837"/>
        </p:xfrm>
        <a:graphic>
          <a:graphicData uri="http://schemas.openxmlformats.org/presentationml/2006/ole">
            <mc:AlternateContent xmlns:mc="http://schemas.openxmlformats.org/markup-compatibility/2006">
              <mc:Choice xmlns:v="urn:schemas-microsoft-com:vml" Requires="v">
                <p:oleObj spid="_x0000_s77837" name="公式" r:id="rId5" imgW="2679480" imgH="863280" progId="Equation.3">
                  <p:embed/>
                </p:oleObj>
              </mc:Choice>
              <mc:Fallback>
                <p:oleObj name="公式" r:id="rId5" imgW="2679480" imgH="8632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97" y="3357564"/>
                        <a:ext cx="7429500" cy="225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矩形 1"/>
          <p:cNvSpPr>
            <a:spLocks noChangeArrowheads="1"/>
          </p:cNvSpPr>
          <p:nvPr/>
        </p:nvSpPr>
        <p:spPr bwMode="auto">
          <a:xfrm>
            <a:off x="271728" y="1484314"/>
            <a:ext cx="8893043" cy="1569660"/>
          </a:xfrm>
          <a:prstGeom prst="rect">
            <a:avLst/>
          </a:prstGeom>
          <a:noFill/>
          <a:ln w="9525">
            <a:noFill/>
            <a:miter lim="800000"/>
            <a:headEnd/>
            <a:tailEnd/>
          </a:ln>
        </p:spPr>
        <p:txBody>
          <a:bodyPr>
            <a:spAutoFit/>
          </a:bodyPr>
          <a:lstStyle/>
          <a:p>
            <a:pPr>
              <a:buClr>
                <a:schemeClr val="tx2"/>
              </a:buClr>
              <a:buSzPct val="80000"/>
              <a:buFont typeface="Wingdings" pitchFamily="2" charset="2"/>
              <a:buNone/>
            </a:pPr>
            <a:r>
              <a:rPr lang="zh-CN" altLang="en-US" sz="2400" b="1" dirty="0">
                <a:ea typeface="宋体" pitchFamily="2" charset="-122"/>
                <a:cs typeface="Times New Roman" pitchFamily="18" charset="0"/>
              </a:rPr>
              <a:t> 式（</a:t>
            </a:r>
            <a:r>
              <a:rPr lang="en-US" altLang="zh-CN" sz="2400" b="1" dirty="0">
                <a:ea typeface="宋体" pitchFamily="2" charset="-122"/>
                <a:cs typeface="Times New Roman" pitchFamily="18" charset="0"/>
              </a:rPr>
              <a:t>4.46</a:t>
            </a:r>
            <a:r>
              <a:rPr lang="zh-CN" altLang="en-US" sz="2400" b="1" dirty="0">
                <a:ea typeface="宋体" pitchFamily="2" charset="-122"/>
                <a:cs typeface="Times New Roman" pitchFamily="18" charset="0"/>
              </a:rPr>
              <a:t>）是正变换公式。其中                  是空间域二维向量之元素。                                     </a:t>
            </a:r>
            <a:r>
              <a:rPr lang="en-US" altLang="zh-CN" sz="2400" b="1" dirty="0">
                <a:ea typeface="宋体" pitchFamily="2" charset="-122"/>
                <a:cs typeface="Times New Roman" pitchFamily="18" charset="0"/>
              </a:rPr>
              <a:t>  </a:t>
            </a:r>
          </a:p>
          <a:p>
            <a:pPr>
              <a:buClr>
                <a:schemeClr val="tx2"/>
              </a:buClr>
              <a:buSzPct val="80000"/>
              <a:buFont typeface="Wingdings" pitchFamily="2" charset="2"/>
              <a:buNone/>
            </a:pPr>
            <a:endParaRPr lang="en-US" altLang="zh-CN" sz="2400" b="1" dirty="0">
              <a:ea typeface="宋体" pitchFamily="2" charset="-122"/>
              <a:cs typeface="Times New Roman" pitchFamily="18" charset="0"/>
            </a:endParaRPr>
          </a:p>
          <a:p>
            <a:pPr>
              <a:buClr>
                <a:schemeClr val="tx2"/>
              </a:buClr>
              <a:buSzPct val="80000"/>
              <a:buFont typeface="Wingdings" pitchFamily="2" charset="2"/>
              <a:buNone/>
            </a:pPr>
            <a:endParaRPr lang="en-US" altLang="zh-CN" sz="2400" b="1" dirty="0">
              <a:ea typeface="宋体" pitchFamily="2" charset="-122"/>
              <a:cs typeface="Times New Roman" pitchFamily="18" charset="0"/>
            </a:endParaRPr>
          </a:p>
          <a:p>
            <a:pPr>
              <a:buClr>
                <a:schemeClr val="tx2"/>
              </a:buClr>
              <a:buSzPct val="80000"/>
              <a:buFont typeface="Wingdings" pitchFamily="2" charset="2"/>
              <a:buNone/>
            </a:pPr>
            <a:r>
              <a:rPr lang="en-US" altLang="zh-CN" sz="2400" b="1" dirty="0">
                <a:ea typeface="宋体" pitchFamily="2" charset="-122"/>
                <a:cs typeface="Times New Roman" pitchFamily="18" charset="0"/>
              </a:rPr>
              <a:t>     </a:t>
            </a:r>
            <a:r>
              <a:rPr lang="zh-CN" altLang="en-US" sz="2400" b="1" dirty="0">
                <a:ea typeface="宋体" pitchFamily="2" charset="-122"/>
                <a:cs typeface="Times New Roman" pitchFamily="18" charset="0"/>
              </a:rPr>
              <a:t>            是变换系数阵列之元素。式中表示的阵列为</a:t>
            </a:r>
            <a:endParaRPr lang="zh-CN" altLang="en-US" sz="2400" dirty="0">
              <a:ea typeface="宋体" pitchFamily="2" charset="-122"/>
              <a:cs typeface="Times New Roman" pitchFamily="18" charset="0"/>
            </a:endParaRPr>
          </a:p>
        </p:txBody>
      </p:sp>
      <p:graphicFrame>
        <p:nvGraphicFramePr>
          <p:cNvPr id="55298" name="Object 3"/>
          <p:cNvGraphicFramePr>
            <a:graphicFrameLocks noChangeAspect="1"/>
          </p:cNvGraphicFramePr>
          <p:nvPr/>
        </p:nvGraphicFramePr>
        <p:xfrm>
          <a:off x="5030391" y="1412876"/>
          <a:ext cx="1169458" cy="461963"/>
        </p:xfrm>
        <a:graphic>
          <a:graphicData uri="http://schemas.openxmlformats.org/presentationml/2006/ole">
            <mc:AlternateContent xmlns:mc="http://schemas.openxmlformats.org/markup-compatibility/2006">
              <mc:Choice xmlns:v="urn:schemas-microsoft-com:vml" Requires="v">
                <p:oleObj spid="_x0000_s78870" name="公式" r:id="rId3" imgW="507960" imgH="215640" progId="Equation.3">
                  <p:embed/>
                </p:oleObj>
              </mc:Choice>
              <mc:Fallback>
                <p:oleObj name="公式" r:id="rId3" imgW="50796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391" y="1412876"/>
                        <a:ext cx="1169458"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4"/>
          <p:cNvGraphicFramePr>
            <a:graphicFrameLocks noChangeAspect="1"/>
          </p:cNvGraphicFramePr>
          <p:nvPr/>
        </p:nvGraphicFramePr>
        <p:xfrm>
          <a:off x="1754188" y="1916113"/>
          <a:ext cx="2920206" cy="431800"/>
        </p:xfrm>
        <a:graphic>
          <a:graphicData uri="http://schemas.openxmlformats.org/presentationml/2006/ole">
            <mc:AlternateContent xmlns:mc="http://schemas.openxmlformats.org/markup-compatibility/2006">
              <mc:Choice xmlns:v="urn:schemas-microsoft-com:vml" Requires="v">
                <p:oleObj spid="_x0000_s78871" name="公式" r:id="rId5" imgW="1295280" imgH="203040" progId="Equation.3">
                  <p:embed/>
                </p:oleObj>
              </mc:Choice>
              <mc:Fallback>
                <p:oleObj name="公式" r:id="rId5" imgW="1295280" imgH="2030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188" y="1916113"/>
                        <a:ext cx="2920206"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5"/>
          <p:cNvGraphicFramePr>
            <a:graphicFrameLocks noChangeAspect="1"/>
          </p:cNvGraphicFramePr>
          <p:nvPr/>
        </p:nvGraphicFramePr>
        <p:xfrm>
          <a:off x="416496" y="2636912"/>
          <a:ext cx="1092067" cy="450850"/>
        </p:xfrm>
        <a:graphic>
          <a:graphicData uri="http://schemas.openxmlformats.org/presentationml/2006/ole">
            <mc:AlternateContent xmlns:mc="http://schemas.openxmlformats.org/markup-compatibility/2006">
              <mc:Choice xmlns:v="urn:schemas-microsoft-com:vml" Requires="v">
                <p:oleObj spid="_x0000_s78872" name="公式" r:id="rId7" imgW="482400" imgH="215640" progId="Equation.3">
                  <p:embed/>
                </p:oleObj>
              </mc:Choice>
              <mc:Fallback>
                <p:oleObj name="公式" r:id="rId7" imgW="482400" imgH="2156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496" y="2636912"/>
                        <a:ext cx="1092067"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1" name="Object 6"/>
          <p:cNvGraphicFramePr>
            <a:graphicFrameLocks noChangeAspect="1"/>
          </p:cNvGraphicFramePr>
          <p:nvPr/>
        </p:nvGraphicFramePr>
        <p:xfrm>
          <a:off x="7833320" y="2564904"/>
          <a:ext cx="1092068" cy="366713"/>
        </p:xfrm>
        <a:graphic>
          <a:graphicData uri="http://schemas.openxmlformats.org/presentationml/2006/ole">
            <mc:AlternateContent xmlns:mc="http://schemas.openxmlformats.org/markup-compatibility/2006">
              <mc:Choice xmlns:v="urn:schemas-microsoft-com:vml" Requires="v">
                <p:oleObj spid="_x0000_s78873" name="公式" r:id="rId9" imgW="457200" imgH="164880" progId="Equation.3">
                  <p:embed/>
                </p:oleObj>
              </mc:Choice>
              <mc:Fallback>
                <p:oleObj name="公式" r:id="rId9" imgW="457200" imgH="1648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3320" y="2564904"/>
                        <a:ext cx="1092068"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body" idx="4294967295"/>
          </p:nvPr>
        </p:nvSpPr>
        <p:spPr>
          <a:xfrm>
            <a:off x="464344" y="1500189"/>
            <a:ext cx="8815652" cy="4695825"/>
          </a:xfrm>
        </p:spPr>
        <p:txBody>
          <a:bodyPr/>
          <a:lstStyle/>
          <a:p>
            <a:pP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cs typeface="Times New Roman" pitchFamily="18" charset="0"/>
              </a:rPr>
              <a:t>二维离散余弦反变换由下式表示</a:t>
            </a:r>
            <a:r>
              <a:rPr lang="en-US" altLang="zh-CN" sz="2400" b="1" dirty="0">
                <a:latin typeface="Times New Roman" pitchFamily="18" charset="0"/>
                <a:ea typeface="宋体" pitchFamily="2" charset="-122"/>
                <a:cs typeface="Times New Roman" pitchFamily="18" charset="0"/>
              </a:rPr>
              <a:t>:</a:t>
            </a: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cs typeface="Times New Roman" pitchFamily="18" charset="0"/>
              </a:rPr>
              <a:t>                              </a:t>
            </a:r>
            <a:r>
              <a:rPr lang="zh-CN" altLang="en-US" sz="2400" b="1" dirty="0">
                <a:latin typeface="宋体" pitchFamily="2" charset="-122"/>
                <a:ea typeface="宋体" pitchFamily="2" charset="-122"/>
                <a:cs typeface="Times New Roman" pitchFamily="18" charset="0"/>
              </a:rPr>
              <a:t>（</a:t>
            </a:r>
            <a:r>
              <a:rPr lang="en-US" altLang="zh-CN" sz="2400" b="1" dirty="0">
                <a:latin typeface="宋体" pitchFamily="2" charset="-122"/>
                <a:ea typeface="宋体" pitchFamily="2" charset="-122"/>
                <a:cs typeface="Times New Roman" pitchFamily="18" charset="0"/>
              </a:rPr>
              <a:t>4.47</a:t>
            </a:r>
            <a:r>
              <a:rPr lang="zh-CN" altLang="en-US" sz="2400" b="1" dirty="0">
                <a:latin typeface="宋体" pitchFamily="2" charset="-122"/>
                <a:ea typeface="宋体" pitchFamily="2" charset="-122"/>
                <a:cs typeface="Times New Roman" pitchFamily="18" charset="0"/>
              </a:rPr>
              <a:t>）</a:t>
            </a: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r>
              <a:rPr lang="zh-CN" altLang="zh-CN" sz="2400" b="1" dirty="0">
                <a:latin typeface="Times New Roman" pitchFamily="18" charset="0"/>
                <a:ea typeface="宋体" pitchFamily="2" charset="-122"/>
                <a:cs typeface="Times New Roman" pitchFamily="18" charset="0"/>
              </a:rPr>
              <a:t>式（</a:t>
            </a:r>
            <a:r>
              <a:rPr lang="en-US" altLang="zh-CN" sz="2400" b="1" dirty="0">
                <a:latin typeface="Times New Roman" pitchFamily="18" charset="0"/>
                <a:ea typeface="宋体" pitchFamily="2" charset="-122"/>
                <a:cs typeface="Times New Roman" pitchFamily="18" charset="0"/>
              </a:rPr>
              <a:t>4.46</a:t>
            </a:r>
            <a:r>
              <a:rPr lang="zh-CN" altLang="zh-CN" sz="2400" b="1" dirty="0">
                <a:latin typeface="Times New Roman" pitchFamily="18" charset="0"/>
                <a:ea typeface="宋体" pitchFamily="2" charset="-122"/>
                <a:cs typeface="Times New Roman" pitchFamily="18" charset="0"/>
              </a:rPr>
              <a:t>）和式（</a:t>
            </a:r>
            <a:r>
              <a:rPr lang="en-US" altLang="zh-CN" sz="2400" b="1" dirty="0">
                <a:latin typeface="Times New Roman" pitchFamily="18" charset="0"/>
                <a:ea typeface="宋体" pitchFamily="2" charset="-122"/>
                <a:cs typeface="Times New Roman" pitchFamily="18" charset="0"/>
              </a:rPr>
              <a:t>4.47</a:t>
            </a:r>
            <a:r>
              <a:rPr lang="zh-CN" altLang="zh-CN" sz="2400" b="1" dirty="0">
                <a:latin typeface="Times New Roman" pitchFamily="18" charset="0"/>
                <a:ea typeface="宋体" pitchFamily="2" charset="-122"/>
                <a:cs typeface="Times New Roman" pitchFamily="18" charset="0"/>
              </a:rPr>
              <a:t>）是离散余弦变换的解析式定义。</a:t>
            </a:r>
            <a:endParaRPr lang="en-US" altLang="zh-CN" sz="2400" b="1" dirty="0">
              <a:latin typeface="宋体" pitchFamily="2" charset="-122"/>
              <a:ea typeface="宋体" pitchFamily="2" charset="-122"/>
              <a:cs typeface="Times New Roman" pitchFamily="18" charset="0"/>
            </a:endParaRPr>
          </a:p>
        </p:txBody>
      </p:sp>
      <p:sp>
        <p:nvSpPr>
          <p:cNvPr id="5632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25"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26"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27"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28"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29"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0"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1"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2"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4"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5"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6"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7"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6338"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3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0"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5" name="Rectangle 1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6322" name="Object 13"/>
          <p:cNvGraphicFramePr>
            <a:graphicFrameLocks noChangeAspect="1"/>
          </p:cNvGraphicFramePr>
          <p:nvPr/>
        </p:nvGraphicFramePr>
        <p:xfrm>
          <a:off x="584729" y="2133601"/>
          <a:ext cx="8126016" cy="2536825"/>
        </p:xfrm>
        <a:graphic>
          <a:graphicData uri="http://schemas.openxmlformats.org/presentationml/2006/ole">
            <mc:AlternateContent xmlns:mc="http://schemas.openxmlformats.org/markup-compatibility/2006">
              <mc:Choice xmlns:v="urn:schemas-microsoft-com:vml" Requires="v">
                <p:oleObj spid="_x0000_s79879" name="公式" r:id="rId3" imgW="3162240" imgH="1371600" progId="Equation.3">
                  <p:embed/>
                </p:oleObj>
              </mc:Choice>
              <mc:Fallback>
                <p:oleObj name="公式" r:id="rId3" imgW="3162240" imgH="13716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29" y="2133601"/>
                        <a:ext cx="8126016" cy="253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46" name="Rectangle 2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7" name="Rectangle 30"/>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8" name="Rectangle 3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6349" name="Rectangle 3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11</a:t>
            </a:fld>
            <a:endParaRPr lang="en-US" altLang="zh-CN"/>
          </a:p>
        </p:txBody>
      </p:sp>
      <p:pic>
        <p:nvPicPr>
          <p:cNvPr id="178178" name="Picture 2"/>
          <p:cNvPicPr>
            <a:picLocks noChangeAspect="1" noChangeArrowheads="1"/>
          </p:cNvPicPr>
          <p:nvPr/>
        </p:nvPicPr>
        <p:blipFill>
          <a:blip r:embed="rId2" cstate="print"/>
          <a:srcRect/>
          <a:stretch>
            <a:fillRect/>
          </a:stretch>
        </p:blipFill>
        <p:spPr bwMode="auto">
          <a:xfrm>
            <a:off x="2095500" y="1404938"/>
            <a:ext cx="5715000" cy="4048125"/>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body" idx="4294967295"/>
          </p:nvPr>
        </p:nvSpPr>
        <p:spPr>
          <a:xfrm>
            <a:off x="464344" y="1500189"/>
            <a:ext cx="8815652" cy="4695825"/>
          </a:xfrm>
        </p:spPr>
        <p:txBody>
          <a:bodyPr/>
          <a:lstStyle/>
          <a:p>
            <a:pPr>
              <a:buClr>
                <a:schemeClr val="tx2"/>
              </a:buClr>
              <a:buSzPct val="80000"/>
              <a:buFont typeface="Wingdings" pitchFamily="2" charset="2"/>
              <a:buNone/>
            </a:pPr>
            <a:r>
              <a:rPr lang="zh-CN" sz="2400" b="1" dirty="0">
                <a:latin typeface="Times New Roman" pitchFamily="18" charset="0"/>
                <a:ea typeface="宋体" pitchFamily="2" charset="-122"/>
                <a:cs typeface="Times New Roman" pitchFamily="18" charset="0"/>
              </a:rPr>
              <a:t>更为简洁的定义方法是采用矩阵式定义，则一维离散余弦变换的矩阵定义式可写成如下形</a:t>
            </a:r>
            <a:r>
              <a:rPr lang="zh-CN" sz="2400" b="1" dirty="0">
                <a:ea typeface="宋体" pitchFamily="2" charset="-122"/>
                <a:cs typeface="Times New Roman" pitchFamily="18" charset="0"/>
              </a:rPr>
              <a:t>式</a:t>
            </a:r>
            <a:endParaRPr lang="en-US" altLang="zh-CN" sz="2400" b="1" dirty="0">
              <a:ea typeface="宋体" pitchFamily="2" charset="-122"/>
              <a:cs typeface="Times New Roman" pitchFamily="18" charset="0"/>
            </a:endParaRPr>
          </a:p>
          <a:p>
            <a:pPr>
              <a:buClr>
                <a:schemeClr val="tx2"/>
              </a:buClr>
              <a:buSzPct val="80000"/>
              <a:buFont typeface="Wingdings" pitchFamily="2" charset="2"/>
              <a:buNone/>
            </a:pPr>
            <a:endParaRPr lang="en-US" altLang="zh-CN" sz="2400" b="1" dirty="0">
              <a:ea typeface="宋体" pitchFamily="2" charset="-122"/>
              <a:cs typeface="Times New Roman" pitchFamily="18" charset="0"/>
            </a:endParaRPr>
          </a:p>
          <a:p>
            <a:pPr algn="r">
              <a:buClr>
                <a:schemeClr val="tx2"/>
              </a:buClr>
              <a:buSzPct val="80000"/>
              <a:buFont typeface="Wingdings" pitchFamily="2" charset="2"/>
              <a:buNone/>
            </a:pPr>
            <a:r>
              <a:rPr lang="en-US" altLang="zh-CN" sz="2400" b="1" dirty="0">
                <a:ea typeface="宋体" pitchFamily="2" charset="-122"/>
                <a:cs typeface="Times New Roman" pitchFamily="18" charset="0"/>
              </a:rPr>
              <a:t>                                               </a:t>
            </a:r>
            <a:r>
              <a:rPr lang="zh-CN" altLang="en-US" sz="2400" b="1" dirty="0">
                <a:ea typeface="宋体" pitchFamily="2" charset="-122"/>
                <a:cs typeface="Times New Roman" pitchFamily="18" charset="0"/>
              </a:rPr>
              <a:t>（</a:t>
            </a:r>
            <a:r>
              <a:rPr lang="en-US" altLang="zh-CN" sz="2400" b="1" dirty="0">
                <a:latin typeface="Times New Roman" pitchFamily="18" charset="0"/>
                <a:ea typeface="宋体" pitchFamily="2" charset="-122"/>
                <a:cs typeface="Times New Roman" pitchFamily="18" charset="0"/>
              </a:rPr>
              <a:t>4.48</a:t>
            </a:r>
            <a:r>
              <a:rPr lang="zh-CN" altLang="en-US" sz="2400" b="1" dirty="0">
                <a:ea typeface="宋体" pitchFamily="2" charset="-122"/>
                <a:cs typeface="Times New Roman" pitchFamily="18" charset="0"/>
              </a:rPr>
              <a:t>）</a:t>
            </a:r>
            <a:r>
              <a:rPr lang="en-US" altLang="zh-CN" sz="2400" b="1" dirty="0">
                <a:ea typeface="宋体" pitchFamily="2" charset="-122"/>
                <a:cs typeface="Times New Roman" pitchFamily="18" charset="0"/>
              </a:rPr>
              <a:t> </a:t>
            </a:r>
          </a:p>
          <a:p>
            <a:pPr>
              <a:buClr>
                <a:schemeClr val="tx2"/>
              </a:buClr>
              <a:buSzPct val="80000"/>
              <a:buFont typeface="Wingdings" pitchFamily="2" charset="2"/>
              <a:buNone/>
            </a:pPr>
            <a:r>
              <a:rPr lang="zh-CN" altLang="en-US" sz="2400" b="1" dirty="0">
                <a:ea typeface="宋体" pitchFamily="2" charset="-122"/>
                <a:cs typeface="Times New Roman" pitchFamily="18" charset="0"/>
              </a:rPr>
              <a:t>同理，可得到反变换展开式</a:t>
            </a:r>
            <a:endParaRPr lang="en-US" altLang="zh-CN" sz="2400" b="1" dirty="0">
              <a:ea typeface="宋体" pitchFamily="2" charset="-122"/>
              <a:cs typeface="Times New Roman" pitchFamily="18" charset="0"/>
            </a:endParaRPr>
          </a:p>
          <a:p>
            <a:pPr>
              <a:buClr>
                <a:schemeClr val="tx2"/>
              </a:buClr>
              <a:buSzPct val="80000"/>
              <a:buFont typeface="Wingdings" pitchFamily="2" charset="2"/>
              <a:buNone/>
            </a:pPr>
            <a:endParaRPr lang="en-US" altLang="zh-CN" sz="2400" b="1" dirty="0">
              <a:ea typeface="宋体" pitchFamily="2" charset="-122"/>
              <a:cs typeface="Times New Roman" pitchFamily="18" charset="0"/>
            </a:endParaRPr>
          </a:p>
          <a:p>
            <a:pPr algn="ctr">
              <a:buClr>
                <a:schemeClr val="tx2"/>
              </a:buClr>
              <a:buSzPct val="80000"/>
              <a:buFont typeface="Wingdings" pitchFamily="2" charset="2"/>
              <a:buNone/>
            </a:pPr>
            <a:r>
              <a:rPr lang="zh-CN" altLang="en-US" sz="2400" b="1" dirty="0">
                <a:ea typeface="宋体" pitchFamily="2" charset="-122"/>
                <a:cs typeface="Times New Roman" pitchFamily="18" charset="0"/>
              </a:rPr>
              <a:t>                                                                                         （</a:t>
            </a:r>
            <a:r>
              <a:rPr lang="en-US" altLang="zh-CN" sz="2400" b="1" dirty="0">
                <a:latin typeface="Times New Roman" pitchFamily="18" charset="0"/>
                <a:ea typeface="宋体" pitchFamily="2" charset="-122"/>
                <a:cs typeface="Times New Roman" pitchFamily="18" charset="0"/>
              </a:rPr>
              <a:t>4.49</a:t>
            </a:r>
            <a:r>
              <a:rPr lang="zh-CN" altLang="en-US" sz="2400" b="1" dirty="0">
                <a:ea typeface="宋体" pitchFamily="2" charset="-122"/>
                <a:cs typeface="Times New Roman" pitchFamily="18" charset="0"/>
              </a:rPr>
              <a:t>）</a:t>
            </a:r>
            <a:r>
              <a:rPr lang="zh-CN" altLang="en-US" sz="2400" b="1" dirty="0">
                <a:latin typeface="宋体" pitchFamily="2" charset="-122"/>
                <a:ea typeface="宋体" pitchFamily="2" charset="-122"/>
                <a:cs typeface="Times New Roman" pitchFamily="18" charset="0"/>
              </a:rPr>
              <a:t>                   </a:t>
            </a:r>
            <a:endParaRPr lang="en-US" altLang="zh-CN" sz="2400" b="1" dirty="0">
              <a:latin typeface="宋体" pitchFamily="2" charset="-122"/>
              <a:ea typeface="宋体" pitchFamily="2" charset="-122"/>
              <a:cs typeface="Times New Roman" pitchFamily="18" charset="0"/>
            </a:endParaRPr>
          </a:p>
        </p:txBody>
      </p:sp>
      <p:sp>
        <p:nvSpPr>
          <p:cNvPr id="5734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0"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1"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2"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3"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4"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5"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6"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7"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59"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0"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1"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2"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7363"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5"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6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737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7346" name="Object 4"/>
          <p:cNvGraphicFramePr>
            <a:graphicFrameLocks noChangeAspect="1"/>
          </p:cNvGraphicFramePr>
          <p:nvPr/>
        </p:nvGraphicFramePr>
        <p:xfrm>
          <a:off x="2691475" y="2852738"/>
          <a:ext cx="3568567" cy="468312"/>
        </p:xfrm>
        <a:graphic>
          <a:graphicData uri="http://schemas.openxmlformats.org/presentationml/2006/ole">
            <mc:AlternateContent xmlns:mc="http://schemas.openxmlformats.org/markup-compatibility/2006">
              <mc:Choice xmlns:v="urn:schemas-microsoft-com:vml" Requires="v">
                <p:oleObj spid="_x0000_s80908" name="公式" r:id="rId3" imgW="1168200" imgH="215640" progId="Equation.3">
                  <p:embed/>
                </p:oleObj>
              </mc:Choice>
              <mc:Fallback>
                <p:oleObj name="公式" r:id="rId3" imgW="116820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475" y="2852738"/>
                        <a:ext cx="3568567"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7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7347" name="Object 6"/>
          <p:cNvGraphicFramePr>
            <a:graphicFrameLocks noChangeAspect="1"/>
          </p:cNvGraphicFramePr>
          <p:nvPr/>
        </p:nvGraphicFramePr>
        <p:xfrm>
          <a:off x="2691475" y="4365625"/>
          <a:ext cx="3743986" cy="598488"/>
        </p:xfrm>
        <a:graphic>
          <a:graphicData uri="http://schemas.openxmlformats.org/presentationml/2006/ole">
            <mc:AlternateContent xmlns:mc="http://schemas.openxmlformats.org/markup-compatibility/2006">
              <mc:Choice xmlns:v="urn:schemas-microsoft-com:vml" Requires="v">
                <p:oleObj spid="_x0000_s80909" name="公式" r:id="rId5" imgW="1218960" imgH="279360" progId="Equation.3">
                  <p:embed/>
                </p:oleObj>
              </mc:Choice>
              <mc:Fallback>
                <p:oleObj name="公式" r:id="rId5" imgW="1218960" imgH="2793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475" y="4365625"/>
                        <a:ext cx="3743986"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7" name="Rectangle 2"/>
          <p:cNvSpPr>
            <a:spLocks noGrp="1" noChangeArrowheads="1"/>
          </p:cNvSpPr>
          <p:nvPr>
            <p:ph type="body" idx="4294967295"/>
          </p:nvPr>
        </p:nvSpPr>
        <p:spPr>
          <a:xfrm>
            <a:off x="464344" y="1500189"/>
            <a:ext cx="8815652" cy="4695825"/>
          </a:xfrm>
        </p:spPr>
        <p:txBody>
          <a:bodyPr/>
          <a:lstStyle/>
          <a:p>
            <a:pPr>
              <a:lnSpc>
                <a:spcPct val="90000"/>
              </a:lnSpc>
              <a:buClr>
                <a:schemeClr val="tx2"/>
              </a:buClr>
              <a:buSzPct val="80000"/>
              <a:buFont typeface="Wingdings" pitchFamily="2" charset="2"/>
              <a:buNone/>
            </a:pPr>
            <a:r>
              <a:rPr lang="zh-CN" sz="2400" b="1" dirty="0">
                <a:latin typeface="宋体" pitchFamily="2" charset="-122"/>
                <a:ea typeface="宋体" pitchFamily="2" charset="-122"/>
              </a:rPr>
              <a:t>类似地，二维离散余弦变换也可以写成矩阵式</a:t>
            </a: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4.50</a:t>
            </a:r>
            <a:r>
              <a:rPr lang="zh-CN" altLang="en-US" sz="2400" b="1" dirty="0">
                <a:latin typeface="宋体" pitchFamily="2" charset="-122"/>
                <a:ea typeface="宋体" pitchFamily="2" charset="-122"/>
              </a:rPr>
              <a:t>）</a:t>
            </a:r>
            <a:endParaRPr 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 式中            是空间域数据阵列，          是变</a:t>
            </a: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换系数阵列，     是系数阵列，变换矩阵   </a:t>
            </a: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是     的转置。</a:t>
            </a:r>
          </a:p>
        </p:txBody>
      </p:sp>
      <p:sp>
        <p:nvSpPr>
          <p:cNvPr id="5837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79"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0"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1"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2"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3"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4"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5"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6"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7"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8"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89"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0"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1"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58392"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4"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39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8370" name="Object 5"/>
          <p:cNvGraphicFramePr>
            <a:graphicFrameLocks noChangeAspect="1"/>
          </p:cNvGraphicFramePr>
          <p:nvPr/>
        </p:nvGraphicFramePr>
        <p:xfrm>
          <a:off x="2067189" y="2276476"/>
          <a:ext cx="5303838" cy="619125"/>
        </p:xfrm>
        <a:graphic>
          <a:graphicData uri="http://schemas.openxmlformats.org/presentationml/2006/ole">
            <mc:AlternateContent xmlns:mc="http://schemas.openxmlformats.org/markup-compatibility/2006">
              <mc:Choice xmlns:v="urn:schemas-microsoft-com:vml" Requires="v">
                <p:oleObj spid="_x0000_s81957" name="公式" r:id="rId3" imgW="1676160" imgH="279360" progId="Equation.3">
                  <p:embed/>
                </p:oleObj>
              </mc:Choice>
              <mc:Fallback>
                <p:oleObj name="公式" r:id="rId3" imgW="1676160" imgH="2793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189" y="2276476"/>
                        <a:ext cx="5303838"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1" name="Object 4"/>
          <p:cNvGraphicFramePr>
            <a:graphicFrameLocks noChangeAspect="1"/>
          </p:cNvGraphicFramePr>
          <p:nvPr/>
        </p:nvGraphicFramePr>
        <p:xfrm>
          <a:off x="2144581" y="3213100"/>
          <a:ext cx="4992555" cy="655638"/>
        </p:xfrm>
        <a:graphic>
          <a:graphicData uri="http://schemas.openxmlformats.org/presentationml/2006/ole">
            <mc:AlternateContent xmlns:mc="http://schemas.openxmlformats.org/markup-compatibility/2006">
              <mc:Choice xmlns:v="urn:schemas-microsoft-com:vml" Requires="v">
                <p:oleObj spid="_x0000_s81958" name="公式" r:id="rId5" imgW="1688760" imgH="279360" progId="Equation.3">
                  <p:embed/>
                </p:oleObj>
              </mc:Choice>
              <mc:Fallback>
                <p:oleObj name="公式" r:id="rId5" imgW="1688760" imgH="2793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581" y="3213100"/>
                        <a:ext cx="4992555"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9"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8400"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58401"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graphicFrame>
        <p:nvGraphicFramePr>
          <p:cNvPr id="58372" name="Object 29"/>
          <p:cNvGraphicFramePr>
            <a:graphicFrameLocks noChangeAspect="1"/>
          </p:cNvGraphicFramePr>
          <p:nvPr/>
        </p:nvGraphicFramePr>
        <p:xfrm>
          <a:off x="1568624" y="3933056"/>
          <a:ext cx="1229651" cy="428625"/>
        </p:xfrm>
        <a:graphic>
          <a:graphicData uri="http://schemas.openxmlformats.org/presentationml/2006/ole">
            <mc:AlternateContent xmlns:mc="http://schemas.openxmlformats.org/markup-compatibility/2006">
              <mc:Choice xmlns:v="urn:schemas-microsoft-com:vml" Requires="v">
                <p:oleObj spid="_x0000_s81959" name="公式" r:id="rId7" imgW="583920" imgH="215640" progId="Equation.3">
                  <p:embed/>
                </p:oleObj>
              </mc:Choice>
              <mc:Fallback>
                <p:oleObj name="公式" r:id="rId7" imgW="583920" imgH="21564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624" y="3933056"/>
                        <a:ext cx="1229651"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3" name="Object 6"/>
          <p:cNvGraphicFramePr>
            <a:graphicFrameLocks noChangeAspect="1"/>
          </p:cNvGraphicFramePr>
          <p:nvPr/>
        </p:nvGraphicFramePr>
        <p:xfrm>
          <a:off x="5961112" y="3933056"/>
          <a:ext cx="1362075" cy="458788"/>
        </p:xfrm>
        <a:graphic>
          <a:graphicData uri="http://schemas.openxmlformats.org/presentationml/2006/ole">
            <mc:AlternateContent xmlns:mc="http://schemas.openxmlformats.org/markup-compatibility/2006">
              <mc:Choice xmlns:v="urn:schemas-microsoft-com:vml" Requires="v">
                <p:oleObj spid="_x0000_s81960" name="公式" r:id="rId9" imgW="558720" imgH="215640" progId="Equation.3">
                  <p:embed/>
                </p:oleObj>
              </mc:Choice>
              <mc:Fallback>
                <p:oleObj name="公式" r:id="rId9" imgW="558720" imgH="21564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1112" y="3933056"/>
                        <a:ext cx="1362075"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4" name="Object 8"/>
          <p:cNvGraphicFramePr>
            <a:graphicFrameLocks noChangeAspect="1"/>
          </p:cNvGraphicFramePr>
          <p:nvPr/>
        </p:nvGraphicFramePr>
        <p:xfrm>
          <a:off x="2360712" y="4293096"/>
          <a:ext cx="686197" cy="479425"/>
        </p:xfrm>
        <a:graphic>
          <a:graphicData uri="http://schemas.openxmlformats.org/presentationml/2006/ole">
            <mc:AlternateContent xmlns:mc="http://schemas.openxmlformats.org/markup-compatibility/2006">
              <mc:Choice xmlns:v="urn:schemas-microsoft-com:vml" Requires="v">
                <p:oleObj spid="_x0000_s81961" name="公式" r:id="rId11" imgW="241200" imgH="215640" progId="Equation.3">
                  <p:embed/>
                </p:oleObj>
              </mc:Choice>
              <mc:Fallback>
                <p:oleObj name="公式" r:id="rId11" imgW="24120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0712" y="4293096"/>
                        <a:ext cx="686197"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5" name="Object 10"/>
          <p:cNvGraphicFramePr>
            <a:graphicFrameLocks noChangeAspect="1"/>
          </p:cNvGraphicFramePr>
          <p:nvPr/>
        </p:nvGraphicFramePr>
        <p:xfrm>
          <a:off x="6321152" y="4365104"/>
          <a:ext cx="882254" cy="611188"/>
        </p:xfrm>
        <a:graphic>
          <a:graphicData uri="http://schemas.openxmlformats.org/presentationml/2006/ole">
            <mc:AlternateContent xmlns:mc="http://schemas.openxmlformats.org/markup-compatibility/2006">
              <mc:Choice xmlns:v="urn:schemas-microsoft-com:vml" Requires="v">
                <p:oleObj spid="_x0000_s81962" name="公式" r:id="rId13" imgW="279360" imgH="279360" progId="Equation.3">
                  <p:embed/>
                </p:oleObj>
              </mc:Choice>
              <mc:Fallback>
                <p:oleObj name="公式" r:id="rId13" imgW="279360" imgH="27936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1152" y="4365104"/>
                        <a:ext cx="882254"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6" name="Object 12"/>
          <p:cNvGraphicFramePr>
            <a:graphicFrameLocks noChangeAspect="1"/>
          </p:cNvGraphicFramePr>
          <p:nvPr/>
        </p:nvGraphicFramePr>
        <p:xfrm>
          <a:off x="920552" y="4725144"/>
          <a:ext cx="686197" cy="479425"/>
        </p:xfrm>
        <a:graphic>
          <a:graphicData uri="http://schemas.openxmlformats.org/presentationml/2006/ole">
            <mc:AlternateContent xmlns:mc="http://schemas.openxmlformats.org/markup-compatibility/2006">
              <mc:Choice xmlns:v="urn:schemas-microsoft-com:vml" Requires="v">
                <p:oleObj spid="_x0000_s81963" name="公式" r:id="rId15" imgW="241200" imgH="215640" progId="Equation.3">
                  <p:embed/>
                </p:oleObj>
              </mc:Choice>
              <mc:Fallback>
                <p:oleObj name="公式" r:id="rId15" imgW="241200" imgH="21564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0552" y="4725144"/>
                        <a:ext cx="686197"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4294967295"/>
          </p:nvPr>
        </p:nvSpPr>
        <p:spPr>
          <a:xfrm>
            <a:off x="507340" y="1268413"/>
            <a:ext cx="8815652" cy="4695825"/>
          </a:xfrm>
        </p:spPr>
        <p:txBody>
          <a:bodyPr/>
          <a:lstStyle/>
          <a:p>
            <a:pPr>
              <a:lnSpc>
                <a:spcPct val="90000"/>
              </a:lnSpc>
              <a:buClr>
                <a:schemeClr val="tx2"/>
              </a:buClr>
              <a:buSzPct val="80000"/>
              <a:buFont typeface="Wingdings" pitchFamily="2" charset="2"/>
              <a:buChar char="l"/>
            </a:pPr>
            <a:r>
              <a:rPr lang="zh-CN" altLang="en-US" sz="2400" b="1" dirty="0">
                <a:latin typeface="Times New Roman" pitchFamily="18" charset="0"/>
                <a:ea typeface="宋体" pitchFamily="2" charset="-122"/>
                <a:cs typeface="Times New Roman" pitchFamily="18" charset="0"/>
              </a:rPr>
              <a:t>例</a:t>
            </a:r>
            <a:r>
              <a:rPr lang="en-US" altLang="zh-CN" sz="2400" b="1" dirty="0">
                <a:latin typeface="Times New Roman" pitchFamily="18" charset="0"/>
                <a:ea typeface="宋体" pitchFamily="2" charset="-122"/>
                <a:cs typeface="Times New Roman" pitchFamily="18" charset="0"/>
              </a:rPr>
              <a:t>4.11:</a:t>
            </a:r>
            <a:r>
              <a:rPr lang="zh-CN" altLang="en-US" sz="2400" b="1" dirty="0">
                <a:latin typeface="Times New Roman" pitchFamily="18" charset="0"/>
                <a:ea typeface="宋体" pitchFamily="2" charset="-122"/>
                <a:cs typeface="Times New Roman" pitchFamily="18" charset="0"/>
              </a:rPr>
              <a:t>说明二维余弦正反变换在</a:t>
            </a:r>
            <a:r>
              <a:rPr lang="en-US" altLang="zh-CN" sz="2400" b="1" i="1" dirty="0" err="1">
                <a:latin typeface="Times New Roman" pitchFamily="18" charset="0"/>
                <a:ea typeface="宋体" pitchFamily="2" charset="-122"/>
                <a:cs typeface="Times New Roman" pitchFamily="18" charset="0"/>
              </a:rPr>
              <a:t>Matlab</a:t>
            </a:r>
            <a:r>
              <a:rPr lang="zh-CN" altLang="en-US" sz="2400" b="1" dirty="0">
                <a:latin typeface="Times New Roman" pitchFamily="18" charset="0"/>
                <a:ea typeface="宋体" pitchFamily="2" charset="-122"/>
                <a:cs typeface="Times New Roman" pitchFamily="18" charset="0"/>
              </a:rPr>
              <a:t>中的实现（详细程序参见书）。</a:t>
            </a:r>
            <a:endParaRPr lang="zh-CN" altLang="en-US" sz="2400" dirty="0">
              <a:ea typeface="宋体" pitchFamily="2" charset="-122"/>
              <a:cs typeface="Times New Roman" pitchFamily="18" charset="0"/>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cs typeface="Times New Roman" pitchFamily="18" charset="0"/>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cs typeface="Times New Roman" pitchFamily="18" charset="0"/>
            </a:endParaRPr>
          </a:p>
        </p:txBody>
      </p:sp>
      <p:sp>
        <p:nvSpPr>
          <p:cNvPr id="12083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3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3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3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3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6"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48"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120849"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1"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59"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60"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61"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0862"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 name="Rectangle 2"/>
          <p:cNvSpPr txBox="1">
            <a:spLocks noChangeArrowheads="1"/>
          </p:cNvSpPr>
          <p:nvPr/>
        </p:nvSpPr>
        <p:spPr bwMode="auto">
          <a:xfrm>
            <a:off x="344488" y="2708920"/>
            <a:ext cx="9361040" cy="3455988"/>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80000"/>
              <a:buFont typeface="Wingdings" pitchFamily="2" charset="2"/>
              <a:buNone/>
              <a:defRPr/>
            </a:pPr>
            <a:endParaRPr lang="zh-CN" altLang="en-US" sz="2400" b="1" kern="0" dirty="0">
              <a:latin typeface="宋体" pitchFamily="2" charset="-122"/>
              <a:ea typeface="宋体" pitchFamily="2" charset="-122"/>
            </a:endParaRPr>
          </a:p>
          <a:p>
            <a:pPr marL="342900" indent="-342900">
              <a:lnSpc>
                <a:spcPct val="90000"/>
              </a:lnSpc>
              <a:spcBef>
                <a:spcPct val="20000"/>
              </a:spcBef>
              <a:buClr>
                <a:schemeClr val="tx2"/>
              </a:buClr>
              <a:buSzPct val="80000"/>
              <a:buFont typeface="Wingdings" pitchFamily="2" charset="2"/>
              <a:buNone/>
              <a:defRPr/>
            </a:pPr>
            <a:endParaRPr lang="zh-CN" altLang="en-US" sz="2400" b="1" kern="0" dirty="0">
              <a:latin typeface="宋体" pitchFamily="2" charset="-122"/>
              <a:ea typeface="宋体" pitchFamily="2" charset="-122"/>
            </a:endParaRPr>
          </a:p>
          <a:p>
            <a:pPr marL="342900" indent="-342900">
              <a:lnSpc>
                <a:spcPct val="90000"/>
              </a:lnSpc>
              <a:spcBef>
                <a:spcPct val="20000"/>
              </a:spcBef>
              <a:buClr>
                <a:schemeClr val="tx2"/>
              </a:buClr>
              <a:buSzPct val="80000"/>
              <a:buFont typeface="Wingdings" pitchFamily="2" charset="2"/>
              <a:buNone/>
              <a:defRPr/>
            </a:pPr>
            <a:endParaRPr lang="zh-CN" altLang="en-US" sz="2400" b="1" kern="0" dirty="0">
              <a:latin typeface="宋体" pitchFamily="2" charset="-122"/>
              <a:ea typeface="宋体" pitchFamily="2" charset="-122"/>
            </a:endParaRPr>
          </a:p>
          <a:p>
            <a:pPr marL="342900" indent="-342900">
              <a:lnSpc>
                <a:spcPct val="90000"/>
              </a:lnSpc>
              <a:spcBef>
                <a:spcPct val="20000"/>
              </a:spcBef>
              <a:buClr>
                <a:schemeClr val="tx2"/>
              </a:buClr>
              <a:buSzPct val="80000"/>
              <a:buFont typeface="Wingdings" pitchFamily="2" charset="2"/>
              <a:buNone/>
              <a:defRPr/>
            </a:pPr>
            <a:endParaRPr lang="zh-CN" altLang="en-US" sz="2400" b="1" kern="0" dirty="0">
              <a:latin typeface="宋体" pitchFamily="2" charset="-122"/>
              <a:ea typeface="宋体" pitchFamily="2" charset="-122"/>
            </a:endParaRPr>
          </a:p>
          <a:p>
            <a:pPr marL="342900" indent="-342900">
              <a:lnSpc>
                <a:spcPct val="90000"/>
              </a:lnSpc>
              <a:spcBef>
                <a:spcPct val="20000"/>
              </a:spcBef>
              <a:buClr>
                <a:schemeClr val="tx2"/>
              </a:buClr>
              <a:buSzPct val="80000"/>
              <a:buFont typeface="Wingdings" pitchFamily="2" charset="2"/>
              <a:buNone/>
              <a:defRPr/>
            </a:pPr>
            <a:endParaRPr lang="zh-CN" altLang="en-US" sz="2400" b="1" kern="0" dirty="0">
              <a:latin typeface="宋体" pitchFamily="2" charset="-122"/>
              <a:ea typeface="宋体" pitchFamily="2" charset="-122"/>
            </a:endParaRPr>
          </a:p>
          <a:p>
            <a:pPr marL="342900" indent="-342900">
              <a:lnSpc>
                <a:spcPct val="90000"/>
              </a:lnSpc>
              <a:spcBef>
                <a:spcPct val="20000"/>
              </a:spcBef>
              <a:buClr>
                <a:schemeClr val="tx2"/>
              </a:buClr>
              <a:buSzPct val="80000"/>
              <a:buFont typeface="Wingdings" pitchFamily="2" charset="2"/>
              <a:buNone/>
              <a:defRPr/>
            </a:pPr>
            <a:r>
              <a:rPr lang="zh-CN" altLang="en-US" sz="2400" b="1" kern="0" dirty="0">
                <a:latin typeface="宋体" pitchFamily="2" charset="-122"/>
                <a:ea typeface="宋体" pitchFamily="2" charset="-122"/>
              </a:rPr>
              <a:t>（</a:t>
            </a:r>
            <a:r>
              <a:rPr lang="en-US" altLang="zh-CN" sz="2400" b="1" kern="0" dirty="0">
                <a:latin typeface="宋体" pitchFamily="2" charset="-122"/>
                <a:ea typeface="宋体" pitchFamily="2" charset="-122"/>
              </a:rPr>
              <a:t>a</a:t>
            </a:r>
            <a:r>
              <a:rPr lang="zh-CN" altLang="en-US" sz="2400" b="1" kern="0" dirty="0">
                <a:latin typeface="宋体" pitchFamily="2" charset="-122"/>
                <a:ea typeface="宋体" pitchFamily="2" charset="-122"/>
              </a:rPr>
              <a:t>）原始图像     （</a:t>
            </a:r>
            <a:r>
              <a:rPr lang="en-US" altLang="zh-CN" sz="2400" b="1" kern="0" dirty="0">
                <a:latin typeface="宋体" pitchFamily="2" charset="-122"/>
                <a:ea typeface="宋体" pitchFamily="2" charset="-122"/>
              </a:rPr>
              <a:t>b</a:t>
            </a:r>
            <a:r>
              <a:rPr lang="zh-CN" altLang="en-US" sz="2400" b="1" kern="0" dirty="0">
                <a:latin typeface="宋体" pitchFamily="2" charset="-122"/>
                <a:ea typeface="宋体" pitchFamily="2" charset="-122"/>
              </a:rPr>
              <a:t>）余弦变换系数 （</a:t>
            </a:r>
            <a:r>
              <a:rPr lang="en-US" altLang="zh-CN" sz="2400" b="1" kern="0" dirty="0">
                <a:latin typeface="宋体" pitchFamily="2" charset="-122"/>
                <a:ea typeface="宋体" pitchFamily="2" charset="-122"/>
              </a:rPr>
              <a:t>c</a:t>
            </a:r>
            <a:r>
              <a:rPr lang="zh-CN" altLang="en-US" sz="2400" b="1" kern="0" dirty="0">
                <a:latin typeface="宋体" pitchFamily="2" charset="-122"/>
                <a:ea typeface="宋体" pitchFamily="2" charset="-122"/>
              </a:rPr>
              <a:t>）余弦反变换恢复图像</a:t>
            </a:r>
          </a:p>
          <a:p>
            <a:pPr marL="342900" indent="-342900" algn="ctr">
              <a:lnSpc>
                <a:spcPct val="90000"/>
              </a:lnSpc>
              <a:spcBef>
                <a:spcPct val="20000"/>
              </a:spcBef>
              <a:buClr>
                <a:schemeClr val="tx2"/>
              </a:buClr>
              <a:buSzPct val="80000"/>
              <a:buFont typeface="Wingdings" pitchFamily="2" charset="2"/>
              <a:buNone/>
              <a:defRPr/>
            </a:pPr>
            <a:r>
              <a:rPr lang="zh-CN" altLang="en-US" sz="2400" b="1" kern="0" dirty="0">
                <a:latin typeface="宋体" pitchFamily="2" charset="-122"/>
                <a:ea typeface="宋体" pitchFamily="2" charset="-122"/>
              </a:rPr>
              <a:t>图</a:t>
            </a:r>
            <a:r>
              <a:rPr lang="en-US" altLang="zh-CN" sz="2400" b="1" kern="0" dirty="0">
                <a:latin typeface="宋体" pitchFamily="2" charset="-122"/>
                <a:ea typeface="宋体" pitchFamily="2" charset="-122"/>
              </a:rPr>
              <a:t>4.13</a:t>
            </a:r>
            <a:r>
              <a:rPr lang="zh-CN" altLang="en-US" sz="2400" b="1" kern="0" dirty="0">
                <a:latin typeface="宋体" pitchFamily="2" charset="-122"/>
                <a:ea typeface="宋体" pitchFamily="2" charset="-122"/>
              </a:rPr>
              <a:t>二维离散余弦变换</a:t>
            </a:r>
          </a:p>
          <a:p>
            <a:pPr marL="342900" indent="-342900">
              <a:lnSpc>
                <a:spcPct val="90000"/>
              </a:lnSpc>
              <a:spcBef>
                <a:spcPct val="20000"/>
              </a:spcBef>
              <a:buClr>
                <a:schemeClr val="tx2"/>
              </a:buClr>
              <a:buSzPct val="80000"/>
              <a:buFont typeface="Wingdings" pitchFamily="2" charset="2"/>
              <a:buNone/>
              <a:defRPr/>
            </a:pPr>
            <a:r>
              <a:rPr lang="zh-CN" altLang="en-US" sz="2400" b="1" kern="0" dirty="0">
                <a:latin typeface="宋体" pitchFamily="2" charset="-122"/>
                <a:ea typeface="宋体" pitchFamily="2" charset="-122"/>
              </a:rPr>
              <a:t>    </a:t>
            </a:r>
          </a:p>
        </p:txBody>
      </p:sp>
      <p:pic>
        <p:nvPicPr>
          <p:cNvPr id="120864" name="Picture 13"/>
          <p:cNvPicPr>
            <a:picLocks noChangeAspect="1" noChangeArrowheads="1"/>
          </p:cNvPicPr>
          <p:nvPr/>
        </p:nvPicPr>
        <p:blipFill>
          <a:blip r:embed="rId2" cstate="print"/>
          <a:srcRect/>
          <a:stretch>
            <a:fillRect/>
          </a:stretch>
        </p:blipFill>
        <p:spPr bwMode="auto">
          <a:xfrm>
            <a:off x="1095508" y="2492376"/>
            <a:ext cx="7119938" cy="2130425"/>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4294967295"/>
          </p:nvPr>
        </p:nvSpPr>
        <p:spPr>
          <a:xfrm>
            <a:off x="507340" y="1412876"/>
            <a:ext cx="8815652" cy="5127625"/>
          </a:xfrm>
        </p:spPr>
        <p:txBody>
          <a:bodyPr/>
          <a:lstStyle/>
          <a:p>
            <a:pPr algn="just">
              <a:lnSpc>
                <a:spcPct val="90000"/>
              </a:lnSpc>
              <a:buClr>
                <a:schemeClr val="tx2"/>
              </a:buClr>
              <a:buSzPct val="80000"/>
              <a:buFont typeface="Wingdings" pitchFamily="2" charset="2"/>
              <a:buChar char="l"/>
            </a:pPr>
            <a:r>
              <a:rPr lang="zh-CN" altLang="en-US" sz="2400" b="1" dirty="0">
                <a:latin typeface="宋体" pitchFamily="2" charset="-122"/>
                <a:ea typeface="宋体" pitchFamily="2" charset="-122"/>
              </a:rPr>
              <a:t>由图</a:t>
            </a:r>
            <a:r>
              <a:rPr lang="en-US" altLang="zh-CN" sz="2400" b="1" dirty="0">
                <a:latin typeface="宋体" pitchFamily="2" charset="-122"/>
                <a:ea typeface="宋体" pitchFamily="2" charset="-122"/>
              </a:rPr>
              <a:t>4.13(b)</a:t>
            </a:r>
            <a:r>
              <a:rPr lang="zh-CN" altLang="en-US" sz="2400" b="1" dirty="0">
                <a:latin typeface="宋体" pitchFamily="2" charset="-122"/>
                <a:ea typeface="宋体" pitchFamily="2" charset="-122"/>
              </a:rPr>
              <a:t>可知，离散余弦变换具有很强的“能量集中”特性，能量主要集中在左角处。</a:t>
            </a:r>
            <a:endParaRPr lang="en-US" altLang="zh-CN" sz="2400" b="1" dirty="0">
              <a:latin typeface="宋体" pitchFamily="2" charset="-122"/>
              <a:ea typeface="宋体" pitchFamily="2" charset="-122"/>
            </a:endParaRPr>
          </a:p>
          <a:p>
            <a:pPr algn="just">
              <a:lnSpc>
                <a:spcPct val="90000"/>
              </a:lnSpc>
              <a:buClr>
                <a:schemeClr val="tx2"/>
              </a:buClr>
              <a:buSzPct val="80000"/>
              <a:buFont typeface="Wingdings" pitchFamily="2" charset="2"/>
              <a:buChar char="l"/>
            </a:pPr>
            <a:r>
              <a:rPr lang="zh-CN" altLang="en-US" sz="2400" b="1" dirty="0">
                <a:latin typeface="宋体" pitchFamily="2" charset="-122"/>
                <a:ea typeface="宋体" pitchFamily="2" charset="-122"/>
              </a:rPr>
              <a:t>因此在实际图像应用中</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能量不集中的地方可在余弦编码中忽略。</a:t>
            </a:r>
            <a:endParaRPr lang="en-US" altLang="zh-CN" sz="2400" b="1" dirty="0">
              <a:latin typeface="宋体" pitchFamily="2" charset="-122"/>
              <a:ea typeface="宋体" pitchFamily="2" charset="-122"/>
            </a:endParaRPr>
          </a:p>
          <a:p>
            <a:pPr algn="just">
              <a:lnSpc>
                <a:spcPct val="90000"/>
              </a:lnSpc>
              <a:buClr>
                <a:schemeClr val="tx2"/>
              </a:buClr>
              <a:buSzPct val="80000"/>
              <a:buFont typeface="Wingdings" pitchFamily="2" charset="2"/>
              <a:buChar char="l"/>
            </a:pPr>
            <a:r>
              <a:rPr lang="zh-CN" altLang="en-US" sz="2400" b="1" dirty="0">
                <a:latin typeface="宋体" pitchFamily="2" charset="-122"/>
                <a:ea typeface="宋体" pitchFamily="2" charset="-122"/>
              </a:rPr>
              <a:t>可通过对</a:t>
            </a:r>
            <a:r>
              <a:rPr lang="en-US" altLang="zh-CN" sz="2400" b="1" dirty="0">
                <a:latin typeface="宋体" pitchFamily="2" charset="-122"/>
                <a:ea typeface="宋体" pitchFamily="2" charset="-122"/>
              </a:rPr>
              <a:t>mask</a:t>
            </a:r>
            <a:r>
              <a:rPr lang="zh-CN" altLang="en-US" sz="2400" b="1" dirty="0">
                <a:latin typeface="宋体" pitchFamily="2" charset="-122"/>
                <a:ea typeface="宋体" pitchFamily="2" charset="-122"/>
              </a:rPr>
              <a:t>矩阵变换来实现，即将</a:t>
            </a:r>
            <a:r>
              <a:rPr lang="en-US" altLang="zh-CN" sz="2400" b="1" dirty="0">
                <a:latin typeface="宋体" pitchFamily="2" charset="-122"/>
                <a:ea typeface="宋体" pitchFamily="2" charset="-122"/>
              </a:rPr>
              <a:t>mask</a:t>
            </a:r>
            <a:r>
              <a:rPr lang="zh-CN" altLang="en-US" sz="2400" b="1" dirty="0">
                <a:latin typeface="宋体" pitchFamily="2" charset="-122"/>
                <a:ea typeface="宋体" pitchFamily="2" charset="-122"/>
              </a:rPr>
              <a:t>矩阵左上角置</a:t>
            </a:r>
            <a:r>
              <a:rPr lang="en-US" altLang="zh-CN" sz="2400" b="1" dirty="0">
                <a:latin typeface="宋体" pitchFamily="2" charset="-122"/>
                <a:ea typeface="宋体" pitchFamily="2" charset="-122"/>
              </a:rPr>
              <a:t>1</a:t>
            </a:r>
            <a:r>
              <a:rPr lang="zh-CN" altLang="en-US" sz="2400" b="1" dirty="0">
                <a:latin typeface="宋体" pitchFamily="2" charset="-122"/>
                <a:ea typeface="宋体" pitchFamily="2" charset="-122"/>
              </a:rPr>
              <a:t>，其余全部置</a:t>
            </a:r>
            <a:r>
              <a:rPr lang="en-US" altLang="zh-CN" sz="2400" b="1" dirty="0">
                <a:latin typeface="宋体" pitchFamily="2" charset="-122"/>
                <a:ea typeface="宋体" pitchFamily="2" charset="-122"/>
              </a:rPr>
              <a:t>0</a:t>
            </a:r>
            <a:r>
              <a:rPr lang="zh-CN" altLang="en-US" sz="2400" b="1" dirty="0">
                <a:latin typeface="宋体" pitchFamily="2" charset="-122"/>
                <a:ea typeface="宋体" pitchFamily="2" charset="-122"/>
              </a:rPr>
              <a:t>。然后通过离散余弦反变换后，图像得到恢复，图</a:t>
            </a:r>
            <a:r>
              <a:rPr lang="en-US" altLang="zh-CN" sz="2400" b="1" dirty="0">
                <a:latin typeface="宋体" pitchFamily="2" charset="-122"/>
                <a:ea typeface="宋体" pitchFamily="2" charset="-122"/>
              </a:rPr>
              <a:t>(c)</a:t>
            </a:r>
            <a:r>
              <a:rPr lang="zh-CN" altLang="en-US" sz="2400" b="1" dirty="0">
                <a:latin typeface="宋体" pitchFamily="2" charset="-122"/>
                <a:ea typeface="宋体" pitchFamily="2" charset="-122"/>
              </a:rPr>
              <a:t>恢复图像与图</a:t>
            </a:r>
            <a:r>
              <a:rPr lang="en-US" altLang="zh-CN" sz="2400" b="1" dirty="0">
                <a:latin typeface="宋体" pitchFamily="2" charset="-122"/>
                <a:ea typeface="宋体" pitchFamily="2" charset="-122"/>
              </a:rPr>
              <a:t>(a)</a:t>
            </a:r>
            <a:r>
              <a:rPr lang="zh-CN" altLang="en-US" sz="2400" b="1" dirty="0">
                <a:latin typeface="宋体" pitchFamily="2" charset="-122"/>
                <a:ea typeface="宋体" pitchFamily="2" charset="-122"/>
              </a:rPr>
              <a:t>原始图像基本相同。</a:t>
            </a:r>
          </a:p>
        </p:txBody>
      </p:sp>
      <p:sp>
        <p:nvSpPr>
          <p:cNvPr id="12185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0"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1"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2"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3"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4"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5"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6"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7"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69"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0"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1"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2"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121873"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5"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7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80"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81"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121882"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12188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8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85"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1886"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4294967295"/>
          </p:nvPr>
        </p:nvSpPr>
        <p:spPr>
          <a:xfrm>
            <a:off x="464344" y="1500189"/>
            <a:ext cx="8815652" cy="4695825"/>
          </a:xfrm>
        </p:spPr>
        <p:txBody>
          <a:bodyPr/>
          <a:lstStyle/>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Char char="l"/>
            </a:pPr>
            <a:r>
              <a:rPr lang="zh-CN" altLang="en-US" sz="2400" b="1" dirty="0">
                <a:latin typeface="宋体" pitchFamily="2" charset="-122"/>
                <a:ea typeface="宋体" pitchFamily="2" charset="-122"/>
              </a:rPr>
              <a:t>例</a:t>
            </a:r>
            <a:r>
              <a:rPr lang="en-US" altLang="zh-CN" sz="2400" b="1" dirty="0">
                <a:latin typeface="宋体" pitchFamily="2" charset="-122"/>
                <a:ea typeface="宋体" pitchFamily="2" charset="-122"/>
              </a:rPr>
              <a:t>4.12</a:t>
            </a:r>
            <a:r>
              <a:rPr lang="zh-CN" altLang="en-US" sz="2400" b="1" dirty="0">
                <a:latin typeface="宋体" pitchFamily="2" charset="-122"/>
                <a:ea typeface="宋体" pitchFamily="2" charset="-122"/>
              </a:rPr>
              <a:t>：用</a:t>
            </a:r>
            <a:r>
              <a:rPr lang="en-US" altLang="zh-CN" sz="2400" b="1" dirty="0">
                <a:latin typeface="宋体" pitchFamily="2" charset="-122"/>
                <a:ea typeface="宋体" pitchFamily="2" charset="-122"/>
              </a:rPr>
              <a:t>DCT</a:t>
            </a:r>
            <a:r>
              <a:rPr lang="zh-CN" altLang="en-US" sz="2400" b="1" dirty="0">
                <a:latin typeface="宋体" pitchFamily="2" charset="-122"/>
                <a:ea typeface="宋体" pitchFamily="2" charset="-122"/>
              </a:rPr>
              <a:t>变换作图象压缩的例子，求经压</a:t>
            </a: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  缩解压后的图象（详细程序参见书）</a:t>
            </a:r>
            <a:r>
              <a:rPr lang="zh-CN" altLang="en-US" sz="2400" dirty="0">
                <a:ea typeface="宋体" pitchFamily="2" charset="-122"/>
              </a:rPr>
              <a:t>，</a:t>
            </a:r>
            <a:r>
              <a:rPr lang="zh-CN" altLang="en-US" sz="2400" b="1" dirty="0">
                <a:latin typeface="宋体" pitchFamily="2" charset="-122"/>
                <a:ea typeface="宋体" pitchFamily="2" charset="-122"/>
              </a:rPr>
              <a:t>结果如图</a:t>
            </a:r>
            <a:r>
              <a:rPr lang="en-US" altLang="zh-CN" sz="2400" b="1" dirty="0">
                <a:latin typeface="宋体" pitchFamily="2" charset="-122"/>
                <a:ea typeface="宋体" pitchFamily="2" charset="-122"/>
              </a:rPr>
              <a:t>4.14</a:t>
            </a:r>
            <a:r>
              <a:rPr lang="zh-CN" altLang="en-US" sz="2400" b="1" dirty="0">
                <a:latin typeface="宋体" pitchFamily="2" charset="-122"/>
                <a:ea typeface="宋体" pitchFamily="2" charset="-122"/>
              </a:rPr>
              <a:t>所示。</a:t>
            </a:r>
          </a:p>
          <a:p>
            <a:pPr>
              <a:lnSpc>
                <a:spcPct val="90000"/>
              </a:lnSpc>
              <a:buClr>
                <a:schemeClr val="tx2"/>
              </a:buClr>
              <a:buSzPct val="80000"/>
            </a:pPr>
            <a:endParaRPr lang="zh-CN" altLang="en-US" sz="2400" b="1" dirty="0">
              <a:latin typeface="宋体" pitchFamily="2" charset="-122"/>
              <a:ea typeface="宋体" pitchFamily="2" charset="-122"/>
            </a:endParaRPr>
          </a:p>
          <a:p>
            <a:pPr>
              <a:lnSpc>
                <a:spcPct val="90000"/>
              </a:lnSpc>
              <a:buClr>
                <a:schemeClr val="tx2"/>
              </a:buClr>
              <a:buSzPct val="80000"/>
            </a:pPr>
            <a:endParaRPr lang="zh-CN" altLang="en-US" sz="2400" b="1" dirty="0">
              <a:latin typeface="宋体" pitchFamily="2" charset="-122"/>
              <a:ea typeface="宋体" pitchFamily="2" charset="-122"/>
            </a:endParaRPr>
          </a:p>
          <a:p>
            <a:pPr>
              <a:lnSpc>
                <a:spcPct val="90000"/>
              </a:lnSpc>
              <a:buClr>
                <a:schemeClr val="tx2"/>
              </a:buClr>
              <a:buSzPct val="80000"/>
            </a:pPr>
            <a:endParaRPr lang="zh-CN" altLang="en-US" sz="2400" b="1" dirty="0">
              <a:latin typeface="宋体" pitchFamily="2" charset="-122"/>
              <a:ea typeface="宋体" pitchFamily="2" charset="-122"/>
            </a:endParaRPr>
          </a:p>
          <a:p>
            <a:pPr>
              <a:lnSpc>
                <a:spcPct val="90000"/>
              </a:lnSpc>
              <a:buClr>
                <a:schemeClr val="tx2"/>
              </a:buClr>
              <a:buSzPct val="80000"/>
            </a:pPr>
            <a:endParaRPr lang="zh-CN" altLang="en-US" sz="2400" b="1" dirty="0">
              <a:latin typeface="宋体" pitchFamily="2" charset="-122"/>
              <a:ea typeface="宋体" pitchFamily="2" charset="-122"/>
            </a:endParaRPr>
          </a:p>
          <a:p>
            <a:pPr>
              <a:lnSpc>
                <a:spcPct val="90000"/>
              </a:lnSpc>
              <a:buClr>
                <a:schemeClr val="tx2"/>
              </a:buClr>
              <a:buSzPct val="80000"/>
            </a:pP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               （</a:t>
            </a:r>
            <a:r>
              <a:rPr lang="en-US" altLang="zh-CN" sz="2400" b="1" dirty="0">
                <a:latin typeface="宋体" pitchFamily="2" charset="-122"/>
                <a:ea typeface="宋体" pitchFamily="2" charset="-122"/>
              </a:rPr>
              <a:t>a</a:t>
            </a:r>
            <a:r>
              <a:rPr lang="zh-CN" altLang="en-US" sz="2400" b="1" dirty="0">
                <a:latin typeface="宋体" pitchFamily="2" charset="-122"/>
                <a:ea typeface="宋体" pitchFamily="2" charset="-122"/>
              </a:rPr>
              <a:t>）原始图像      （</a:t>
            </a:r>
            <a:r>
              <a:rPr lang="en-US" altLang="zh-CN" sz="2400" b="1" dirty="0">
                <a:latin typeface="宋体" pitchFamily="2" charset="-122"/>
                <a:ea typeface="宋体" pitchFamily="2" charset="-122"/>
              </a:rPr>
              <a:t>b</a:t>
            </a:r>
            <a:r>
              <a:rPr lang="zh-CN" altLang="en-US" sz="2400" b="1" dirty="0">
                <a:latin typeface="宋体" pitchFamily="2" charset="-122"/>
                <a:ea typeface="宋体" pitchFamily="2" charset="-122"/>
              </a:rPr>
              <a:t>）压缩解压后的图像</a:t>
            </a: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              图</a:t>
            </a:r>
            <a:r>
              <a:rPr lang="en-US" altLang="zh-CN" sz="2400" b="1" dirty="0">
                <a:latin typeface="宋体" pitchFamily="2" charset="-122"/>
                <a:ea typeface="宋体" pitchFamily="2" charset="-122"/>
              </a:rPr>
              <a:t>4.14 </a:t>
            </a:r>
            <a:r>
              <a:rPr lang="zh-CN" altLang="en-US" sz="2400" b="1" dirty="0">
                <a:latin typeface="宋体" pitchFamily="2" charset="-122"/>
                <a:ea typeface="宋体" pitchFamily="2" charset="-122"/>
              </a:rPr>
              <a:t>原始图像及其经压缩，解压缩后的图像</a:t>
            </a:r>
          </a:p>
        </p:txBody>
      </p:sp>
      <p:sp>
        <p:nvSpPr>
          <p:cNvPr id="12288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8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4"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5"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6"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4.6.1</a:t>
            </a:r>
            <a:r>
              <a:rPr lang="zh-CN" altLang="en-US" b="1">
                <a:latin typeface="宋体" pitchFamily="2" charset="-122"/>
                <a:ea typeface="宋体" pitchFamily="2" charset="-122"/>
              </a:rPr>
              <a:t>离散余弦变换</a:t>
            </a:r>
            <a:r>
              <a:rPr lang="en-US" altLang="zh-CN" b="1">
                <a:latin typeface="Times New Roman" pitchFamily="18" charset="0"/>
                <a:ea typeface="宋体" pitchFamily="2" charset="-122"/>
                <a:cs typeface="Times New Roman" pitchFamily="18" charset="0"/>
              </a:rPr>
              <a:t>(</a:t>
            </a:r>
            <a:r>
              <a:rPr lang="en-US" altLang="en-US" b="1">
                <a:latin typeface="Times New Roman" pitchFamily="18" charset="0"/>
                <a:ea typeface="宋体" pitchFamily="2" charset="-122"/>
                <a:cs typeface="Times New Roman" pitchFamily="18" charset="0"/>
              </a:rPr>
              <a:t>Discrete Cosine Transform)</a:t>
            </a:r>
            <a:endParaRPr lang="zh-CN" altLang="en-US" sz="2800">
              <a:latin typeface="Times New Roman" pitchFamily="18" charset="0"/>
              <a:ea typeface="宋体" pitchFamily="2" charset="-122"/>
              <a:cs typeface="Times New Roman" pitchFamily="18" charset="0"/>
            </a:endParaRPr>
          </a:p>
        </p:txBody>
      </p:sp>
      <p:sp>
        <p:nvSpPr>
          <p:cNvPr id="122897"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899"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4"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2905"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122906"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pic>
        <p:nvPicPr>
          <p:cNvPr id="122907" name="Picture 4"/>
          <p:cNvPicPr>
            <a:picLocks noChangeAspect="1" noChangeArrowheads="1"/>
          </p:cNvPicPr>
          <p:nvPr/>
        </p:nvPicPr>
        <p:blipFill>
          <a:blip r:embed="rId2" cstate="print"/>
          <a:srcRect/>
          <a:stretch>
            <a:fillRect/>
          </a:stretch>
        </p:blipFill>
        <p:spPr bwMode="auto">
          <a:xfrm>
            <a:off x="2144688" y="2708920"/>
            <a:ext cx="2244329" cy="2049462"/>
          </a:xfrm>
          <a:prstGeom prst="rect">
            <a:avLst/>
          </a:prstGeom>
          <a:noFill/>
          <a:ln w="9525">
            <a:noFill/>
            <a:miter lim="800000"/>
            <a:headEnd/>
            <a:tailEnd/>
          </a:ln>
        </p:spPr>
      </p:pic>
      <p:pic>
        <p:nvPicPr>
          <p:cNvPr id="122908" name="Picture 5"/>
          <p:cNvPicPr>
            <a:picLocks noChangeAspect="1" noChangeArrowheads="1"/>
          </p:cNvPicPr>
          <p:nvPr/>
        </p:nvPicPr>
        <p:blipFill>
          <a:blip r:embed="rId3" cstate="print"/>
          <a:srcRect/>
          <a:stretch>
            <a:fillRect/>
          </a:stretch>
        </p:blipFill>
        <p:spPr bwMode="auto">
          <a:xfrm>
            <a:off x="5241032" y="2708920"/>
            <a:ext cx="2244328" cy="1998662"/>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2"/>
          <p:cNvSpPr>
            <a:spLocks noGrp="1" noChangeArrowheads="1"/>
          </p:cNvSpPr>
          <p:nvPr>
            <p:ph type="body" idx="4294967295"/>
          </p:nvPr>
        </p:nvSpPr>
        <p:spPr>
          <a:xfrm>
            <a:off x="464344" y="1500189"/>
            <a:ext cx="8815652" cy="4695825"/>
          </a:xfrm>
        </p:spPr>
        <p:txBody>
          <a:bodyPr/>
          <a:lstStyle/>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    设        为一维离散序列，一维离散沃尔什变换</a:t>
            </a: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表示为：</a:t>
            </a: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(4.51)</a:t>
            </a:r>
          </a:p>
          <a:p>
            <a:pPr>
              <a:buFont typeface="Wingdings" pitchFamily="2" charset="2"/>
              <a:buNone/>
            </a:pPr>
            <a:endParaRPr lang="zh-CN" altLang="en-US" sz="2400" b="1" dirty="0">
              <a:latin typeface="宋体" pitchFamily="2" charset="-122"/>
              <a:ea typeface="宋体" pitchFamily="2" charset="-122"/>
            </a:endParaRPr>
          </a:p>
          <a:p>
            <a:pPr>
              <a:buFont typeface="Wingdings" pitchFamily="2" charset="2"/>
              <a:buNone/>
            </a:pPr>
            <a:r>
              <a:rPr lang="zh-CN" altLang="en-US" sz="2400" b="1" dirty="0">
                <a:latin typeface="宋体" pitchFamily="2" charset="-122"/>
                <a:ea typeface="宋体" pitchFamily="2" charset="-122"/>
              </a:rPr>
              <a:t>式中 </a:t>
            </a:r>
          </a:p>
          <a:p>
            <a:pPr>
              <a:buFont typeface="Wingdings" pitchFamily="2" charset="2"/>
              <a:buNone/>
            </a:pPr>
            <a:r>
              <a:rPr lang="zh-CN" altLang="en-US" sz="2400" b="1" dirty="0">
                <a:latin typeface="宋体" pitchFamily="2" charset="-122"/>
                <a:ea typeface="宋体" pitchFamily="2" charset="-122"/>
              </a:rPr>
              <a:t>沃尔什变换核为：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r>
              <a:rPr lang="en-US" altLang="zh-CN" sz="2400" b="1" dirty="0">
                <a:latin typeface="宋体" pitchFamily="2" charset="-122"/>
                <a:ea typeface="宋体" pitchFamily="2" charset="-122"/>
              </a:rPr>
              <a:t>                                                (4.52)</a:t>
            </a:r>
            <a:endParaRPr lang="zh-CN" altLang="en-US" sz="2400" b="1" dirty="0">
              <a:latin typeface="宋体" pitchFamily="2" charset="-122"/>
              <a:ea typeface="宋体" pitchFamily="2" charset="-122"/>
            </a:endParaRPr>
          </a:p>
        </p:txBody>
      </p:sp>
      <p:sp>
        <p:nvSpPr>
          <p:cNvPr id="5939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0"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1"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2"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3"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4"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5"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6"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7"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09"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0"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1"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2"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59413"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5"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1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20"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9421"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59422"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5942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9394" name="Object 4"/>
          <p:cNvGraphicFramePr>
            <a:graphicFrameLocks noChangeAspect="1"/>
          </p:cNvGraphicFramePr>
          <p:nvPr/>
        </p:nvGraphicFramePr>
        <p:xfrm>
          <a:off x="1676798" y="1484314"/>
          <a:ext cx="854736" cy="485775"/>
        </p:xfrm>
        <a:graphic>
          <a:graphicData uri="http://schemas.openxmlformats.org/presentationml/2006/ole">
            <mc:AlternateContent xmlns:mc="http://schemas.openxmlformats.org/markup-compatibility/2006">
              <mc:Choice xmlns:v="urn:schemas-microsoft-com:vml" Requires="v">
                <p:oleObj spid="_x0000_s82966" name="公式" r:id="rId3" imgW="355320" imgH="215640" progId="Equation.3">
                  <p:embed/>
                </p:oleObj>
              </mc:Choice>
              <mc:Fallback>
                <p:oleObj name="公式" r:id="rId3" imgW="35532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798" y="1484314"/>
                        <a:ext cx="854736"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9395" name="Object 6"/>
          <p:cNvGraphicFramePr>
            <a:graphicFrameLocks noChangeAspect="1"/>
          </p:cNvGraphicFramePr>
          <p:nvPr/>
        </p:nvGraphicFramePr>
        <p:xfrm>
          <a:off x="1280592" y="2492896"/>
          <a:ext cx="6753621" cy="1012825"/>
        </p:xfrm>
        <a:graphic>
          <a:graphicData uri="http://schemas.openxmlformats.org/presentationml/2006/ole">
            <mc:AlternateContent xmlns:mc="http://schemas.openxmlformats.org/markup-compatibility/2006">
              <mc:Choice xmlns:v="urn:schemas-microsoft-com:vml" Requires="v">
                <p:oleObj spid="_x0000_s82967" name="公式" r:id="rId5" imgW="2349360" imgH="431640" progId="Equation.3">
                  <p:embed/>
                </p:oleObj>
              </mc:Choice>
              <mc:Fallback>
                <p:oleObj name="公式" r:id="rId5" imgW="234936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2492896"/>
                        <a:ext cx="6753621"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5"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9396" name="Object 8"/>
          <p:cNvGraphicFramePr>
            <a:graphicFrameLocks noChangeAspect="1"/>
          </p:cNvGraphicFramePr>
          <p:nvPr/>
        </p:nvGraphicFramePr>
        <p:xfrm>
          <a:off x="1712640" y="3717032"/>
          <a:ext cx="4024313" cy="498475"/>
        </p:xfrm>
        <a:graphic>
          <a:graphicData uri="http://schemas.openxmlformats.org/presentationml/2006/ole">
            <mc:AlternateContent xmlns:mc="http://schemas.openxmlformats.org/markup-compatibility/2006">
              <mc:Choice xmlns:v="urn:schemas-microsoft-com:vml" Requires="v">
                <p:oleObj spid="_x0000_s82968" name="公式" r:id="rId7" imgW="1663560" imgH="228600" progId="Equation.3">
                  <p:embed/>
                </p:oleObj>
              </mc:Choice>
              <mc:Fallback>
                <p:oleObj name="公式" r:id="rId7" imgW="1663560" imgH="2286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2640" y="3717032"/>
                        <a:ext cx="402431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6"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9397" name="Object 10"/>
          <p:cNvGraphicFramePr>
            <a:graphicFrameLocks noChangeAspect="1"/>
          </p:cNvGraphicFramePr>
          <p:nvPr/>
        </p:nvGraphicFramePr>
        <p:xfrm>
          <a:off x="1136576" y="4941168"/>
          <a:ext cx="5773341" cy="1135062"/>
        </p:xfrm>
        <a:graphic>
          <a:graphicData uri="http://schemas.openxmlformats.org/presentationml/2006/ole">
            <mc:AlternateContent xmlns:mc="http://schemas.openxmlformats.org/markup-compatibility/2006">
              <mc:Choice xmlns:v="urn:schemas-microsoft-com:vml" Requires="v">
                <p:oleObj spid="_x0000_s82969" name="公式" r:id="rId9" imgW="1930320" imgH="431640" progId="Equation.3">
                  <p:embed/>
                </p:oleObj>
              </mc:Choice>
              <mc:Fallback>
                <p:oleObj name="公式" r:id="rId9" imgW="1930320" imgH="4316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576" y="4941168"/>
                        <a:ext cx="5773341" cy="113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5" name="Rectangle 2"/>
          <p:cNvSpPr>
            <a:spLocks noGrp="1" noChangeArrowheads="1"/>
          </p:cNvSpPr>
          <p:nvPr>
            <p:ph type="body" idx="4294967295"/>
          </p:nvPr>
        </p:nvSpPr>
        <p:spPr>
          <a:xfrm>
            <a:off x="741231" y="1484314"/>
            <a:ext cx="8545644" cy="4695825"/>
          </a:xfrm>
        </p:spPr>
        <p:txBody>
          <a:bodyPr/>
          <a:lstStyle/>
          <a:p>
            <a:pPr>
              <a:buFont typeface="Wingdings" pitchFamily="2" charset="2"/>
              <a:buNone/>
            </a:pPr>
            <a:r>
              <a:rPr lang="zh-CN" altLang="en-US" sz="2400" b="1" dirty="0">
                <a:latin typeface="宋体" pitchFamily="2" charset="-122"/>
                <a:ea typeface="宋体" pitchFamily="2" charset="-122"/>
              </a:rPr>
              <a:t>    式中      是  的二进制第  位值，如 </a:t>
            </a:r>
          </a:p>
          <a:p>
            <a:pPr>
              <a:buFont typeface="Wingdings" pitchFamily="2" charset="2"/>
              <a:buNone/>
            </a:pPr>
            <a:r>
              <a:rPr lang="zh-CN" altLang="en-US" sz="2400" b="1" dirty="0">
                <a:latin typeface="宋体" pitchFamily="2" charset="-122"/>
                <a:ea typeface="宋体" pitchFamily="2" charset="-122"/>
              </a:rPr>
              <a:t>               时，若       （二进制表示是</a:t>
            </a:r>
          </a:p>
          <a:p>
            <a:pPr>
              <a:buFont typeface="Wingdings" pitchFamily="2" charset="2"/>
              <a:buNone/>
            </a:pPr>
            <a:r>
              <a:rPr lang="en-US" altLang="zh-CN" sz="2400" b="1" dirty="0">
                <a:latin typeface="宋体" pitchFamily="2" charset="-122"/>
                <a:ea typeface="宋体" pitchFamily="2" charset="-122"/>
              </a:rPr>
              <a:t>011</a:t>
            </a:r>
            <a:r>
              <a:rPr lang="zh-CN" altLang="en-US" sz="2400" b="1" dirty="0">
                <a:latin typeface="宋体" pitchFamily="2" charset="-122"/>
                <a:ea typeface="宋体" pitchFamily="2" charset="-122"/>
              </a:rPr>
              <a:t>），则                                       。</a:t>
            </a: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r>
              <a:rPr lang="zh-CN" altLang="en-US" sz="2400" b="1" dirty="0">
                <a:latin typeface="宋体" pitchFamily="2" charset="-122"/>
                <a:ea typeface="宋体" pitchFamily="2" charset="-122"/>
              </a:rPr>
              <a:t>沃尔什反变换公式为：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gn="r">
              <a:buFont typeface="Wingdings" pitchFamily="2" charset="2"/>
              <a:buNone/>
            </a:pPr>
            <a:r>
              <a:rPr lang="en-US" altLang="zh-CN" sz="2400" b="1" dirty="0">
                <a:latin typeface="宋体" pitchFamily="2" charset="-122"/>
                <a:ea typeface="宋体" pitchFamily="2" charset="-122"/>
              </a:rPr>
              <a:t>                                  (4.54)</a:t>
            </a: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altLang="zh-CN" sz="2400" b="1" dirty="0">
              <a:latin typeface="宋体" pitchFamily="2" charset="-122"/>
              <a:ea typeface="宋体" pitchFamily="2" charset="-122"/>
            </a:endParaRPr>
          </a:p>
        </p:txBody>
      </p:sp>
      <p:sp>
        <p:nvSpPr>
          <p:cNvPr id="60426"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27"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28"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29"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0"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1"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2"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3"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4"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5"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6"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7"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8"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39"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0440"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1"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2"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7"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48"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0449"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045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5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52"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53"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0454"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0418" name="Object 19"/>
          <p:cNvGraphicFramePr>
            <a:graphicFrameLocks noChangeAspect="1"/>
          </p:cNvGraphicFramePr>
          <p:nvPr/>
        </p:nvGraphicFramePr>
        <p:xfrm>
          <a:off x="2072680" y="1484784"/>
          <a:ext cx="909769" cy="539750"/>
        </p:xfrm>
        <a:graphic>
          <a:graphicData uri="http://schemas.openxmlformats.org/presentationml/2006/ole">
            <mc:AlternateContent xmlns:mc="http://schemas.openxmlformats.org/markup-compatibility/2006">
              <mc:Choice xmlns:v="urn:schemas-microsoft-com:vml" Requires="v">
                <p:oleObj spid="_x0000_s84005" name="公式" r:id="rId3" imgW="355320" imgH="228600" progId="Equation.3">
                  <p:embed/>
                </p:oleObj>
              </mc:Choice>
              <mc:Fallback>
                <p:oleObj name="公式" r:id="rId3" imgW="355320" imgH="2286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680" y="1484784"/>
                        <a:ext cx="909769"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55"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0419" name="Object 21"/>
          <p:cNvGraphicFramePr>
            <a:graphicFrameLocks noChangeAspect="1"/>
          </p:cNvGraphicFramePr>
          <p:nvPr/>
        </p:nvGraphicFramePr>
        <p:xfrm>
          <a:off x="3224808" y="1556792"/>
          <a:ext cx="309563" cy="349250"/>
        </p:xfrm>
        <a:graphic>
          <a:graphicData uri="http://schemas.openxmlformats.org/presentationml/2006/ole">
            <mc:AlternateContent xmlns:mc="http://schemas.openxmlformats.org/markup-compatibility/2006">
              <mc:Choice xmlns:v="urn:schemas-microsoft-com:vml" Requires="v">
                <p:oleObj spid="_x0000_s84006" name="公式" r:id="rId5" imgW="114120" imgH="139680" progId="Equation.3">
                  <p:embed/>
                </p:oleObj>
              </mc:Choice>
              <mc:Fallback>
                <p:oleObj name="公式" r:id="rId5" imgW="114120" imgH="1396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808" y="1556792"/>
                        <a:ext cx="309563"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23"/>
          <p:cNvGraphicFramePr>
            <a:graphicFrameLocks noChangeAspect="1"/>
          </p:cNvGraphicFramePr>
          <p:nvPr/>
        </p:nvGraphicFramePr>
        <p:xfrm>
          <a:off x="5169024" y="1556792"/>
          <a:ext cx="378354" cy="444500"/>
        </p:xfrm>
        <a:graphic>
          <a:graphicData uri="http://schemas.openxmlformats.org/presentationml/2006/ole">
            <mc:AlternateContent xmlns:mc="http://schemas.openxmlformats.org/markup-compatibility/2006">
              <mc:Choice xmlns:v="urn:schemas-microsoft-com:vml" Requires="v">
                <p:oleObj spid="_x0000_s84007" name="公式" r:id="rId7" imgW="139680" imgH="177480" progId="Equation.3">
                  <p:embed/>
                </p:oleObj>
              </mc:Choice>
              <mc:Fallback>
                <p:oleObj name="公式" r:id="rId7" imgW="139680" imgH="17748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9024" y="1556792"/>
                        <a:ext cx="378354"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24"/>
          <p:cNvGraphicFramePr>
            <a:graphicFrameLocks noChangeAspect="1"/>
          </p:cNvGraphicFramePr>
          <p:nvPr/>
        </p:nvGraphicFramePr>
        <p:xfrm>
          <a:off x="0" y="1988840"/>
          <a:ext cx="2992438" cy="571500"/>
        </p:xfrm>
        <a:graphic>
          <a:graphicData uri="http://schemas.openxmlformats.org/presentationml/2006/ole">
            <mc:AlternateContent xmlns:mc="http://schemas.openxmlformats.org/markup-compatibility/2006">
              <mc:Choice xmlns:v="urn:schemas-microsoft-com:vml" Requires="v">
                <p:oleObj spid="_x0000_s84008" name="公式" r:id="rId9" imgW="1104840" imgH="228600" progId="Equation.3">
                  <p:embed/>
                </p:oleObj>
              </mc:Choice>
              <mc:Fallback>
                <p:oleObj name="公式" r:id="rId9" imgW="1104840" imgH="22860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988840"/>
                        <a:ext cx="299243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2" name="Object 25"/>
          <p:cNvGraphicFramePr>
            <a:graphicFrameLocks noChangeAspect="1"/>
          </p:cNvGraphicFramePr>
          <p:nvPr/>
        </p:nvGraphicFramePr>
        <p:xfrm>
          <a:off x="4160912" y="2060848"/>
          <a:ext cx="963083" cy="444500"/>
        </p:xfrm>
        <a:graphic>
          <a:graphicData uri="http://schemas.openxmlformats.org/presentationml/2006/ole">
            <mc:AlternateContent xmlns:mc="http://schemas.openxmlformats.org/markup-compatibility/2006">
              <mc:Choice xmlns:v="urn:schemas-microsoft-com:vml" Requires="v">
                <p:oleObj spid="_x0000_s84009" name="公式" r:id="rId11" imgW="355320" imgH="177480" progId="Equation.3">
                  <p:embed/>
                </p:oleObj>
              </mc:Choice>
              <mc:Fallback>
                <p:oleObj name="公式" r:id="rId11" imgW="355320" imgH="17748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0912" y="2060848"/>
                        <a:ext cx="96308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3" name="Object 26"/>
          <p:cNvGraphicFramePr>
            <a:graphicFrameLocks noChangeAspect="1"/>
          </p:cNvGraphicFramePr>
          <p:nvPr/>
        </p:nvGraphicFramePr>
        <p:xfrm>
          <a:off x="2720752" y="2636912"/>
          <a:ext cx="4643438" cy="571500"/>
        </p:xfrm>
        <a:graphic>
          <a:graphicData uri="http://schemas.openxmlformats.org/presentationml/2006/ole">
            <mc:AlternateContent xmlns:mc="http://schemas.openxmlformats.org/markup-compatibility/2006">
              <mc:Choice xmlns:v="urn:schemas-microsoft-com:vml" Requires="v">
                <p:oleObj spid="_x0000_s84010" name="公式" r:id="rId13" imgW="1714320" imgH="228600" progId="Equation.3">
                  <p:embed/>
                </p:oleObj>
              </mc:Choice>
              <mc:Fallback>
                <p:oleObj name="公式" r:id="rId13" imgW="1714320" imgH="2286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0752" y="2636912"/>
                        <a:ext cx="464343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56"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0424" name="Object 27"/>
          <p:cNvGraphicFramePr>
            <a:graphicFrameLocks noChangeAspect="1"/>
          </p:cNvGraphicFramePr>
          <p:nvPr/>
        </p:nvGraphicFramePr>
        <p:xfrm>
          <a:off x="1363796" y="4292600"/>
          <a:ext cx="6084623" cy="1117600"/>
        </p:xfrm>
        <a:graphic>
          <a:graphicData uri="http://schemas.openxmlformats.org/presentationml/2006/ole">
            <mc:AlternateContent xmlns:mc="http://schemas.openxmlformats.org/markup-compatibility/2006">
              <mc:Choice xmlns:v="urn:schemas-microsoft-com:vml" Requires="v">
                <p:oleObj spid="_x0000_s84011" name="公式" r:id="rId15" imgW="1739880" imgH="431640" progId="Equation.3">
                  <p:embed/>
                </p:oleObj>
              </mc:Choice>
              <mc:Fallback>
                <p:oleObj name="公式" r:id="rId15" imgW="1739880" imgH="43164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3796" y="4292600"/>
                        <a:ext cx="6084623"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altLang="en-US" sz="2400" b="1" dirty="0">
                <a:latin typeface="宋体" pitchFamily="2" charset="-122"/>
                <a:ea typeface="宋体" pitchFamily="2" charset="-122"/>
              </a:rPr>
              <a:t>      从式（</a:t>
            </a:r>
            <a:r>
              <a:rPr lang="en-US" altLang="zh-CN" sz="2400" b="1" dirty="0">
                <a:latin typeface="宋体" pitchFamily="2" charset="-122"/>
                <a:ea typeface="宋体" pitchFamily="2" charset="-122"/>
              </a:rPr>
              <a:t>4.54</a:t>
            </a:r>
            <a:r>
              <a:rPr lang="zh-CN" altLang="en-US" sz="2400" b="1" dirty="0">
                <a:latin typeface="宋体" pitchFamily="2" charset="-122"/>
                <a:ea typeface="宋体" pitchFamily="2" charset="-122"/>
              </a:rPr>
              <a:t>）中可以看出，除系数外，沃尔</a:t>
            </a:r>
          </a:p>
          <a:p>
            <a:pPr>
              <a:buFont typeface="Wingdings" pitchFamily="2" charset="2"/>
              <a:buNone/>
            </a:pPr>
            <a:r>
              <a:rPr lang="zh-CN" altLang="en-US" sz="2400" b="1" dirty="0">
                <a:latin typeface="宋体" pitchFamily="2" charset="-122"/>
                <a:ea typeface="宋体" pitchFamily="2" charset="-122"/>
              </a:rPr>
              <a:t>什反变换核与沃尔什正变换核具有相同的形式。所</a:t>
            </a:r>
          </a:p>
          <a:p>
            <a:pPr>
              <a:buFont typeface="Wingdings" pitchFamily="2" charset="2"/>
              <a:buNone/>
            </a:pPr>
            <a:r>
              <a:rPr lang="zh-CN" altLang="en-US" sz="2400" b="1" dirty="0">
                <a:latin typeface="宋体" pitchFamily="2" charset="-122"/>
                <a:ea typeface="宋体" pitchFamily="2" charset="-122"/>
              </a:rPr>
              <a:t>以正变换的算法同样适合于反变换，这对计算机来</a:t>
            </a:r>
          </a:p>
          <a:p>
            <a:pPr>
              <a:buFont typeface="Wingdings" pitchFamily="2" charset="2"/>
              <a:buNone/>
            </a:pPr>
            <a:r>
              <a:rPr lang="zh-CN" altLang="en-US" sz="2400" b="1" dirty="0">
                <a:latin typeface="宋体" pitchFamily="2" charset="-122"/>
                <a:ea typeface="宋体" pitchFamily="2" charset="-122"/>
              </a:rPr>
              <a:t>说，实现起来是非常方便的。</a:t>
            </a:r>
          </a:p>
          <a:p>
            <a:pPr>
              <a:buFont typeface="Wingdings" pitchFamily="2" charset="2"/>
              <a:buNone/>
            </a:pPr>
            <a:r>
              <a:rPr lang="zh-CN" altLang="en-US" sz="2400" b="1" dirty="0">
                <a:latin typeface="宋体" pitchFamily="2" charset="-122"/>
                <a:ea typeface="宋体" pitchFamily="2" charset="-122"/>
              </a:rPr>
              <a:t>也可以用矩阵表示：</a:t>
            </a:r>
            <a:endParaRPr lang="en-US" altLang="zh-CN" sz="2400" b="1" dirty="0">
              <a:latin typeface="宋体" pitchFamily="2" charset="-122"/>
              <a:ea typeface="宋体" pitchFamily="2" charset="-122"/>
            </a:endParaRPr>
          </a:p>
          <a:p>
            <a:pPr algn="r">
              <a:buFont typeface="Wingdings" pitchFamily="2" charset="2"/>
              <a:buNone/>
            </a:pPr>
            <a:r>
              <a:rPr lang="en-US" altLang="zh-CN" sz="2400" b="1" dirty="0">
                <a:latin typeface="宋体" pitchFamily="2" charset="-122"/>
                <a:ea typeface="宋体" pitchFamily="2" charset="-122"/>
              </a:rPr>
              <a:t>                                (4.55)</a:t>
            </a:r>
          </a:p>
          <a:p>
            <a:pPr>
              <a:buFont typeface="Wingdings" pitchFamily="2" charset="2"/>
              <a:buNone/>
            </a:pPr>
            <a:r>
              <a:rPr lang="zh-CN" altLang="en-US" sz="2400" b="1" dirty="0">
                <a:latin typeface="宋体" pitchFamily="2" charset="-122"/>
                <a:ea typeface="宋体" pitchFamily="2" charset="-122"/>
              </a:rPr>
              <a:t>反变换的矩阵表示形式为（忽略系数   ）：</a:t>
            </a:r>
          </a:p>
          <a:p>
            <a:pPr>
              <a:buFont typeface="Wingdings" pitchFamily="2" charset="2"/>
              <a:buNone/>
            </a:pPr>
            <a:endParaRPr lang="zh-CN" altLang="en-US"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sz="2400" b="1" dirty="0">
              <a:latin typeface="宋体" pitchFamily="2" charset="-122"/>
              <a:ea typeface="宋体" pitchFamily="2" charset="-122"/>
            </a:endParaRPr>
          </a:p>
        </p:txBody>
      </p:sp>
      <p:sp>
        <p:nvSpPr>
          <p:cNvPr id="6144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4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4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4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4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6"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7"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58"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1459"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1"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6"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67"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1468"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1469"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0"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1"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2"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3"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4"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5"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476"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1442" name="Object 9"/>
          <p:cNvGraphicFramePr>
            <a:graphicFrameLocks noChangeAspect="1"/>
          </p:cNvGraphicFramePr>
          <p:nvPr/>
        </p:nvGraphicFramePr>
        <p:xfrm>
          <a:off x="4172215" y="4076701"/>
          <a:ext cx="1405070" cy="487363"/>
        </p:xfrm>
        <a:graphic>
          <a:graphicData uri="http://schemas.openxmlformats.org/presentationml/2006/ole">
            <mc:AlternateContent xmlns:mc="http://schemas.openxmlformats.org/markup-compatibility/2006">
              <mc:Choice xmlns:v="urn:schemas-microsoft-com:vml" Requires="v">
                <p:oleObj spid="_x0000_s85004" name="公式" r:id="rId3" imgW="545760" imgH="203040" progId="Equation.3">
                  <p:embed/>
                </p:oleObj>
              </mc:Choice>
              <mc:Fallback>
                <p:oleObj name="公式" r:id="rId3" imgW="545760" imgH="2030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215" y="4076701"/>
                        <a:ext cx="140507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11"/>
          <p:cNvGraphicFramePr>
            <a:graphicFrameLocks noChangeAspect="1"/>
          </p:cNvGraphicFramePr>
          <p:nvPr/>
        </p:nvGraphicFramePr>
        <p:xfrm>
          <a:off x="6825854" y="4437063"/>
          <a:ext cx="455744" cy="876300"/>
        </p:xfrm>
        <a:graphic>
          <a:graphicData uri="http://schemas.openxmlformats.org/presentationml/2006/ole">
            <mc:AlternateContent xmlns:mc="http://schemas.openxmlformats.org/markup-compatibility/2006">
              <mc:Choice xmlns:v="urn:schemas-microsoft-com:vml" Requires="v">
                <p:oleObj spid="_x0000_s85005" name="公式" r:id="rId5" imgW="190440" imgH="393480" progId="Equation.3">
                  <p:embed/>
                </p:oleObj>
              </mc:Choice>
              <mc:Fallback>
                <p:oleObj name="公式" r:id="rId5" imgW="190440" imgH="3934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854" y="4437063"/>
                        <a:ext cx="455744"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body" idx="4294967295"/>
          </p:nvPr>
        </p:nvSpPr>
        <p:spPr>
          <a:xfrm>
            <a:off x="464344" y="1500189"/>
            <a:ext cx="8815652" cy="4695825"/>
          </a:xfrm>
        </p:spPr>
        <p:txBody>
          <a:bodyPr/>
          <a:lstStyle/>
          <a:p>
            <a:pPr algn="r">
              <a:buFont typeface="Wingdings" pitchFamily="2" charset="2"/>
              <a:buNone/>
            </a:pPr>
            <a:r>
              <a:rPr lang="en-US" altLang="zh-CN" sz="2400" b="1" dirty="0">
                <a:latin typeface="宋体" pitchFamily="2" charset="-122"/>
                <a:ea typeface="宋体" pitchFamily="2" charset="-122"/>
              </a:rPr>
              <a:t>                                </a:t>
            </a:r>
          </a:p>
          <a:p>
            <a:pPr algn="r">
              <a:buFont typeface="Wingdings" pitchFamily="2" charset="2"/>
              <a:buNone/>
            </a:pPr>
            <a:r>
              <a:rPr lang="en-US" altLang="zh-CN" sz="2400" b="1" dirty="0">
                <a:latin typeface="宋体" pitchFamily="2" charset="-122"/>
                <a:ea typeface="宋体" pitchFamily="2" charset="-122"/>
              </a:rPr>
              <a:t>(4.56) </a:t>
            </a:r>
            <a:endParaRPr lang="en-US" altLang="zh-CN" sz="2400" dirty="0">
              <a:ea typeface="宋体" pitchFamily="2" charset="-122"/>
            </a:endParaRPr>
          </a:p>
          <a:p>
            <a:pPr>
              <a:buFont typeface="Wingdings" pitchFamily="2" charset="2"/>
              <a:buNone/>
            </a:pPr>
            <a:r>
              <a:rPr lang="zh-CN" altLang="en-US" sz="2400" b="1" dirty="0">
                <a:latin typeface="宋体" pitchFamily="2" charset="-122"/>
                <a:ea typeface="宋体" pitchFamily="2" charset="-122"/>
              </a:rPr>
              <a:t>从一维离散沃尔什变换可以很容易推广到二维情形。</a:t>
            </a:r>
          </a:p>
          <a:p>
            <a:pPr>
              <a:buFont typeface="Wingdings" pitchFamily="2" charset="2"/>
              <a:buNone/>
            </a:pPr>
            <a:r>
              <a:rPr lang="zh-CN" altLang="en-US" sz="2400" b="1" dirty="0">
                <a:latin typeface="宋体" pitchFamily="2" charset="-122"/>
                <a:ea typeface="宋体" pitchFamily="2" charset="-122"/>
              </a:rPr>
              <a:t>二维离散沃尔什变换为：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gn="r">
              <a:buFont typeface="Wingdings" pitchFamily="2" charset="2"/>
              <a:buNone/>
            </a:pPr>
            <a:r>
              <a:rPr lang="en-US" altLang="zh-CN" sz="2400" b="1" dirty="0">
                <a:latin typeface="宋体" pitchFamily="2" charset="-122"/>
                <a:ea typeface="宋体" pitchFamily="2" charset="-122"/>
              </a:rPr>
              <a:t>                                 (4.57)</a:t>
            </a:r>
            <a:endParaRPr lang="zh-CN" altLang="en-US" sz="2400" b="1" dirty="0">
              <a:latin typeface="宋体" pitchFamily="2" charset="-122"/>
              <a:ea typeface="宋体" pitchFamily="2" charset="-122"/>
            </a:endParaRPr>
          </a:p>
          <a:p>
            <a:pPr>
              <a:buFont typeface="Wingdings" pitchFamily="2" charset="2"/>
              <a:buNone/>
            </a:pPr>
            <a:endParaRPr lang="zh-CN" altLang="en-US"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altLang="zh-CN" sz="2400" b="1" dirty="0">
              <a:latin typeface="宋体" pitchFamily="2" charset="-122"/>
              <a:ea typeface="宋体" pitchFamily="2" charset="-122"/>
            </a:endParaRPr>
          </a:p>
        </p:txBody>
      </p:sp>
      <p:sp>
        <p:nvSpPr>
          <p:cNvPr id="6246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0"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1"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2"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3"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4"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5"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6"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7"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79"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0"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1"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2"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2483"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5"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8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0"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1"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2492"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249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5"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6"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7"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8"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499"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500"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250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2466" name="Object 4"/>
          <p:cNvGraphicFramePr>
            <a:graphicFrameLocks noChangeAspect="1"/>
          </p:cNvGraphicFramePr>
          <p:nvPr/>
        </p:nvGraphicFramePr>
        <p:xfrm>
          <a:off x="3860933" y="1844675"/>
          <a:ext cx="1645840" cy="514350"/>
        </p:xfrm>
        <a:graphic>
          <a:graphicData uri="http://schemas.openxmlformats.org/presentationml/2006/ole">
            <mc:AlternateContent xmlns:mc="http://schemas.openxmlformats.org/markup-compatibility/2006">
              <mc:Choice xmlns:v="urn:schemas-microsoft-com:vml" Requires="v">
                <p:oleObj spid="_x0000_s86028" name="公式" r:id="rId3" imgW="596880" imgH="203040" progId="Equation.3">
                  <p:embed/>
                </p:oleObj>
              </mc:Choice>
              <mc:Fallback>
                <p:oleObj name="公式" r:id="rId3" imgW="59688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933" y="1844675"/>
                        <a:ext cx="164584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50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2467" name="Object 6"/>
          <p:cNvGraphicFramePr>
            <a:graphicFrameLocks noChangeAspect="1"/>
          </p:cNvGraphicFramePr>
          <p:nvPr/>
        </p:nvGraphicFramePr>
        <p:xfrm>
          <a:off x="584729" y="3660776"/>
          <a:ext cx="8813933" cy="1185863"/>
        </p:xfrm>
        <a:graphic>
          <a:graphicData uri="http://schemas.openxmlformats.org/presentationml/2006/ole">
            <mc:AlternateContent xmlns:mc="http://schemas.openxmlformats.org/markup-compatibility/2006">
              <mc:Choice xmlns:v="urn:schemas-microsoft-com:vml" Requires="v">
                <p:oleObj spid="_x0000_s86029" name="公式" r:id="rId5" imgW="3492360" imgH="444240" progId="Equation.3">
                  <p:embed/>
                </p:oleObj>
              </mc:Choice>
              <mc:Fallback>
                <p:oleObj name="公式" r:id="rId5" imgW="3492360" imgH="4442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729" y="3660776"/>
                        <a:ext cx="8813933" cy="118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altLang="en-US" sz="2400" b="1" dirty="0">
                <a:latin typeface="宋体" pitchFamily="2" charset="-122"/>
                <a:ea typeface="宋体" pitchFamily="2" charset="-122"/>
              </a:rPr>
              <a:t>其变换核为：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gn="r">
              <a:buFont typeface="Wingdings" pitchFamily="2" charset="2"/>
              <a:buNone/>
            </a:pPr>
            <a:r>
              <a:rPr lang="en-US" altLang="zh-CN" sz="2400" b="1" dirty="0">
                <a:latin typeface="宋体" pitchFamily="2" charset="-122"/>
                <a:ea typeface="宋体" pitchFamily="2" charset="-122"/>
              </a:rPr>
              <a:t>                                      (4.58)</a:t>
            </a: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sz="2400" b="1" dirty="0">
                <a:latin typeface="宋体" pitchFamily="2" charset="-122"/>
                <a:ea typeface="宋体" pitchFamily="2" charset="-122"/>
              </a:rPr>
              <a:t>反变换为：</a:t>
            </a: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(4.59)</a:t>
            </a:r>
            <a:endParaRPr lang="zh-CN" altLang="en-US"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altLang="zh-CN" sz="2400" b="1" dirty="0">
              <a:latin typeface="宋体" pitchFamily="2" charset="-122"/>
              <a:ea typeface="宋体" pitchFamily="2" charset="-122"/>
            </a:endParaRPr>
          </a:p>
        </p:txBody>
      </p:sp>
      <p:sp>
        <p:nvSpPr>
          <p:cNvPr id="6349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49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4"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5"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6"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3507"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09"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4"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5"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3516"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351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19"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0"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1"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2"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3"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4"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352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3490" name="Object 4"/>
          <p:cNvGraphicFramePr>
            <a:graphicFrameLocks noChangeAspect="1"/>
          </p:cNvGraphicFramePr>
          <p:nvPr/>
        </p:nvGraphicFramePr>
        <p:xfrm>
          <a:off x="619126" y="2214563"/>
          <a:ext cx="8280797" cy="1143000"/>
        </p:xfrm>
        <a:graphic>
          <a:graphicData uri="http://schemas.openxmlformats.org/presentationml/2006/ole">
            <mc:AlternateContent xmlns:mc="http://schemas.openxmlformats.org/markup-compatibility/2006">
              <mc:Choice xmlns:v="urn:schemas-microsoft-com:vml" Requires="v">
                <p:oleObj spid="_x0000_s87052" name="公式" r:id="rId3" imgW="2882880" imgH="431640" progId="Equation.3">
                  <p:embed/>
                </p:oleObj>
              </mc:Choice>
              <mc:Fallback>
                <p:oleObj name="公式" r:id="rId3" imgW="2882880" imgH="431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6" y="2214563"/>
                        <a:ext cx="8280797"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3491" name="Object 6"/>
          <p:cNvGraphicFramePr>
            <a:graphicFrameLocks noChangeAspect="1"/>
          </p:cNvGraphicFramePr>
          <p:nvPr/>
        </p:nvGraphicFramePr>
        <p:xfrm>
          <a:off x="386954" y="4357688"/>
          <a:ext cx="9209484" cy="1071562"/>
        </p:xfrm>
        <a:graphic>
          <a:graphicData uri="http://schemas.openxmlformats.org/presentationml/2006/ole">
            <mc:AlternateContent xmlns:mc="http://schemas.openxmlformats.org/markup-compatibility/2006">
              <mc:Choice xmlns:v="urn:schemas-microsoft-com:vml" Requires="v">
                <p:oleObj spid="_x0000_s87053" name="公式" r:id="rId5" imgW="3288960" imgH="431640" progId="Equation.3">
                  <p:embed/>
                </p:oleObj>
              </mc:Choice>
              <mc:Fallback>
                <p:oleObj name="公式" r:id="rId5" imgW="328896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54" y="4357688"/>
                        <a:ext cx="9209484"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12</a:t>
            </a:fld>
            <a:endParaRPr lang="en-US" altLang="zh-CN"/>
          </a:p>
        </p:txBody>
      </p:sp>
      <p:pic>
        <p:nvPicPr>
          <p:cNvPr id="179202" name="Picture 2"/>
          <p:cNvPicPr>
            <a:picLocks noChangeAspect="1" noChangeArrowheads="1"/>
          </p:cNvPicPr>
          <p:nvPr/>
        </p:nvPicPr>
        <p:blipFill>
          <a:blip r:embed="rId2" cstate="print"/>
          <a:srcRect/>
          <a:stretch>
            <a:fillRect/>
          </a:stretch>
        </p:blipFill>
        <p:spPr bwMode="auto">
          <a:xfrm>
            <a:off x="104461" y="908720"/>
            <a:ext cx="9025003" cy="5415002"/>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altLang="en-US" sz="2400" b="1" dirty="0">
                <a:latin typeface="宋体" pitchFamily="2" charset="-122"/>
                <a:ea typeface="宋体" pitchFamily="2" charset="-122"/>
              </a:rPr>
              <a:t>      所以，二维离散沃尔什变换也可以分成两步</a:t>
            </a:r>
          </a:p>
          <a:p>
            <a:pPr>
              <a:buFont typeface="Wingdings" pitchFamily="2" charset="2"/>
              <a:buNone/>
            </a:pPr>
            <a:r>
              <a:rPr lang="zh-CN" altLang="en-US" sz="2400" b="1" dirty="0">
                <a:latin typeface="宋体" pitchFamily="2" charset="-122"/>
                <a:ea typeface="宋体" pitchFamily="2" charset="-122"/>
              </a:rPr>
              <a:t>一维沃尔什变换来进行。</a:t>
            </a:r>
          </a:p>
          <a:p>
            <a:pPr>
              <a:buFont typeface="Wingdings" pitchFamily="2" charset="2"/>
              <a:buNone/>
            </a:pPr>
            <a:r>
              <a:rPr lang="zh-CN" altLang="en-US" sz="2400" b="1" dirty="0">
                <a:latin typeface="宋体" pitchFamily="2" charset="-122"/>
                <a:ea typeface="宋体" pitchFamily="2" charset="-122"/>
              </a:rPr>
              <a:t>  二维离散沃尔什变换的矩阵表示形式为：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lgn="r">
              <a:buFont typeface="Wingdings" pitchFamily="2" charset="2"/>
              <a:buNone/>
            </a:pP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4.62</a:t>
            </a:r>
            <a:r>
              <a:rPr lang="zh-CN" altLang="en-US" sz="2400" b="1" dirty="0">
                <a:latin typeface="宋体" pitchFamily="2" charset="-122"/>
                <a:ea typeface="宋体" pitchFamily="2" charset="-122"/>
              </a:rPr>
              <a:t>）</a:t>
            </a:r>
            <a:endParaRPr lang="en-US" altLang="zh-CN" sz="2400" b="1" dirty="0">
              <a:latin typeface="宋体" pitchFamily="2" charset="-122"/>
              <a:ea typeface="宋体" pitchFamily="2" charset="-122"/>
            </a:endParaRPr>
          </a:p>
          <a:p>
            <a:pPr>
              <a:buFont typeface="Wingdings" pitchFamily="2" charset="2"/>
              <a:buNone/>
            </a:pPr>
            <a:r>
              <a:rPr lang="zh-CN" altLang="en-US" sz="2400" b="1" dirty="0">
                <a:latin typeface="宋体" pitchFamily="2" charset="-122"/>
                <a:ea typeface="宋体" pitchFamily="2" charset="-122"/>
              </a:rPr>
              <a:t>式中 </a:t>
            </a:r>
            <a:r>
              <a:rPr lang="en-US" altLang="zh-CN" sz="2400" b="1" dirty="0">
                <a:latin typeface="宋体" pitchFamily="2" charset="-122"/>
                <a:ea typeface="宋体" pitchFamily="2" charset="-122"/>
              </a:rPr>
              <a:t>G</a:t>
            </a:r>
            <a:r>
              <a:rPr lang="zh-CN" altLang="en-US" sz="2400" b="1" dirty="0">
                <a:latin typeface="宋体" pitchFamily="2" charset="-122"/>
                <a:ea typeface="宋体" pitchFamily="2" charset="-122"/>
              </a:rPr>
              <a:t>与式（</a:t>
            </a:r>
            <a:r>
              <a:rPr lang="en-US" altLang="zh-CN" sz="2400" b="1" dirty="0">
                <a:latin typeface="宋体" pitchFamily="2" charset="-122"/>
                <a:ea typeface="宋体" pitchFamily="2" charset="-122"/>
              </a:rPr>
              <a:t>4.56</a:t>
            </a:r>
            <a:r>
              <a:rPr lang="zh-CN" altLang="en-US" sz="2400" b="1" dirty="0">
                <a:latin typeface="宋体" pitchFamily="2" charset="-122"/>
                <a:ea typeface="宋体" pitchFamily="2" charset="-122"/>
              </a:rPr>
              <a:t>）中的含义一样，为沃尔什变换</a:t>
            </a:r>
          </a:p>
          <a:p>
            <a:pPr>
              <a:buFont typeface="Wingdings" pitchFamily="2" charset="2"/>
              <a:buNone/>
            </a:pPr>
            <a:r>
              <a:rPr lang="zh-CN" altLang="en-US" sz="2400" b="1" dirty="0">
                <a:latin typeface="宋体" pitchFamily="2" charset="-122"/>
                <a:ea typeface="宋体" pitchFamily="2" charset="-122"/>
              </a:rPr>
              <a:t>核矩阵。反变换的矩阵形式为</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4.63</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                               </a:t>
            </a:r>
            <a:endParaRPr lang="zh-CN" altLang="en-US" sz="2400" b="1" dirty="0">
              <a:latin typeface="宋体" pitchFamily="2" charset="-122"/>
              <a:ea typeface="宋体" pitchFamily="2" charset="-122"/>
            </a:endParaRPr>
          </a:p>
          <a:p>
            <a:pPr>
              <a:buFont typeface="Wingdings" pitchFamily="2" charset="2"/>
              <a:buNone/>
            </a:pPr>
            <a:endParaRPr lang="zh-CN" altLang="en-US"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r>
              <a:rPr lang="en-US" altLang="zh-CN" sz="2400" b="1" dirty="0">
                <a:latin typeface="宋体" pitchFamily="2" charset="-122"/>
                <a:ea typeface="宋体" pitchFamily="2" charset="-122"/>
              </a:rPr>
              <a:t>                      </a:t>
            </a:r>
          </a:p>
          <a:p>
            <a:pPr>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sz="2400" b="1" dirty="0">
              <a:latin typeface="宋体" pitchFamily="2" charset="-122"/>
              <a:ea typeface="宋体" pitchFamily="2" charset="-122"/>
            </a:endParaRPr>
          </a:p>
        </p:txBody>
      </p:sp>
      <p:sp>
        <p:nvSpPr>
          <p:cNvPr id="6451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1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1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8"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29"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0"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4531"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2"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3"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8"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39"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4540"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454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3"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4"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5"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6"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8"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49"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0"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4555"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4514" name="Object 8"/>
          <p:cNvGraphicFramePr>
            <a:graphicFrameLocks noChangeAspect="1"/>
          </p:cNvGraphicFramePr>
          <p:nvPr/>
        </p:nvGraphicFramePr>
        <p:xfrm>
          <a:off x="2708673" y="3071814"/>
          <a:ext cx="2378471" cy="928687"/>
        </p:xfrm>
        <a:graphic>
          <a:graphicData uri="http://schemas.openxmlformats.org/presentationml/2006/ole">
            <mc:AlternateContent xmlns:mc="http://schemas.openxmlformats.org/markup-compatibility/2006">
              <mc:Choice xmlns:v="urn:schemas-microsoft-com:vml" Requires="v">
                <p:oleObj spid="_x0000_s88076" name="公式" r:id="rId3" imgW="876240" imgH="393480" progId="Equation.3">
                  <p:embed/>
                </p:oleObj>
              </mc:Choice>
              <mc:Fallback>
                <p:oleObj name="公式" r:id="rId3" imgW="876240" imgH="39348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8673" y="3071814"/>
                        <a:ext cx="2378471"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10"/>
          <p:cNvGraphicFramePr>
            <a:graphicFrameLocks noChangeAspect="1"/>
          </p:cNvGraphicFramePr>
          <p:nvPr/>
        </p:nvGraphicFramePr>
        <p:xfrm>
          <a:off x="2786063" y="5357814"/>
          <a:ext cx="1860815" cy="479425"/>
        </p:xfrm>
        <a:graphic>
          <a:graphicData uri="http://schemas.openxmlformats.org/presentationml/2006/ole">
            <mc:AlternateContent xmlns:mc="http://schemas.openxmlformats.org/markup-compatibility/2006">
              <mc:Choice xmlns:v="urn:schemas-microsoft-com:vml" Requires="v">
                <p:oleObj spid="_x0000_s88077" name="公式" r:id="rId5" imgW="685800" imgH="203040" progId="Equation.3">
                  <p:embed/>
                </p:oleObj>
              </mc:Choice>
              <mc:Fallback>
                <p:oleObj name="公式" r:id="rId5" imgW="685800" imgH="20304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063" y="5357814"/>
                        <a:ext cx="186081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endParaRPr lang="en-US" altLang="zh-CN" b="1" dirty="0">
              <a:latin typeface="宋体" pitchFamily="2" charset="-122"/>
              <a:ea typeface="宋体" pitchFamily="2" charset="-122"/>
            </a:endParaRPr>
          </a:p>
          <a:p>
            <a:pPr>
              <a:buFont typeface="Wingdings" pitchFamily="2" charset="2"/>
              <a:buNone/>
            </a:pPr>
            <a:r>
              <a:rPr lang="zh-CN" altLang="en-US" b="1" dirty="0">
                <a:latin typeface="宋体" pitchFamily="2" charset="-122"/>
                <a:ea typeface="宋体" pitchFamily="2" charset="-122"/>
              </a:rPr>
              <a:t>例</a:t>
            </a:r>
            <a:r>
              <a:rPr lang="en-US" altLang="zh-CN" b="1" dirty="0">
                <a:latin typeface="宋体" pitchFamily="2" charset="-122"/>
                <a:ea typeface="宋体" pitchFamily="2" charset="-122"/>
              </a:rPr>
              <a:t>4.13</a:t>
            </a:r>
            <a:r>
              <a:rPr lang="zh-CN" altLang="en-US" b="1" dirty="0">
                <a:latin typeface="宋体" pitchFamily="2" charset="-122"/>
                <a:ea typeface="宋体" pitchFamily="2" charset="-122"/>
              </a:rPr>
              <a:t>求二维数字图像信号             的沃尔什变换</a:t>
            </a:r>
            <a:r>
              <a:rPr lang="zh-CN" altLang="en-US" dirty="0">
                <a:ea typeface="宋体" pitchFamily="2" charset="-122"/>
              </a:rPr>
              <a:t>。</a:t>
            </a:r>
            <a:endParaRPr lang="en-US" altLang="zh-CN" dirty="0">
              <a:ea typeface="宋体" pitchFamily="2" charset="-122"/>
            </a:endParaRPr>
          </a:p>
          <a:p>
            <a:pPr>
              <a:buFont typeface="Wingdings" pitchFamily="2" charset="2"/>
              <a:buNone/>
            </a:pPr>
            <a:endParaRPr lang="en-US" altLang="zh-CN" b="1" dirty="0">
              <a:latin typeface="宋体" pitchFamily="2" charset="-122"/>
              <a:ea typeface="宋体" pitchFamily="2" charset="-122"/>
            </a:endParaRPr>
          </a:p>
          <a:p>
            <a:pPr>
              <a:buFont typeface="Wingdings" pitchFamily="2" charset="2"/>
              <a:buNone/>
            </a:pPr>
            <a:r>
              <a:rPr lang="zh-CN" altLang="en-US" b="1" dirty="0">
                <a:latin typeface="宋体" pitchFamily="2" charset="-122"/>
                <a:ea typeface="宋体" pitchFamily="2" charset="-122"/>
              </a:rPr>
              <a:t>解 </a:t>
            </a:r>
          </a:p>
          <a:p>
            <a:pPr>
              <a:buFont typeface="Wingdings" pitchFamily="2" charset="2"/>
              <a:buNone/>
            </a:pPr>
            <a:endParaRPr lang="en-US" altLang="zh-CN" b="1" dirty="0">
              <a:latin typeface="宋体" pitchFamily="2" charset="-122"/>
              <a:ea typeface="宋体" pitchFamily="2" charset="-122"/>
            </a:endParaRPr>
          </a:p>
          <a:p>
            <a:pPr>
              <a:buFont typeface="Wingdings" pitchFamily="2" charset="2"/>
              <a:buNone/>
            </a:pPr>
            <a:endParaRPr lang="en-US" altLang="zh-CN" b="1" dirty="0">
              <a:latin typeface="宋体" pitchFamily="2" charset="-122"/>
              <a:ea typeface="宋体" pitchFamily="2" charset="-122"/>
            </a:endParaRPr>
          </a:p>
          <a:p>
            <a:pPr>
              <a:buFont typeface="Wingdings" pitchFamily="2" charset="2"/>
              <a:buNone/>
            </a:pPr>
            <a:r>
              <a:rPr lang="en-US" altLang="zh-CN" b="1" dirty="0">
                <a:latin typeface="宋体" pitchFamily="2" charset="-122"/>
                <a:ea typeface="宋体" pitchFamily="2" charset="-122"/>
              </a:rPr>
              <a:t>                      </a:t>
            </a:r>
          </a:p>
          <a:p>
            <a:pPr>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dirty="0">
                <a:latin typeface="宋体" pitchFamily="2" charset="-122"/>
                <a:ea typeface="宋体" pitchFamily="2" charset="-122"/>
              </a:rPr>
              <a:t>                               </a:t>
            </a:r>
            <a:endParaRPr lang="zh-CN" b="1" dirty="0">
              <a:latin typeface="宋体" pitchFamily="2" charset="-122"/>
              <a:ea typeface="宋体" pitchFamily="2" charset="-122"/>
            </a:endParaRPr>
          </a:p>
        </p:txBody>
      </p:sp>
      <p:sp>
        <p:nvSpPr>
          <p:cNvPr id="65541"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2"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3"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4"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5"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6"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7"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8"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49"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0"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1"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2"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3"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4"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5555"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6"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7"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5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2"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3"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5564"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556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7"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8"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69"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0"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1"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2"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79"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558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5538" name="Object 4"/>
          <p:cNvGraphicFramePr>
            <a:graphicFrameLocks noChangeAspect="1"/>
          </p:cNvGraphicFramePr>
          <p:nvPr/>
        </p:nvGraphicFramePr>
        <p:xfrm>
          <a:off x="5529064" y="1700808"/>
          <a:ext cx="2448983" cy="1784350"/>
        </p:xfrm>
        <a:graphic>
          <a:graphicData uri="http://schemas.openxmlformats.org/presentationml/2006/ole">
            <mc:AlternateContent xmlns:mc="http://schemas.openxmlformats.org/markup-compatibility/2006">
              <mc:Choice xmlns:v="urn:schemas-microsoft-com:vml" Requires="v">
                <p:oleObj spid="_x0000_s89100" name="公式" r:id="rId3" imgW="1168200" imgH="927000" progId="Equation.3">
                  <p:embed/>
                </p:oleObj>
              </mc:Choice>
              <mc:Fallback>
                <p:oleObj name="公式" r:id="rId3" imgW="1168200" imgH="927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064" y="1700808"/>
                        <a:ext cx="2448983" cy="178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5539" name="Object 6"/>
          <p:cNvGraphicFramePr>
            <a:graphicFrameLocks noChangeAspect="1"/>
          </p:cNvGraphicFramePr>
          <p:nvPr/>
        </p:nvGraphicFramePr>
        <p:xfrm>
          <a:off x="2166938" y="3857625"/>
          <a:ext cx="3173016" cy="2000250"/>
        </p:xfrm>
        <a:graphic>
          <a:graphicData uri="http://schemas.openxmlformats.org/presentationml/2006/ole">
            <mc:AlternateContent xmlns:mc="http://schemas.openxmlformats.org/markup-compatibility/2006">
              <mc:Choice xmlns:v="urn:schemas-microsoft-com:vml" Requires="v">
                <p:oleObj spid="_x0000_s89101" name="公式" r:id="rId5" imgW="1485720" imgH="927000" progId="Equation.3">
                  <p:embed/>
                </p:oleObj>
              </mc:Choice>
              <mc:Fallback>
                <p:oleObj name="公式" r:id="rId5" imgW="1485720" imgH="927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3857625"/>
                        <a:ext cx="3173016" cy="200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endParaRPr lang="en-US" altLang="zh-CN" b="1">
              <a:solidFill>
                <a:schemeClr val="tx2"/>
              </a:solidFill>
              <a:latin typeface="宋体" pitchFamily="2" charset="-122"/>
              <a:ea typeface="宋体" pitchFamily="2" charset="-122"/>
            </a:endParaRPr>
          </a:p>
          <a:p>
            <a:pPr>
              <a:buFont typeface="Wingdings" pitchFamily="2" charset="2"/>
              <a:buNone/>
            </a:pPr>
            <a:endParaRPr lang="en-US" altLang="zh-CN" b="1">
              <a:solidFill>
                <a:schemeClr val="tx2"/>
              </a:solidFill>
              <a:latin typeface="宋体" pitchFamily="2" charset="-122"/>
              <a:ea typeface="宋体" pitchFamily="2" charset="-122"/>
            </a:endParaRPr>
          </a:p>
          <a:p>
            <a:pPr>
              <a:buFont typeface="Wingdings" pitchFamily="2" charset="2"/>
              <a:buNone/>
            </a:pPr>
            <a:r>
              <a:rPr lang="en-US" altLang="zh-CN" b="1">
                <a:solidFill>
                  <a:schemeClr val="tx2"/>
                </a:solidFill>
                <a:latin typeface="宋体" pitchFamily="2" charset="-122"/>
                <a:ea typeface="宋体" pitchFamily="2" charset="-122"/>
              </a:rPr>
              <a:t>                      </a:t>
            </a:r>
          </a:p>
          <a:p>
            <a:pPr>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a:solidFill>
                  <a:schemeClr val="tx2"/>
                </a:solidFill>
                <a:latin typeface="宋体" pitchFamily="2" charset="-122"/>
                <a:ea typeface="宋体" pitchFamily="2" charset="-122"/>
              </a:rPr>
              <a:t>                               </a:t>
            </a:r>
            <a:endParaRPr lang="zh-CN" altLang="zh-CN" b="1">
              <a:solidFill>
                <a:schemeClr val="tx2"/>
              </a:solidFill>
              <a:latin typeface="宋体" pitchFamily="2" charset="-122"/>
              <a:ea typeface="宋体" pitchFamily="2" charset="-122"/>
            </a:endParaRPr>
          </a:p>
        </p:txBody>
      </p:sp>
      <p:sp>
        <p:nvSpPr>
          <p:cNvPr id="6656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65"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66"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67"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68"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69"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0"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1"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2"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4"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5"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6"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7"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6578"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7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0"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5"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6"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6587"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658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8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0"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1"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2"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3"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5"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59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2"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660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6562" name="Object 4"/>
          <p:cNvGraphicFramePr>
            <a:graphicFrameLocks noChangeAspect="1"/>
          </p:cNvGraphicFramePr>
          <p:nvPr/>
        </p:nvGraphicFramePr>
        <p:xfrm>
          <a:off x="696517" y="1643064"/>
          <a:ext cx="8203406" cy="4357687"/>
        </p:xfrm>
        <a:graphic>
          <a:graphicData uri="http://schemas.openxmlformats.org/presentationml/2006/ole">
            <mc:AlternateContent xmlns:mc="http://schemas.openxmlformats.org/markup-compatibility/2006">
              <mc:Choice xmlns:v="urn:schemas-microsoft-com:vml" Requires="v">
                <p:oleObj spid="_x0000_s90119" name="公式" r:id="rId3" imgW="3721100" imgH="1866900" progId="Equation.3">
                  <p:embed/>
                </p:oleObj>
              </mc:Choice>
              <mc:Fallback>
                <p:oleObj name="公式" r:id="rId3" imgW="3721100" imgH="1866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17" y="1643064"/>
                        <a:ext cx="8203406" cy="435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0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endParaRPr lang="en-US" altLang="zh-CN" b="1">
              <a:solidFill>
                <a:schemeClr val="tx2"/>
              </a:solidFill>
              <a:latin typeface="宋体" pitchFamily="2" charset="-122"/>
              <a:ea typeface="宋体" pitchFamily="2" charset="-122"/>
            </a:endParaRPr>
          </a:p>
          <a:p>
            <a:pPr>
              <a:buFont typeface="Wingdings" pitchFamily="2" charset="2"/>
              <a:buNone/>
            </a:pPr>
            <a:endParaRPr lang="en-US" altLang="zh-CN" b="1">
              <a:solidFill>
                <a:schemeClr val="tx2"/>
              </a:solidFill>
              <a:latin typeface="宋体" pitchFamily="2" charset="-122"/>
              <a:ea typeface="宋体" pitchFamily="2" charset="-122"/>
            </a:endParaRPr>
          </a:p>
          <a:p>
            <a:pPr>
              <a:buFont typeface="Wingdings" pitchFamily="2" charset="2"/>
              <a:buNone/>
            </a:pPr>
            <a:r>
              <a:rPr lang="en-US" altLang="zh-CN" b="1">
                <a:solidFill>
                  <a:schemeClr val="tx2"/>
                </a:solidFill>
                <a:latin typeface="宋体" pitchFamily="2" charset="-122"/>
                <a:ea typeface="宋体" pitchFamily="2" charset="-122"/>
              </a:rPr>
              <a:t>                      </a:t>
            </a:r>
          </a:p>
          <a:p>
            <a:pPr>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a:solidFill>
                <a:schemeClr val="tx2"/>
              </a:solidFill>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a:solidFill>
                  <a:schemeClr val="tx2"/>
                </a:solidFill>
                <a:latin typeface="宋体" pitchFamily="2" charset="-122"/>
                <a:ea typeface="宋体" pitchFamily="2" charset="-122"/>
              </a:rPr>
              <a:t>                               </a:t>
            </a:r>
            <a:endParaRPr lang="zh-CN" altLang="zh-CN" b="1">
              <a:solidFill>
                <a:schemeClr val="tx2"/>
              </a:solidFill>
              <a:latin typeface="宋体" pitchFamily="2" charset="-122"/>
              <a:ea typeface="宋体" pitchFamily="2" charset="-122"/>
            </a:endParaRPr>
          </a:p>
        </p:txBody>
      </p:sp>
      <p:sp>
        <p:nvSpPr>
          <p:cNvPr id="6758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89"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0"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1"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2"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3"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4"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5"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6"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7"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8"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599"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0"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1" name="Rectangle 20"/>
          <p:cNvSpPr>
            <a:spLocks noGrp="1" noChangeArrowheads="1"/>
          </p:cNvSpPr>
          <p:nvPr>
            <p:ph type="title" idx="4294967295"/>
          </p:nvPr>
        </p:nvSpPr>
        <p:spPr/>
        <p:txBody>
          <a:bodyPr/>
          <a:lstStyle/>
          <a:p>
            <a:r>
              <a:rPr lang="en-US" altLang="zh-CN" b="1">
                <a:latin typeface="宋体" pitchFamily="2" charset="-122"/>
                <a:ea typeface="宋体" pitchFamily="2" charset="-122"/>
              </a:rPr>
              <a:t>4.6.2</a:t>
            </a:r>
            <a:r>
              <a:rPr lang="zh-CN" altLang="en-US" b="1">
                <a:latin typeface="宋体" pitchFamily="2" charset="-122"/>
                <a:ea typeface="宋体" pitchFamily="2" charset="-122"/>
              </a:rPr>
              <a:t>沃尔什变换</a:t>
            </a:r>
            <a:r>
              <a:rPr lang="en-US" altLang="zh-CN" b="1">
                <a:latin typeface="Times New Roman" pitchFamily="18" charset="0"/>
                <a:ea typeface="宋体" pitchFamily="2" charset="-122"/>
                <a:cs typeface="Times New Roman" pitchFamily="18" charset="0"/>
              </a:rPr>
              <a:t>(Walsh </a:t>
            </a:r>
            <a:r>
              <a:rPr lang="en-US" altLang="en-US" b="1">
                <a:latin typeface="Times New Roman" pitchFamily="18" charset="0"/>
                <a:ea typeface="宋体" pitchFamily="2" charset="-122"/>
                <a:cs typeface="Times New Roman" pitchFamily="18" charset="0"/>
              </a:rPr>
              <a:t>Transform)</a:t>
            </a:r>
            <a:endParaRPr lang="zh-CN" altLang="en-US" sz="2800">
              <a:latin typeface="Times New Roman" pitchFamily="18" charset="0"/>
              <a:ea typeface="宋体" pitchFamily="2" charset="-122"/>
              <a:cs typeface="Times New Roman" pitchFamily="18" charset="0"/>
            </a:endParaRPr>
          </a:p>
        </p:txBody>
      </p:sp>
      <p:sp>
        <p:nvSpPr>
          <p:cNvPr id="67602"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4"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09"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0"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67611"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6761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4"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5"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6"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7"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8"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19"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6"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29"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30"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31"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7586" name="Object 3"/>
          <p:cNvGraphicFramePr>
            <a:graphicFrameLocks noChangeAspect="1"/>
          </p:cNvGraphicFramePr>
          <p:nvPr/>
        </p:nvGraphicFramePr>
        <p:xfrm>
          <a:off x="1315641" y="1571626"/>
          <a:ext cx="6810375" cy="2214563"/>
        </p:xfrm>
        <a:graphic>
          <a:graphicData uri="http://schemas.openxmlformats.org/presentationml/2006/ole">
            <mc:AlternateContent xmlns:mc="http://schemas.openxmlformats.org/markup-compatibility/2006">
              <mc:Choice xmlns:v="urn:schemas-microsoft-com:vml" Requires="v">
                <p:oleObj spid="_x0000_s91143" name="公式" r:id="rId3" imgW="2768400" imgH="927000" progId="Equation.3">
                  <p:embed/>
                </p:oleObj>
              </mc:Choice>
              <mc:Fallback>
                <p:oleObj name="公式" r:id="rId3" imgW="2768400" imgH="927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641" y="1571626"/>
                        <a:ext cx="6810375" cy="221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32"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33" name="Rectangle 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7634"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altLang="en-US" sz="2400" dirty="0">
                <a:ea typeface="宋体" pitchFamily="2" charset="-122"/>
              </a:rPr>
              <a:t>        </a:t>
            </a:r>
            <a:r>
              <a:rPr lang="zh-CN" altLang="en-US" sz="2400" b="1" dirty="0">
                <a:latin typeface="宋体" pitchFamily="2" charset="-122"/>
                <a:ea typeface="宋体" pitchFamily="2" charset="-122"/>
              </a:rPr>
              <a:t>本章主要介绍了数字图像处理中常见的几种变换，首先介绍了傅里叶变换，离散傅里叶变换，快速傅里叶变换的概念，性质和实际应用。其次还介绍了几种离散变换，有离散余弦变换，沃尔什变换。</a:t>
            </a:r>
            <a:endParaRPr lang="en-US" altLang="zh-CN" sz="2400" b="1" dirty="0">
              <a:latin typeface="宋体" pitchFamily="2" charset="-122"/>
              <a:ea typeface="宋体" pitchFamily="2" charset="-122"/>
            </a:endParaRPr>
          </a:p>
          <a:p>
            <a:pPr>
              <a:buFont typeface="Wingdings" pitchFamily="2" charset="2"/>
              <a:buNone/>
            </a:pPr>
            <a:endParaRPr lang="zh-CN" altLang="en-US" sz="2400" b="1" dirty="0">
              <a:latin typeface="宋体" pitchFamily="2" charset="-122"/>
              <a:ea typeface="宋体" pitchFamily="2" charset="-122"/>
            </a:endParaRPr>
          </a:p>
          <a:p>
            <a:pPr>
              <a:buFont typeface="Wingdings" pitchFamily="2" charset="2"/>
              <a:buNone/>
            </a:pPr>
            <a:r>
              <a:rPr lang="zh-CN" altLang="en-US" sz="2400" dirty="0">
                <a:ea typeface="宋体" pitchFamily="2" charset="-122"/>
              </a:rPr>
              <a:t>        </a:t>
            </a:r>
            <a:r>
              <a:rPr lang="zh-CN" altLang="en-US" sz="2400" b="1" dirty="0">
                <a:latin typeface="宋体" pitchFamily="2" charset="-122"/>
                <a:ea typeface="宋体" pitchFamily="2" charset="-122"/>
              </a:rPr>
              <a:t>图像的傅里叶变换是使用最广泛的一种变换，在图像处理中起着关键的作用，也是理解其它变换的基础</a:t>
            </a:r>
            <a:r>
              <a:rPr lang="en-US" altLang="zh-CN" sz="2400" b="1" dirty="0">
                <a:latin typeface="宋体" pitchFamily="2" charset="-122"/>
                <a:ea typeface="宋体" pitchFamily="2" charset="-122"/>
              </a:rPr>
              <a:t>,</a:t>
            </a:r>
            <a:r>
              <a:rPr lang="zh-CN" altLang="en-US" sz="2400" b="1" dirty="0">
                <a:latin typeface="宋体" pitchFamily="2" charset="-122"/>
                <a:ea typeface="宋体" pitchFamily="2" charset="-122"/>
              </a:rPr>
              <a:t>可广泛地用于图像特征提取、图像增强等方面。</a:t>
            </a:r>
            <a:endParaRPr lang="en-US" altLang="zh-CN" sz="2400" b="1" dirty="0">
              <a:latin typeface="宋体" pitchFamily="2" charset="-122"/>
              <a:ea typeface="宋体" pitchFamily="2" charset="-122"/>
            </a:endParaRPr>
          </a:p>
          <a:p>
            <a:pPr>
              <a:buFont typeface="Wingdings" pitchFamily="2" charset="2"/>
              <a:buNone/>
            </a:pPr>
            <a:endParaRPr lang="en-US" altLang="zh-CN" sz="2400" b="1" dirty="0">
              <a:latin typeface="宋体" pitchFamily="2" charset="-122"/>
              <a:ea typeface="宋体" pitchFamily="2" charset="-122"/>
            </a:endParaRPr>
          </a:p>
          <a:p>
            <a:pPr>
              <a:buFont typeface="Wingdings" pitchFamily="2" charset="2"/>
              <a:buNone/>
            </a:pPr>
            <a:r>
              <a:rPr lang="en-US" altLang="zh-CN" sz="2400" b="1" dirty="0">
                <a:latin typeface="宋体" pitchFamily="2" charset="-122"/>
                <a:ea typeface="宋体" pitchFamily="2" charset="-122"/>
              </a:rPr>
              <a:t>                      </a:t>
            </a:r>
          </a:p>
          <a:p>
            <a:pPr>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sz="2400"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sz="2400" b="1" dirty="0">
                <a:latin typeface="宋体" pitchFamily="2" charset="-122"/>
                <a:ea typeface="宋体" pitchFamily="2" charset="-122"/>
              </a:rPr>
              <a:t>                               </a:t>
            </a:r>
            <a:endParaRPr lang="zh-CN" sz="2400" b="1" dirty="0">
              <a:latin typeface="宋体" pitchFamily="2" charset="-122"/>
              <a:ea typeface="宋体" pitchFamily="2" charset="-122"/>
            </a:endParaRPr>
          </a:p>
        </p:txBody>
      </p:sp>
      <p:sp>
        <p:nvSpPr>
          <p:cNvPr id="12390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0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0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8"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19"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0" name="Rectangle 20"/>
          <p:cNvSpPr>
            <a:spLocks noGrp="1" noChangeArrowheads="1"/>
          </p:cNvSpPr>
          <p:nvPr>
            <p:ph type="title" idx="4294967295"/>
          </p:nvPr>
        </p:nvSpPr>
        <p:spPr/>
        <p:txBody>
          <a:bodyPr/>
          <a:lstStyle/>
          <a:p>
            <a:pPr algn="l"/>
            <a:r>
              <a:rPr lang="zh-CN" altLang="en-US" sz="2800">
                <a:latin typeface="Times New Roman" pitchFamily="18" charset="0"/>
                <a:ea typeface="宋体" pitchFamily="2" charset="-122"/>
                <a:cs typeface="Times New Roman" pitchFamily="18" charset="0"/>
              </a:rPr>
              <a:t>小结（</a:t>
            </a:r>
            <a:r>
              <a:rPr lang="en-US" altLang="zh-CN" sz="2800">
                <a:latin typeface="Times New Roman" pitchFamily="18" charset="0"/>
                <a:ea typeface="宋体" pitchFamily="2" charset="-122"/>
                <a:cs typeface="Times New Roman" pitchFamily="18" charset="0"/>
              </a:rPr>
              <a:t>Chapter Summary</a:t>
            </a:r>
            <a:r>
              <a:rPr lang="zh-CN" altLang="en-US" sz="2800">
                <a:latin typeface="Times New Roman" pitchFamily="18" charset="0"/>
                <a:ea typeface="宋体" pitchFamily="2" charset="-122"/>
                <a:cs typeface="Times New Roman" pitchFamily="18" charset="0"/>
              </a:rPr>
              <a:t>）</a:t>
            </a:r>
          </a:p>
        </p:txBody>
      </p:sp>
      <p:sp>
        <p:nvSpPr>
          <p:cNvPr id="123921"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2"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3"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8"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29"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123930"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12393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3"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4"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5"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6"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8"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39"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0"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5"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6"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7"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394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4294967295"/>
          </p:nvPr>
        </p:nvSpPr>
        <p:spPr>
          <a:xfrm>
            <a:off x="464344" y="1500189"/>
            <a:ext cx="8815652" cy="4695825"/>
          </a:xfrm>
        </p:spPr>
        <p:txBody>
          <a:bodyPr/>
          <a:lstStyle/>
          <a:p>
            <a:pPr>
              <a:buFont typeface="Wingdings" pitchFamily="2" charset="2"/>
              <a:buNone/>
            </a:pPr>
            <a:r>
              <a:rPr lang="zh-CN" altLang="en-US" dirty="0">
                <a:ea typeface="宋体" pitchFamily="2" charset="-122"/>
              </a:rPr>
              <a:t>         </a:t>
            </a:r>
            <a:r>
              <a:rPr lang="zh-CN" altLang="en-US" b="1" dirty="0">
                <a:latin typeface="宋体" pitchFamily="2" charset="-122"/>
                <a:ea typeface="宋体" pitchFamily="2" charset="-122"/>
              </a:rPr>
              <a:t>在图像增强方面虽有着广泛的应用，但由于运算过程中涉及到复数运算，所以在实时系统中很难使用；而离散余弦变换在图像压缩算法中获得了广泛的应用。把傅里叶变换的理论同其物理解释相结合，将有助于解决大多数图像处理问题。</a:t>
            </a:r>
          </a:p>
          <a:p>
            <a:pPr>
              <a:buFont typeface="Wingdings" pitchFamily="2" charset="2"/>
              <a:buNone/>
            </a:pPr>
            <a:endParaRPr lang="en-US" altLang="zh-CN" b="1" dirty="0">
              <a:latin typeface="宋体" pitchFamily="2" charset="-122"/>
              <a:ea typeface="宋体" pitchFamily="2" charset="-122"/>
            </a:endParaRPr>
          </a:p>
          <a:p>
            <a:pPr>
              <a:buFont typeface="Wingdings" pitchFamily="2" charset="2"/>
              <a:buNone/>
            </a:pPr>
            <a:r>
              <a:rPr lang="en-US" altLang="zh-CN" b="1" dirty="0">
                <a:latin typeface="宋体" pitchFamily="2" charset="-122"/>
                <a:ea typeface="宋体" pitchFamily="2" charset="-122"/>
              </a:rPr>
              <a:t>                      </a:t>
            </a:r>
          </a:p>
          <a:p>
            <a:pPr>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en-US" altLang="zh-CN" b="1" dirty="0">
              <a:latin typeface="宋体" pitchFamily="2" charset="-122"/>
              <a:ea typeface="宋体" pitchFamily="2" charset="-122"/>
            </a:endParaRPr>
          </a:p>
          <a:p>
            <a:pPr>
              <a:lnSpc>
                <a:spcPct val="90000"/>
              </a:lnSpc>
              <a:buClr>
                <a:schemeClr val="tx2"/>
              </a:buClr>
              <a:buSzPct val="80000"/>
              <a:buFont typeface="Wingdings" pitchFamily="2" charset="2"/>
              <a:buNone/>
            </a:pPr>
            <a:r>
              <a:rPr lang="en-US" altLang="zh-CN" b="1" dirty="0">
                <a:latin typeface="宋体" pitchFamily="2" charset="-122"/>
                <a:ea typeface="宋体" pitchFamily="2" charset="-122"/>
              </a:rPr>
              <a:t>                               </a:t>
            </a:r>
            <a:endParaRPr lang="zh-CN" altLang="zh-CN" b="1" dirty="0">
              <a:latin typeface="宋体" pitchFamily="2" charset="-122"/>
              <a:ea typeface="宋体" pitchFamily="2" charset="-122"/>
            </a:endParaRPr>
          </a:p>
        </p:txBody>
      </p:sp>
      <p:sp>
        <p:nvSpPr>
          <p:cNvPr id="124931"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2"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3"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4"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5"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6"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7"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8"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39"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0"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1"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2" name="Rectangle 1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3" name="Rectangle 1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4" name="Rectangle 20"/>
          <p:cNvSpPr>
            <a:spLocks noGrp="1" noChangeArrowheads="1"/>
          </p:cNvSpPr>
          <p:nvPr>
            <p:ph type="title" idx="4294967295"/>
          </p:nvPr>
        </p:nvSpPr>
        <p:spPr/>
        <p:txBody>
          <a:bodyPr/>
          <a:lstStyle/>
          <a:p>
            <a:pPr algn="l"/>
            <a:r>
              <a:rPr lang="zh-CN" altLang="en-US" sz="2800">
                <a:latin typeface="Times New Roman" pitchFamily="18" charset="0"/>
                <a:ea typeface="宋体" pitchFamily="2" charset="-122"/>
                <a:cs typeface="Times New Roman" pitchFamily="18" charset="0"/>
              </a:rPr>
              <a:t>小结（</a:t>
            </a:r>
            <a:r>
              <a:rPr lang="en-US" altLang="zh-CN" sz="2800">
                <a:latin typeface="Times New Roman" pitchFamily="18" charset="0"/>
                <a:ea typeface="宋体" pitchFamily="2" charset="-122"/>
                <a:cs typeface="Times New Roman" pitchFamily="18" charset="0"/>
              </a:rPr>
              <a:t>Chapter Summary</a:t>
            </a:r>
            <a:r>
              <a:rPr lang="zh-CN" altLang="en-US" sz="2800">
                <a:latin typeface="Times New Roman" pitchFamily="18" charset="0"/>
                <a:ea typeface="宋体" pitchFamily="2" charset="-122"/>
                <a:cs typeface="Times New Roman" pitchFamily="18" charset="0"/>
              </a:rPr>
              <a:t>）</a:t>
            </a:r>
          </a:p>
        </p:txBody>
      </p:sp>
      <p:sp>
        <p:nvSpPr>
          <p:cNvPr id="124945"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6"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7" name="Rectangle 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8"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49"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2" name="Rectangle 6"/>
          <p:cNvSpPr>
            <a:spLocks noChangeArrowheads="1"/>
          </p:cNvSpPr>
          <p:nvPr/>
        </p:nvSpPr>
        <p:spPr bwMode="auto">
          <a:xfrm>
            <a:off x="0" y="-145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3" name="Rectangle 7"/>
          <p:cNvSpPr>
            <a:spLocks noChangeArrowheads="1"/>
          </p:cNvSpPr>
          <p:nvPr/>
        </p:nvSpPr>
        <p:spPr bwMode="auto">
          <a:xfrm>
            <a:off x="0" y="587603"/>
            <a:ext cx="1101584"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endParaRPr lang="en-US" altLang="zh-CN">
              <a:latin typeface="Arial" charset="0"/>
              <a:ea typeface="宋体" pitchFamily="2" charset="-122"/>
            </a:endParaRPr>
          </a:p>
        </p:txBody>
      </p:sp>
      <p:sp>
        <p:nvSpPr>
          <p:cNvPr id="124954" name="Rectangle 8"/>
          <p:cNvSpPr>
            <a:spLocks noChangeArrowheads="1"/>
          </p:cNvSpPr>
          <p:nvPr/>
        </p:nvSpPr>
        <p:spPr bwMode="auto">
          <a:xfrm>
            <a:off x="0" y="825728"/>
            <a:ext cx="393056" cy="215444"/>
          </a:xfrm>
          <a:prstGeom prst="rect">
            <a:avLst/>
          </a:prstGeom>
          <a:noFill/>
          <a:ln w="9525">
            <a:noFill/>
            <a:miter lim="800000"/>
            <a:headEnd/>
            <a:tailEnd/>
          </a:ln>
        </p:spPr>
        <p:txBody>
          <a:bodyPr wrap="none" anchor="ctr">
            <a:spAutoFit/>
          </a:bodyPr>
          <a:lstStyle/>
          <a:p>
            <a:pPr eaLnBrk="1" hangingPunct="1"/>
            <a:r>
              <a:rPr lang="en-US" altLang="zh-CN" sz="1000">
                <a:latin typeface="Arial" charset="0"/>
                <a:ea typeface="宋体" pitchFamily="2" charset="-122"/>
              </a:rPr>
              <a:t>     </a:t>
            </a:r>
            <a:r>
              <a:rPr lang="en-US" altLang="zh-CN" sz="900">
                <a:latin typeface="Arial" charset="0"/>
                <a:ea typeface="宋体" pitchFamily="2" charset="-122"/>
              </a:rPr>
              <a:t> </a:t>
            </a:r>
            <a:endParaRPr lang="en-US" altLang="zh-CN">
              <a:latin typeface="Arial" charset="0"/>
              <a:ea typeface="宋体" pitchFamily="2" charset="-122"/>
            </a:endParaRPr>
          </a:p>
        </p:txBody>
      </p:sp>
      <p:sp>
        <p:nvSpPr>
          <p:cNvPr id="12495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7"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8" name="Rectangle 1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59"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0"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1"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2" name="Rectangle 1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4"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5"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6"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69" name="Rectangle 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70"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71"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72"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24973"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WordArt 2"/>
          <p:cNvSpPr>
            <a:spLocks noChangeArrowheads="1" noChangeShapeType="1" noTextEdit="1"/>
          </p:cNvSpPr>
          <p:nvPr/>
        </p:nvSpPr>
        <p:spPr bwMode="ltGray">
          <a:xfrm>
            <a:off x="1833299" y="2565401"/>
            <a:ext cx="5850731" cy="1368425"/>
          </a:xfrm>
          <a:prstGeom prst="rect">
            <a:avLst/>
          </a:prstGeom>
        </p:spPr>
        <p:txBody>
          <a:bodyPr wrap="none" fromWordArt="1">
            <a:prstTxWarp prst="textDeflate">
              <a:avLst>
                <a:gd name="adj" fmla="val 28421"/>
              </a:avLst>
            </a:prstTxWarp>
          </a:bodyPr>
          <a:lstStyle/>
          <a:p>
            <a:pPr algn="ctr"/>
            <a:r>
              <a:rPr lang="en-US" altLang="zh-CN" sz="3600" kern="10">
                <a:ln w="28575">
                  <a:solidFill>
                    <a:schemeClr val="bg1"/>
                  </a:solidFill>
                  <a:round/>
                  <a:headEnd/>
                  <a:tailEnd/>
                </a:ln>
                <a:gradFill rotWithShape="1">
                  <a:gsLst>
                    <a:gs pos="0">
                      <a:schemeClr val="accent1"/>
                    </a:gs>
                    <a:gs pos="100000">
                      <a:schemeClr val="tx1"/>
                    </a:gs>
                  </a:gsLst>
                  <a:lin ang="0" scaled="1"/>
                </a:gradFill>
                <a:effectLst>
                  <a:outerShdw dist="107763" dir="2700000" algn="ctr" rotWithShape="0">
                    <a:srgbClr val="868686">
                      <a:alpha val="50000"/>
                    </a:srgbClr>
                  </a:outerShdw>
                </a:effectLst>
                <a:latin typeface="Arial"/>
                <a:cs typeface="Arial"/>
              </a:rPr>
              <a:t>Thank You !</a:t>
            </a:r>
            <a:endParaRPr lang="zh-CN" altLang="en-US" sz="3600" kern="10">
              <a:ln w="28575">
                <a:solidFill>
                  <a:schemeClr val="bg1"/>
                </a:solidFill>
                <a:round/>
                <a:headEnd/>
                <a:tailEnd/>
              </a:ln>
              <a:gradFill rotWithShape="1">
                <a:gsLst>
                  <a:gs pos="0">
                    <a:schemeClr val="accent1"/>
                  </a:gs>
                  <a:gs pos="100000">
                    <a:schemeClr val="tx1"/>
                  </a:gs>
                </a:gsLst>
                <a:lin ang="0" scaled="1"/>
              </a:gradFill>
              <a:effectLst>
                <a:outerShdw dist="107763" dir="2700000"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p:cTn id="7" dur="500" fill="hold"/>
                                        <p:tgtEl>
                                          <p:spTgt spid="46082"/>
                                        </p:tgtEl>
                                        <p:attrNameLst>
                                          <p:attrName>ppt_w</p:attrName>
                                        </p:attrNameLst>
                                      </p:cBhvr>
                                      <p:tavLst>
                                        <p:tav tm="0">
                                          <p:val>
                                            <p:fltVal val="0"/>
                                          </p:val>
                                        </p:tav>
                                        <p:tav tm="100000">
                                          <p:val>
                                            <p:strVal val="#ppt_w"/>
                                          </p:val>
                                        </p:tav>
                                      </p:tavLst>
                                    </p:anim>
                                    <p:anim calcmode="lin" valueType="num">
                                      <p:cBhvr>
                                        <p:cTn id="8" dur="500" fill="hold"/>
                                        <p:tgtEl>
                                          <p:spTgt spid="46082"/>
                                        </p:tgtEl>
                                        <p:attrNameLst>
                                          <p:attrName>ppt_h</p:attrName>
                                        </p:attrNameLst>
                                      </p:cBhvr>
                                      <p:tavLst>
                                        <p:tav tm="0">
                                          <p:val>
                                            <p:fltVal val="0"/>
                                          </p:val>
                                        </p:tav>
                                        <p:tav tm="100000">
                                          <p:val>
                                            <p:strVal val="#ppt_h"/>
                                          </p:val>
                                        </p:tav>
                                      </p:tavLst>
                                    </p:anim>
                                    <p:animEffect transition="in" filter="fade">
                                      <p:cBhvr>
                                        <p:cTn id="9"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Rot="1" noChangeArrowheads="1"/>
          </p:cNvSpPr>
          <p:nvPr/>
        </p:nvSpPr>
        <p:spPr bwMode="auto">
          <a:xfrm>
            <a:off x="741231" y="2128839"/>
            <a:ext cx="8299715" cy="3532187"/>
          </a:xfrm>
          <a:prstGeom prst="rect">
            <a:avLst/>
          </a:prstGeom>
          <a:noFill/>
          <a:ln w="9525">
            <a:noFill/>
            <a:miter lim="800000"/>
            <a:headEnd/>
            <a:tailEnd/>
          </a:ln>
        </p:spPr>
        <p:txBody>
          <a:bodyPr/>
          <a:lstStyle/>
          <a:p>
            <a:pPr>
              <a:lnSpc>
                <a:spcPct val="160000"/>
              </a:lnSpc>
              <a:spcBef>
                <a:spcPct val="20000"/>
              </a:spcBef>
              <a:buClr>
                <a:schemeClr val="hlink"/>
              </a:buClr>
              <a:buSzPct val="75000"/>
              <a:buFont typeface="Wingdings" pitchFamily="2" charset="2"/>
              <a:buNone/>
            </a:pPr>
            <a:r>
              <a:rPr lang="en-US" altLang="zh-CN" sz="2800" b="1">
                <a:solidFill>
                  <a:schemeClr val="tx2"/>
                </a:solidFill>
                <a:latin typeface="楷体_GB2312" pitchFamily="49" charset="-122"/>
                <a:ea typeface="楷体_GB2312" pitchFamily="49" charset="-122"/>
              </a:rPr>
              <a:t>  </a:t>
            </a:r>
            <a:r>
              <a:rPr lang="zh-CN" altLang="en-US" sz="2800" b="1">
                <a:solidFill>
                  <a:srgbClr val="000099"/>
                </a:solidFill>
                <a:latin typeface="楷体_GB2312" pitchFamily="49" charset="-122"/>
                <a:ea typeface="楷体_GB2312" pitchFamily="49" charset="-122"/>
              </a:rPr>
              <a:t>在工程应用中有相当广泛的信号是非周期信号，对非周期信号应该如何进行分解，什么是非周期信号的频谱表示，线性时不变系统对非周期信号的响应如何求得，是一个要解决的问题。</a:t>
            </a:r>
            <a:endParaRPr lang="zh-CN" altLang="en-US" sz="2800">
              <a:solidFill>
                <a:schemeClr val="tx2"/>
              </a:solidFill>
              <a:latin typeface="楷体_GB2312" pitchFamily="49" charset="-122"/>
              <a:ea typeface="楷体_GB2312" pitchFamily="49" charset="-122"/>
            </a:endParaRPr>
          </a:p>
        </p:txBody>
      </p:sp>
      <p:graphicFrame>
        <p:nvGraphicFramePr>
          <p:cNvPr id="68610" name="Object 2"/>
          <p:cNvGraphicFramePr>
            <a:graphicFrameLocks noChangeAspect="1"/>
          </p:cNvGraphicFramePr>
          <p:nvPr/>
        </p:nvGraphicFramePr>
        <p:xfrm>
          <a:off x="4891088" y="3321050"/>
          <a:ext cx="123825" cy="215900"/>
        </p:xfrm>
        <a:graphic>
          <a:graphicData uri="http://schemas.openxmlformats.org/presentationml/2006/ole">
            <mc:AlternateContent xmlns:mc="http://schemas.openxmlformats.org/markup-compatibility/2006">
              <mc:Choice xmlns:v="urn:schemas-microsoft-com:vml" Requires="v">
                <p:oleObj spid="_x0000_s92167"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321050"/>
                        <a:ext cx="123825"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8612" name="Picture 7" descr="yemian"/>
          <p:cNvPicPr>
            <a:picLocks noChangeAspect="1" noChangeArrowheads="1"/>
          </p:cNvPicPr>
          <p:nvPr/>
        </p:nvPicPr>
        <p:blipFill>
          <a:blip r:embed="rId5" cstate="print"/>
          <a:srcRect/>
          <a:stretch>
            <a:fillRect/>
          </a:stretch>
        </p:blipFill>
        <p:spPr bwMode="auto">
          <a:xfrm>
            <a:off x="825500" y="1371600"/>
            <a:ext cx="7403704" cy="177800"/>
          </a:xfrm>
          <a:prstGeom prst="rect">
            <a:avLst/>
          </a:prstGeom>
          <a:noFill/>
          <a:ln w="9525">
            <a:noFill/>
            <a:miter lim="800000"/>
            <a:headEnd/>
            <a:tailEnd/>
          </a:ln>
        </p:spPr>
      </p:pic>
      <p:sp>
        <p:nvSpPr>
          <p:cNvPr id="68613" name="Rectangle 8"/>
          <p:cNvSpPr>
            <a:spLocks noChangeArrowheads="1"/>
          </p:cNvSpPr>
          <p:nvPr/>
        </p:nvSpPr>
        <p:spPr bwMode="auto">
          <a:xfrm>
            <a:off x="1664758" y="476250"/>
            <a:ext cx="5628879" cy="486287"/>
          </a:xfrm>
          <a:prstGeom prst="rect">
            <a:avLst/>
          </a:prstGeom>
          <a:noFill/>
          <a:ln w="12700">
            <a:noFill/>
            <a:miter lim="800000"/>
            <a:headEnd/>
            <a:tailEnd/>
          </a:ln>
        </p:spPr>
        <p:txBody>
          <a:bodyPr>
            <a:spAutoFit/>
          </a:bodyPr>
          <a:lstStyle/>
          <a:p>
            <a:pPr>
              <a:spcBef>
                <a:spcPct val="20000"/>
              </a:spcBef>
              <a:buClr>
                <a:schemeClr val="hlink"/>
              </a:buClr>
              <a:buSzPct val="75000"/>
              <a:buFont typeface="Wingdings" pitchFamily="2" charset="2"/>
              <a:buNone/>
            </a:pPr>
            <a:r>
              <a:rPr lang="en-US" altLang="zh-CN" sz="3200" b="1">
                <a:solidFill>
                  <a:schemeClr val="bg1"/>
                </a:solidFill>
                <a:ea typeface="宋体" pitchFamily="2" charset="-122"/>
              </a:rPr>
              <a:t>4.0  </a:t>
            </a:r>
            <a:r>
              <a:rPr lang="zh-CN" altLang="en-US" sz="3200" b="1">
                <a:solidFill>
                  <a:schemeClr val="bg1"/>
                </a:solidFill>
                <a:latin typeface="楷体_GB2312" pitchFamily="49" charset="-122"/>
                <a:ea typeface="楷体_GB2312" pitchFamily="49" charset="-122"/>
              </a:rPr>
              <a:t>引言 </a:t>
            </a:r>
            <a:r>
              <a:rPr lang="en-US" altLang="zh-CN" sz="3200" b="1">
                <a:solidFill>
                  <a:schemeClr val="bg1"/>
                </a:solidFill>
                <a:ea typeface="宋体" pitchFamily="2" charset="-122"/>
              </a:rPr>
              <a:t>Introduction </a:t>
            </a:r>
          </a:p>
        </p:txBody>
      </p:sp>
      <p:sp>
        <p:nvSpPr>
          <p:cNvPr id="68614" name="TextBox 5"/>
          <p:cNvSpPr txBox="1">
            <a:spLocks noChangeArrowheads="1"/>
          </p:cNvSpPr>
          <p:nvPr/>
        </p:nvSpPr>
        <p:spPr bwMode="auto">
          <a:xfrm>
            <a:off x="2457584" y="1773238"/>
            <a:ext cx="3587485" cy="387798"/>
          </a:xfrm>
          <a:prstGeom prst="rect">
            <a:avLst/>
          </a:prstGeom>
          <a:noFill/>
          <a:ln w="9525">
            <a:noFill/>
            <a:miter lim="800000"/>
            <a:headEnd/>
            <a:tailEnd/>
          </a:ln>
        </p:spPr>
        <p:txBody>
          <a:bodyPr>
            <a:spAutoFit/>
          </a:bodyPr>
          <a:lstStyle/>
          <a:p>
            <a:r>
              <a:rPr lang="zh-CN" altLang="en-US" sz="2400" b="1">
                <a:latin typeface="宋体" pitchFamily="2" charset="-122"/>
                <a:ea typeface="宋体" pitchFamily="2" charset="-122"/>
              </a:rPr>
              <a:t>信号与系统</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Rot="1" noChangeArrowheads="1"/>
          </p:cNvSpPr>
          <p:nvPr>
            <p:ph type="body" idx="1"/>
          </p:nvPr>
        </p:nvSpPr>
        <p:spPr>
          <a:xfrm>
            <a:off x="272480" y="908720"/>
            <a:ext cx="9130375" cy="5376862"/>
          </a:xfrm>
        </p:spPr>
        <p:txBody>
          <a:bodyPr/>
          <a:lstStyle/>
          <a:p>
            <a:pPr>
              <a:lnSpc>
                <a:spcPct val="150000"/>
              </a:lnSpc>
              <a:buFont typeface="Wingdings" pitchFamily="2" charset="2"/>
              <a:buNone/>
            </a:pPr>
            <a:r>
              <a:rPr lang="en-US" altLang="zh-CN" sz="2800" dirty="0">
                <a:solidFill>
                  <a:schemeClr val="accent1"/>
                </a:solidFill>
                <a:latin typeface="楷体_GB2312" pitchFamily="49" charset="-122"/>
                <a:ea typeface="楷体_GB2312" pitchFamily="49" charset="-122"/>
              </a:rPr>
              <a:t>     </a:t>
            </a:r>
            <a:r>
              <a:rPr lang="zh-CN" altLang="en-US" sz="2800" b="1" dirty="0">
                <a:solidFill>
                  <a:srgbClr val="000099"/>
                </a:solidFill>
                <a:latin typeface="楷体_GB2312" pitchFamily="49" charset="-122"/>
                <a:ea typeface="楷体_GB2312" pitchFamily="49" charset="-122"/>
              </a:rPr>
              <a:t>在时域可以看到，如果一个周期信号的周期趋于无穷大，则周期信号将演变成一个非周期信号；反过来，如果将任何非周期信号进行周期性延拓，就一定能形成一个周期信号。</a:t>
            </a:r>
          </a:p>
          <a:p>
            <a:pPr>
              <a:lnSpc>
                <a:spcPct val="150000"/>
              </a:lnSpc>
              <a:buFont typeface="Wingdings" pitchFamily="2" charset="2"/>
              <a:buNone/>
            </a:pPr>
            <a:r>
              <a:rPr lang="zh-CN" altLang="en-US" sz="2800" b="1" dirty="0">
                <a:solidFill>
                  <a:srgbClr val="000099"/>
                </a:solidFill>
                <a:latin typeface="楷体_GB2312" pitchFamily="49" charset="-122"/>
                <a:ea typeface="楷体_GB2312" pitchFamily="49" charset="-122"/>
              </a:rPr>
              <a:t>    我们把非周期信号看成是周期信号在周期趋于无穷大时的极限，从而考查连续时间傅立叶级数在</a:t>
            </a:r>
            <a:r>
              <a:rPr lang="zh-CN" altLang="en-US" sz="2800" b="1" dirty="0">
                <a:solidFill>
                  <a:srgbClr val="000099"/>
                </a:solidFill>
                <a:latin typeface="Times New Roman" pitchFamily="18" charset="0"/>
                <a:ea typeface="楷体_GB2312" pitchFamily="49" charset="-122"/>
              </a:rPr>
              <a:t> </a:t>
            </a:r>
            <a:r>
              <a:rPr lang="en-US" altLang="zh-CN" sz="2800" b="1" dirty="0">
                <a:solidFill>
                  <a:srgbClr val="000099"/>
                </a:solidFill>
                <a:latin typeface="Times New Roman" pitchFamily="18" charset="0"/>
                <a:ea typeface="楷体_GB2312" pitchFamily="49" charset="-122"/>
              </a:rPr>
              <a:t>T</a:t>
            </a:r>
            <a:r>
              <a:rPr lang="zh-CN" altLang="en-US" sz="2800" b="1" dirty="0">
                <a:solidFill>
                  <a:srgbClr val="000099"/>
                </a:solidFill>
                <a:latin typeface="楷体_GB2312" pitchFamily="49" charset="-122"/>
                <a:ea typeface="楷体_GB2312" pitchFamily="49" charset="-122"/>
              </a:rPr>
              <a:t>趋于无穷大时的变化，就应该能够得到对非周期信号的频域表示方法。</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4"/>
          <p:cNvSpPr>
            <a:spLocks noChangeArrowheads="1"/>
          </p:cNvSpPr>
          <p:nvPr/>
        </p:nvSpPr>
        <p:spPr bwMode="auto">
          <a:xfrm>
            <a:off x="741231" y="476251"/>
            <a:ext cx="8667750" cy="536575"/>
          </a:xfrm>
          <a:prstGeom prst="rect">
            <a:avLst/>
          </a:prstGeom>
          <a:noFill/>
          <a:ln w="12700">
            <a:noFill/>
            <a:miter lim="800000"/>
            <a:headEnd/>
            <a:tailEnd/>
          </a:ln>
        </p:spPr>
        <p:txBody>
          <a:bodyPr>
            <a:spAutoFit/>
          </a:bodyPr>
          <a:lstStyle/>
          <a:p>
            <a:pPr>
              <a:lnSpc>
                <a:spcPct val="90000"/>
              </a:lnSpc>
              <a:spcBef>
                <a:spcPct val="20000"/>
              </a:spcBef>
              <a:buClr>
                <a:schemeClr val="hlink"/>
              </a:buClr>
              <a:buSzPct val="75000"/>
              <a:buFont typeface="Wingdings" pitchFamily="2" charset="2"/>
              <a:buNone/>
            </a:pPr>
            <a:r>
              <a:rPr lang="en-US" altLang="zh-CN" sz="3200" b="1">
                <a:solidFill>
                  <a:schemeClr val="bg1"/>
                </a:solidFill>
                <a:ea typeface="宋体" pitchFamily="2" charset="-122"/>
              </a:rPr>
              <a:t>4.1</a:t>
            </a:r>
            <a:r>
              <a:rPr lang="en-US" altLang="zh-CN" sz="3200" b="1">
                <a:solidFill>
                  <a:schemeClr val="bg1"/>
                </a:solidFill>
                <a:latin typeface="楷体_GB2312" pitchFamily="49" charset="-122"/>
                <a:ea typeface="楷体_GB2312" pitchFamily="49" charset="-122"/>
              </a:rPr>
              <a:t> </a:t>
            </a:r>
            <a:r>
              <a:rPr lang="zh-CN" altLang="en-US" sz="2800" b="1">
                <a:solidFill>
                  <a:schemeClr val="bg1"/>
                </a:solidFill>
                <a:latin typeface="楷体_GB2312" pitchFamily="49" charset="-122"/>
                <a:ea typeface="楷体_GB2312" pitchFamily="49" charset="-122"/>
              </a:rPr>
              <a:t>非周期信号的表示</a:t>
            </a:r>
            <a:r>
              <a:rPr lang="en-US" altLang="zh-CN" sz="2800" b="1">
                <a:solidFill>
                  <a:schemeClr val="bg1"/>
                </a:solidFill>
                <a:latin typeface="Arial" charset="0"/>
                <a:ea typeface="宋体" pitchFamily="2" charset="-122"/>
              </a:rPr>
              <a:t>—</a:t>
            </a:r>
            <a:r>
              <a:rPr lang="zh-CN" altLang="en-US" sz="2800" b="1">
                <a:solidFill>
                  <a:schemeClr val="bg1"/>
                </a:solidFill>
                <a:latin typeface="楷体_GB2312" pitchFamily="49" charset="-122"/>
                <a:ea typeface="楷体_GB2312" pitchFamily="49" charset="-122"/>
              </a:rPr>
              <a:t>连续时间傅立叶变换</a:t>
            </a:r>
          </a:p>
        </p:txBody>
      </p:sp>
      <p:pic>
        <p:nvPicPr>
          <p:cNvPr id="69638" name="Picture 5" descr="yemian"/>
          <p:cNvPicPr>
            <a:picLocks noChangeAspect="1" noChangeArrowheads="1"/>
          </p:cNvPicPr>
          <p:nvPr/>
        </p:nvPicPr>
        <p:blipFill>
          <a:blip r:embed="rId3" cstate="print"/>
          <a:srcRect/>
          <a:stretch>
            <a:fillRect/>
          </a:stretch>
        </p:blipFill>
        <p:spPr bwMode="auto">
          <a:xfrm>
            <a:off x="825500" y="1371600"/>
            <a:ext cx="7403704" cy="177800"/>
          </a:xfrm>
          <a:prstGeom prst="rect">
            <a:avLst/>
          </a:prstGeom>
          <a:noFill/>
          <a:ln w="9525">
            <a:noFill/>
            <a:miter lim="800000"/>
            <a:headEnd/>
            <a:tailEnd/>
          </a:ln>
        </p:spPr>
      </p:pic>
      <p:sp>
        <p:nvSpPr>
          <p:cNvPr id="69639" name="Text Box 6"/>
          <p:cNvSpPr txBox="1">
            <a:spLocks noChangeArrowheads="1"/>
          </p:cNvSpPr>
          <p:nvPr/>
        </p:nvSpPr>
        <p:spPr bwMode="auto">
          <a:xfrm>
            <a:off x="973403" y="1468438"/>
            <a:ext cx="8519848" cy="781752"/>
          </a:xfrm>
          <a:prstGeom prst="rect">
            <a:avLst/>
          </a:prstGeom>
          <a:noFill/>
          <a:ln w="12700">
            <a:noFill/>
            <a:miter lim="800000"/>
            <a:headEnd/>
            <a:tailEnd/>
          </a:ln>
        </p:spPr>
        <p:txBody>
          <a:bodyPr>
            <a:spAutoFit/>
          </a:bodyPr>
          <a:lstStyle/>
          <a:p>
            <a:pPr algn="ctr"/>
            <a:r>
              <a:rPr lang="en-US" altLang="zh-CN" sz="2800" b="1">
                <a:solidFill>
                  <a:srgbClr val="000099"/>
                </a:solidFill>
                <a:ea typeface="宋体" pitchFamily="2" charset="-122"/>
              </a:rPr>
              <a:t>Representation of Aperiodic Signals: The Continuous-Time Fourier Transform</a:t>
            </a:r>
          </a:p>
        </p:txBody>
      </p:sp>
      <p:sp>
        <p:nvSpPr>
          <p:cNvPr id="292871" name="Rectangle 7"/>
          <p:cNvSpPr>
            <a:spLocks noChangeArrowheads="1"/>
          </p:cNvSpPr>
          <p:nvPr/>
        </p:nvSpPr>
        <p:spPr bwMode="auto">
          <a:xfrm>
            <a:off x="1073150" y="2538413"/>
            <a:ext cx="6026150" cy="437043"/>
          </a:xfrm>
          <a:prstGeom prst="rect">
            <a:avLst/>
          </a:prstGeom>
          <a:noFill/>
          <a:ln w="12700">
            <a:noFill/>
            <a:miter lim="800000"/>
            <a:headEnd/>
            <a:tailEnd/>
          </a:ln>
        </p:spPr>
        <p:txBody>
          <a:bodyPr>
            <a:spAutoFit/>
          </a:bodyPr>
          <a:lstStyle/>
          <a:p>
            <a:r>
              <a:rPr lang="zh-CN" altLang="en-US" sz="2800" b="1">
                <a:solidFill>
                  <a:srgbClr val="A50021"/>
                </a:solidFill>
                <a:latin typeface="楷体_GB2312" pitchFamily="49" charset="-122"/>
                <a:ea typeface="楷体_GB2312" pitchFamily="49" charset="-122"/>
              </a:rPr>
              <a:t>一</a:t>
            </a:r>
            <a:r>
              <a:rPr lang="en-US" altLang="zh-CN" sz="2800" b="1">
                <a:solidFill>
                  <a:srgbClr val="A50021"/>
                </a:solidFill>
                <a:latin typeface="楷体_GB2312" pitchFamily="49" charset="-122"/>
                <a:ea typeface="楷体_GB2312" pitchFamily="49" charset="-122"/>
              </a:rPr>
              <a:t>.</a:t>
            </a:r>
            <a:r>
              <a:rPr lang="zh-CN" altLang="en-US" sz="2800" b="1">
                <a:solidFill>
                  <a:srgbClr val="A50021"/>
                </a:solidFill>
                <a:latin typeface="楷体_GB2312" pitchFamily="49" charset="-122"/>
                <a:ea typeface="楷体_GB2312" pitchFamily="49" charset="-122"/>
              </a:rPr>
              <a:t>从傅立叶级数到傅立叶变换</a:t>
            </a:r>
          </a:p>
        </p:txBody>
      </p:sp>
      <p:grpSp>
        <p:nvGrpSpPr>
          <p:cNvPr id="2" name="Group 14"/>
          <p:cNvGrpSpPr>
            <a:grpSpLocks/>
          </p:cNvGrpSpPr>
          <p:nvPr/>
        </p:nvGrpSpPr>
        <p:grpSpPr bwMode="auto">
          <a:xfrm>
            <a:off x="561182" y="3069531"/>
            <a:ext cx="8903361" cy="2303462"/>
            <a:chOff x="557" y="1934"/>
            <a:chExt cx="5177" cy="1451"/>
          </a:xfrm>
        </p:grpSpPr>
        <p:sp>
          <p:nvSpPr>
            <p:cNvPr id="69643" name="Rectangle 8"/>
            <p:cNvSpPr>
              <a:spLocks noRot="1" noChangeArrowheads="1"/>
            </p:cNvSpPr>
            <p:nvPr/>
          </p:nvSpPr>
          <p:spPr bwMode="auto">
            <a:xfrm>
              <a:off x="598" y="1934"/>
              <a:ext cx="5136" cy="1451"/>
            </a:xfrm>
            <a:prstGeom prst="rect">
              <a:avLst/>
            </a:prstGeom>
            <a:noFill/>
            <a:ln w="9525">
              <a:noFill/>
              <a:miter lim="800000"/>
              <a:headEnd/>
              <a:tailEnd/>
            </a:ln>
          </p:spPr>
          <p:txBody>
            <a:bodyPr/>
            <a:lstStyle/>
            <a:p>
              <a:pPr marL="342900" indent="-342900">
                <a:lnSpc>
                  <a:spcPct val="160000"/>
                </a:lnSpc>
                <a:spcBef>
                  <a:spcPct val="20000"/>
                </a:spcBef>
                <a:buClr>
                  <a:schemeClr val="hlink"/>
                </a:buClr>
                <a:buSzPct val="75000"/>
                <a:buFont typeface="Wingdings" pitchFamily="2" charset="2"/>
                <a:buNone/>
              </a:pPr>
              <a:r>
                <a:rPr lang="zh-CN" altLang="en-US" sz="2800" b="1" dirty="0">
                  <a:solidFill>
                    <a:srgbClr val="000099"/>
                  </a:solidFill>
                  <a:latin typeface="楷体_GB2312" pitchFamily="49" charset="-122"/>
                  <a:ea typeface="楷体_GB2312" pitchFamily="49" charset="-122"/>
                </a:rPr>
                <a:t>   周期性矩形脉冲，当周期   增大时，频谱的幅度随   的增大而下降；谱线间隔随   的增大而减小；但频谱的包络不变。</a:t>
              </a:r>
            </a:p>
          </p:txBody>
        </p:sp>
        <p:graphicFrame>
          <p:nvGraphicFramePr>
            <p:cNvPr id="69634" name="Object 2"/>
            <p:cNvGraphicFramePr>
              <a:graphicFrameLocks noChangeAspect="1"/>
            </p:cNvGraphicFramePr>
            <p:nvPr/>
          </p:nvGraphicFramePr>
          <p:xfrm>
            <a:off x="3278" y="2024"/>
            <a:ext cx="285" cy="395"/>
          </p:xfrm>
          <a:graphic>
            <a:graphicData uri="http://schemas.openxmlformats.org/presentationml/2006/ole">
              <mc:AlternateContent xmlns:mc="http://schemas.openxmlformats.org/markup-compatibility/2006">
                <mc:Choice xmlns:v="urn:schemas-microsoft-com:vml" Requires="v">
                  <p:oleObj spid="_x0000_s93201"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 y="2024"/>
                          <a:ext cx="285"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5" name="Object 3"/>
            <p:cNvGraphicFramePr>
              <a:graphicFrameLocks noChangeAspect="1"/>
            </p:cNvGraphicFramePr>
            <p:nvPr/>
          </p:nvGraphicFramePr>
          <p:xfrm>
            <a:off x="557" y="2433"/>
            <a:ext cx="278" cy="384"/>
          </p:xfrm>
          <a:graphic>
            <a:graphicData uri="http://schemas.openxmlformats.org/presentationml/2006/ole">
              <mc:AlternateContent xmlns:mc="http://schemas.openxmlformats.org/markup-compatibility/2006">
                <mc:Choice xmlns:v="urn:schemas-microsoft-com:vml" Requires="v">
                  <p:oleObj spid="_x0000_s93202" name="Equation" r:id="rId6" imgW="164880" imgH="228600" progId="Equation.DSMT4">
                    <p:embed/>
                  </p:oleObj>
                </mc:Choice>
                <mc:Fallback>
                  <p:oleObj name="Equation" r:id="rId6" imgW="16488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 y="2433"/>
                          <a:ext cx="2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6" name="Object 4"/>
            <p:cNvGraphicFramePr>
              <a:graphicFrameLocks noChangeAspect="1"/>
            </p:cNvGraphicFramePr>
            <p:nvPr/>
          </p:nvGraphicFramePr>
          <p:xfrm>
            <a:off x="3362" y="2433"/>
            <a:ext cx="285" cy="395"/>
          </p:xfrm>
          <a:graphic>
            <a:graphicData uri="http://schemas.openxmlformats.org/presentationml/2006/ole">
              <mc:AlternateContent xmlns:mc="http://schemas.openxmlformats.org/markup-compatibility/2006">
                <mc:Choice xmlns:v="urn:schemas-microsoft-com:vml" Requires="v">
                  <p:oleObj spid="_x0000_s93203" name="Equation" r:id="rId7" imgW="164880" imgH="228600" progId="Equation.DSMT4">
                    <p:embed/>
                  </p:oleObj>
                </mc:Choice>
                <mc:Fallback>
                  <p:oleObj name="Equation" r:id="rId7" imgW="1648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 y="2433"/>
                          <a:ext cx="285"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2877" name="Rectangle 13"/>
          <p:cNvSpPr>
            <a:spLocks noChangeArrowheads="1"/>
          </p:cNvSpPr>
          <p:nvPr/>
        </p:nvSpPr>
        <p:spPr bwMode="auto">
          <a:xfrm>
            <a:off x="1754188" y="5432425"/>
            <a:ext cx="5955476" cy="781752"/>
          </a:xfrm>
          <a:prstGeom prst="rect">
            <a:avLst/>
          </a:prstGeom>
          <a:noFill/>
          <a:ln w="12700">
            <a:noFill/>
            <a:miter lim="800000"/>
            <a:headEnd/>
            <a:tailEnd/>
          </a:ln>
        </p:spPr>
        <p:txBody>
          <a:bodyPr wrap="none">
            <a:spAutoFit/>
          </a:bodyPr>
          <a:lstStyle/>
          <a:p>
            <a:pPr>
              <a:lnSpc>
                <a:spcPct val="160000"/>
              </a:lnSpc>
              <a:spcBef>
                <a:spcPct val="20000"/>
              </a:spcBef>
              <a:buClr>
                <a:schemeClr val="hlink"/>
              </a:buClr>
              <a:buSzPct val="75000"/>
              <a:buFont typeface="Wingdings" pitchFamily="2" charset="2"/>
              <a:buNone/>
            </a:pPr>
            <a:r>
              <a:rPr lang="zh-CN" altLang="en-US" sz="2800" b="1">
                <a:solidFill>
                  <a:srgbClr val="000099"/>
                </a:solidFill>
                <a:ea typeface="宋体" pitchFamily="2" charset="-122"/>
              </a:rPr>
              <a:t>再次考察周期性矩形脉冲的频谱图：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2871"/>
                                        </p:tgtEl>
                                        <p:attrNameLst>
                                          <p:attrName>style.visibility</p:attrName>
                                        </p:attrNameLst>
                                      </p:cBhvr>
                                      <p:to>
                                        <p:strVal val="visible"/>
                                      </p:to>
                                    </p:set>
                                    <p:anim calcmode="lin" valueType="num">
                                      <p:cBhvr additive="base">
                                        <p:cTn id="7" dur="500" fill="hold"/>
                                        <p:tgtEl>
                                          <p:spTgt spid="292871"/>
                                        </p:tgtEl>
                                        <p:attrNameLst>
                                          <p:attrName>ppt_x</p:attrName>
                                        </p:attrNameLst>
                                      </p:cBhvr>
                                      <p:tavLst>
                                        <p:tav tm="0">
                                          <p:val>
                                            <p:strVal val="0-#ppt_w/2"/>
                                          </p:val>
                                        </p:tav>
                                        <p:tav tm="100000">
                                          <p:val>
                                            <p:strVal val="#ppt_x"/>
                                          </p:val>
                                        </p:tav>
                                      </p:tavLst>
                                    </p:anim>
                                    <p:anim calcmode="lin" valueType="num">
                                      <p:cBhvr additive="base">
                                        <p:cTn id="8" dur="500" fill="hold"/>
                                        <p:tgtEl>
                                          <p:spTgt spid="2928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2877"/>
                                        </p:tgtEl>
                                        <p:attrNameLst>
                                          <p:attrName>style.visibility</p:attrName>
                                        </p:attrNameLst>
                                      </p:cBhvr>
                                      <p:to>
                                        <p:strVal val="visible"/>
                                      </p:to>
                                    </p:set>
                                    <p:anim calcmode="lin" valueType="num">
                                      <p:cBhvr additive="base">
                                        <p:cTn id="19" dur="500" fill="hold"/>
                                        <p:tgtEl>
                                          <p:spTgt spid="292877"/>
                                        </p:tgtEl>
                                        <p:attrNameLst>
                                          <p:attrName>ppt_x</p:attrName>
                                        </p:attrNameLst>
                                      </p:cBhvr>
                                      <p:tavLst>
                                        <p:tav tm="0">
                                          <p:val>
                                            <p:strVal val="0-#ppt_w/2"/>
                                          </p:val>
                                        </p:tav>
                                        <p:tav tm="100000">
                                          <p:val>
                                            <p:strVal val="#ppt_x"/>
                                          </p:val>
                                        </p:tav>
                                      </p:tavLst>
                                    </p:anim>
                                    <p:anim calcmode="lin" valueType="num">
                                      <p:cBhvr additive="base">
                                        <p:cTn id="20" dur="500" fill="hold"/>
                                        <p:tgtEl>
                                          <p:spTgt spid="2928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1" grpId="0"/>
      <p:bldP spid="2928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13</a:t>
            </a:fld>
            <a:endParaRPr lang="en-US" altLang="zh-CN"/>
          </a:p>
        </p:txBody>
      </p:sp>
      <p:pic>
        <p:nvPicPr>
          <p:cNvPr id="176130" name="Picture 2" descr="http://pic4.zhimg.com/841476e8e15e1d08114b65c50b741930_b.jpg"/>
          <p:cNvPicPr>
            <a:picLocks noChangeAspect="1" noChangeArrowheads="1"/>
          </p:cNvPicPr>
          <p:nvPr/>
        </p:nvPicPr>
        <p:blipFill>
          <a:blip r:embed="rId2" cstate="print"/>
          <a:srcRect/>
          <a:stretch>
            <a:fillRect/>
          </a:stretch>
        </p:blipFill>
        <p:spPr bwMode="auto">
          <a:xfrm>
            <a:off x="2720752" y="1042864"/>
            <a:ext cx="5122440" cy="5122440"/>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57"/>
          <p:cNvGrpSpPr>
            <a:grpSpLocks/>
          </p:cNvGrpSpPr>
          <p:nvPr/>
        </p:nvGrpSpPr>
        <p:grpSpPr bwMode="auto">
          <a:xfrm>
            <a:off x="990600" y="4419601"/>
            <a:ext cx="8502650" cy="1457325"/>
            <a:chOff x="576" y="2784"/>
            <a:chExt cx="4944" cy="918"/>
          </a:xfrm>
        </p:grpSpPr>
        <p:sp>
          <p:nvSpPr>
            <p:cNvPr id="70686" name="Rectangle 1050"/>
            <p:cNvSpPr>
              <a:spLocks noChangeArrowheads="1"/>
            </p:cNvSpPr>
            <p:nvPr/>
          </p:nvSpPr>
          <p:spPr bwMode="auto">
            <a:xfrm>
              <a:off x="576" y="2784"/>
              <a:ext cx="4944" cy="918"/>
            </a:xfrm>
            <a:prstGeom prst="rect">
              <a:avLst/>
            </a:prstGeom>
            <a:noFill/>
            <a:ln w="12700">
              <a:noFill/>
              <a:miter lim="800000"/>
              <a:headEnd/>
              <a:tailEnd/>
            </a:ln>
          </p:spPr>
          <p:txBody>
            <a:bodyPr>
              <a:spAutoFit/>
            </a:bodyPr>
            <a:lstStyle/>
            <a:p>
              <a:pPr>
                <a:lnSpc>
                  <a:spcPct val="160000"/>
                </a:lnSpc>
              </a:pPr>
              <a:r>
                <a:rPr lang="en-US" altLang="zh-CN" sz="2800" b="1">
                  <a:latin typeface="楷体_GB2312" pitchFamily="49" charset="-122"/>
                  <a:ea typeface="楷体_GB2312" pitchFamily="49" charset="-122"/>
                </a:rPr>
                <a:t>  </a:t>
              </a:r>
              <a:r>
                <a:rPr lang="zh-CN" altLang="en-US" sz="2800" b="1">
                  <a:solidFill>
                    <a:srgbClr val="000099"/>
                  </a:solidFill>
                  <a:latin typeface="楷体_GB2312" pitchFamily="49" charset="-122"/>
                  <a:ea typeface="楷体_GB2312" pitchFamily="49" charset="-122"/>
                </a:rPr>
                <a:t>当      时，周期性矩形脉冲信号将演变成为非周期的单个矩形脉冲信号。  </a:t>
              </a:r>
            </a:p>
          </p:txBody>
        </p:sp>
        <p:graphicFrame>
          <p:nvGraphicFramePr>
            <p:cNvPr id="70671" name="Object 15"/>
            <p:cNvGraphicFramePr>
              <a:graphicFrameLocks noChangeAspect="1"/>
            </p:cNvGraphicFramePr>
            <p:nvPr/>
          </p:nvGraphicFramePr>
          <p:xfrm>
            <a:off x="1066" y="2976"/>
            <a:ext cx="687" cy="318"/>
          </p:xfrm>
          <a:graphic>
            <a:graphicData uri="http://schemas.openxmlformats.org/presentationml/2006/ole">
              <mc:AlternateContent xmlns:mc="http://schemas.openxmlformats.org/markup-compatibility/2006">
                <mc:Choice xmlns:v="urn:schemas-microsoft-com:vml" Requires="v">
                  <p:oleObj spid="_x0000_s94280" name="Equation" r:id="rId3" imgW="495000" imgH="228600" progId="Equation.DSMT4">
                    <p:embed/>
                  </p:oleObj>
                </mc:Choice>
                <mc:Fallback>
                  <p:oleObj name="Equation" r:id="rId3" imgW="495000" imgH="2286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2976"/>
                          <a:ext cx="687"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060"/>
          <p:cNvGrpSpPr>
            <a:grpSpLocks/>
          </p:cNvGrpSpPr>
          <p:nvPr/>
        </p:nvGrpSpPr>
        <p:grpSpPr bwMode="auto">
          <a:xfrm>
            <a:off x="990600" y="762001"/>
            <a:ext cx="8096779" cy="3305175"/>
            <a:chOff x="576" y="480"/>
            <a:chExt cx="4708" cy="2082"/>
          </a:xfrm>
        </p:grpSpPr>
        <p:sp>
          <p:nvSpPr>
            <p:cNvPr id="70674" name="Text Box 1026"/>
            <p:cNvSpPr txBox="1">
              <a:spLocks noChangeArrowheads="1"/>
            </p:cNvSpPr>
            <p:nvPr/>
          </p:nvSpPr>
          <p:spPr bwMode="auto">
            <a:xfrm>
              <a:off x="576" y="960"/>
              <a:ext cx="621" cy="244"/>
            </a:xfrm>
            <a:prstGeom prst="rect">
              <a:avLst/>
            </a:prstGeom>
            <a:noFill/>
            <a:ln w="12700">
              <a:noFill/>
              <a:miter lim="800000"/>
              <a:headEnd/>
              <a:tailEnd/>
            </a:ln>
          </p:spPr>
          <p:txBody>
            <a:bodyPr>
              <a:spAutoFit/>
            </a:bodyPr>
            <a:lstStyle/>
            <a:p>
              <a:r>
                <a:rPr lang="zh-CN" altLang="en-US" sz="2400" b="1" dirty="0">
                  <a:solidFill>
                    <a:srgbClr val="000099"/>
                  </a:solidFill>
                  <a:ea typeface="宋体" pitchFamily="2" charset="-122"/>
                </a:rPr>
                <a:t>（</a:t>
              </a:r>
              <a:r>
                <a:rPr lang="en-US" altLang="zh-CN" sz="2400" b="1" dirty="0">
                  <a:solidFill>
                    <a:srgbClr val="000099"/>
                  </a:solidFill>
                  <a:ea typeface="宋体" pitchFamily="2" charset="-122"/>
                </a:rPr>
                <a:t>a</a:t>
              </a:r>
              <a:r>
                <a:rPr lang="zh-CN" altLang="en-US" sz="2400" b="1" dirty="0">
                  <a:solidFill>
                    <a:srgbClr val="000099"/>
                  </a:solidFill>
                  <a:ea typeface="宋体" pitchFamily="2" charset="-122"/>
                </a:rPr>
                <a:t>）</a:t>
              </a:r>
            </a:p>
          </p:txBody>
        </p:sp>
        <p:sp>
          <p:nvSpPr>
            <p:cNvPr id="70675" name="Text Box 1027"/>
            <p:cNvSpPr txBox="1">
              <a:spLocks noChangeArrowheads="1"/>
            </p:cNvSpPr>
            <p:nvPr/>
          </p:nvSpPr>
          <p:spPr bwMode="auto">
            <a:xfrm>
              <a:off x="576" y="1728"/>
              <a:ext cx="706" cy="244"/>
            </a:xfrm>
            <a:prstGeom prst="rect">
              <a:avLst/>
            </a:prstGeom>
            <a:noFill/>
            <a:ln w="12700">
              <a:noFill/>
              <a:miter lim="800000"/>
              <a:headEnd/>
              <a:tailEnd/>
            </a:ln>
          </p:spPr>
          <p:txBody>
            <a:bodyPr>
              <a:spAutoFit/>
            </a:bodyPr>
            <a:lstStyle/>
            <a:p>
              <a:r>
                <a:rPr lang="zh-CN" altLang="en-US" sz="2400" b="1" dirty="0">
                  <a:solidFill>
                    <a:srgbClr val="000099"/>
                  </a:solidFill>
                  <a:ea typeface="宋体" pitchFamily="2" charset="-122"/>
                </a:rPr>
                <a:t>（</a:t>
              </a:r>
              <a:r>
                <a:rPr lang="en-US" altLang="zh-CN" sz="2400" b="1" dirty="0">
                  <a:solidFill>
                    <a:srgbClr val="000099"/>
                  </a:solidFill>
                  <a:ea typeface="宋体" pitchFamily="2" charset="-122"/>
                </a:rPr>
                <a:t>b</a:t>
              </a:r>
              <a:r>
                <a:rPr lang="zh-CN" altLang="en-US" sz="2400" b="1" dirty="0">
                  <a:solidFill>
                    <a:srgbClr val="000099"/>
                  </a:solidFill>
                  <a:ea typeface="宋体" pitchFamily="2" charset="-122"/>
                </a:rPr>
                <a:t>）</a:t>
              </a:r>
            </a:p>
          </p:txBody>
        </p:sp>
        <p:sp>
          <p:nvSpPr>
            <p:cNvPr id="70676" name="Text Box 1028"/>
            <p:cNvSpPr txBox="1">
              <a:spLocks noChangeArrowheads="1"/>
            </p:cNvSpPr>
            <p:nvPr/>
          </p:nvSpPr>
          <p:spPr bwMode="auto">
            <a:xfrm>
              <a:off x="1797" y="2226"/>
              <a:ext cx="398" cy="306"/>
            </a:xfrm>
            <a:prstGeom prst="rect">
              <a:avLst/>
            </a:prstGeom>
            <a:noFill/>
            <a:ln w="12700">
              <a:noFill/>
              <a:miter lim="800000"/>
              <a:headEnd/>
              <a:tailEnd/>
            </a:ln>
          </p:spPr>
          <p:txBody>
            <a:bodyPr wrap="none">
              <a:spAutoFit/>
            </a:bodyPr>
            <a:lstStyle/>
            <a:p>
              <a:r>
                <a:rPr lang="en-US" altLang="zh-CN" b="1">
                  <a:solidFill>
                    <a:srgbClr val="000099"/>
                  </a:solidFill>
                  <a:ea typeface="宋体" pitchFamily="2" charset="-122"/>
                </a:rPr>
                <a:t>(a)</a:t>
              </a:r>
            </a:p>
          </p:txBody>
        </p:sp>
        <p:graphicFrame>
          <p:nvGraphicFramePr>
            <p:cNvPr id="70658" name="Object 2"/>
            <p:cNvGraphicFramePr>
              <a:graphicFrameLocks noChangeAspect="1"/>
            </p:cNvGraphicFramePr>
            <p:nvPr/>
          </p:nvGraphicFramePr>
          <p:xfrm>
            <a:off x="2180" y="2256"/>
            <a:ext cx="733" cy="306"/>
          </p:xfrm>
          <a:graphic>
            <a:graphicData uri="http://schemas.openxmlformats.org/presentationml/2006/ole">
              <mc:AlternateContent xmlns:mc="http://schemas.openxmlformats.org/markup-compatibility/2006">
                <mc:Choice xmlns:v="urn:schemas-microsoft-com:vml" Requires="v">
                  <p:oleObj spid="_x0000_s94281" name="Equation" r:id="rId5" imgW="507960" imgH="228600" progId="Equation.DSMT4">
                    <p:embed/>
                  </p:oleObj>
                </mc:Choice>
                <mc:Fallback>
                  <p:oleObj name="Equation" r:id="rId5" imgW="507960" imgH="2286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0" y="2256"/>
                          <a:ext cx="733"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77" name="Text Box 1030"/>
            <p:cNvSpPr txBox="1">
              <a:spLocks noChangeArrowheads="1"/>
            </p:cNvSpPr>
            <p:nvPr/>
          </p:nvSpPr>
          <p:spPr bwMode="auto">
            <a:xfrm>
              <a:off x="3558" y="2226"/>
              <a:ext cx="477" cy="306"/>
            </a:xfrm>
            <a:prstGeom prst="rect">
              <a:avLst/>
            </a:prstGeom>
            <a:noFill/>
            <a:ln w="12700">
              <a:noFill/>
              <a:miter lim="800000"/>
              <a:headEnd/>
              <a:tailEnd/>
            </a:ln>
          </p:spPr>
          <p:txBody>
            <a:bodyPr wrap="none">
              <a:spAutoFit/>
            </a:bodyPr>
            <a:lstStyle/>
            <a:p>
              <a:r>
                <a:rPr lang="en-US" altLang="zh-CN" b="1">
                  <a:solidFill>
                    <a:srgbClr val="000099"/>
                  </a:solidFill>
                  <a:ea typeface="宋体" pitchFamily="2" charset="-122"/>
                </a:rPr>
                <a:t>(b)</a:t>
              </a:r>
              <a:r>
                <a:rPr lang="en-US" altLang="zh-CN">
                  <a:ea typeface="宋体" pitchFamily="2" charset="-122"/>
                </a:rPr>
                <a:t> </a:t>
              </a:r>
            </a:p>
          </p:txBody>
        </p:sp>
        <p:graphicFrame>
          <p:nvGraphicFramePr>
            <p:cNvPr id="70659" name="Object 3"/>
            <p:cNvGraphicFramePr>
              <a:graphicFrameLocks noChangeAspect="1"/>
            </p:cNvGraphicFramePr>
            <p:nvPr/>
          </p:nvGraphicFramePr>
          <p:xfrm>
            <a:off x="1455" y="664"/>
            <a:ext cx="3096" cy="809"/>
          </p:xfrm>
          <a:graphic>
            <a:graphicData uri="http://schemas.openxmlformats.org/presentationml/2006/ole">
              <mc:AlternateContent xmlns:mc="http://schemas.openxmlformats.org/markup-compatibility/2006">
                <mc:Choice xmlns:v="urn:schemas-microsoft-com:vml" Requires="v">
                  <p:oleObj spid="_x0000_s94282" name="位图图像" r:id="rId7" imgW="4638095" imgH="1238423" progId="PBrush">
                    <p:embed/>
                  </p:oleObj>
                </mc:Choice>
                <mc:Fallback>
                  <p:oleObj name="位图图像" r:id="rId7" imgW="4638095" imgH="1238423" progId="PBrush">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5" y="664"/>
                          <a:ext cx="3096" cy="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78" name="Line 1033"/>
            <p:cNvSpPr>
              <a:spLocks noChangeShapeType="1"/>
            </p:cNvSpPr>
            <p:nvPr/>
          </p:nvSpPr>
          <p:spPr bwMode="auto">
            <a:xfrm>
              <a:off x="1145" y="1112"/>
              <a:ext cx="3912" cy="0"/>
            </a:xfrm>
            <a:prstGeom prst="line">
              <a:avLst/>
            </a:prstGeom>
            <a:noFill/>
            <a:ln w="19050">
              <a:solidFill>
                <a:schemeClr val="tx1"/>
              </a:solidFill>
              <a:round/>
              <a:headEnd/>
              <a:tailEnd type="triangle" w="med" len="med"/>
            </a:ln>
          </p:spPr>
          <p:txBody>
            <a:bodyPr/>
            <a:lstStyle/>
            <a:p>
              <a:endParaRPr lang="zh-CN" altLang="en-US"/>
            </a:p>
          </p:txBody>
        </p:sp>
        <p:sp>
          <p:nvSpPr>
            <p:cNvPr id="70679" name="Text Box 1034"/>
            <p:cNvSpPr txBox="1">
              <a:spLocks noChangeArrowheads="1"/>
            </p:cNvSpPr>
            <p:nvPr/>
          </p:nvSpPr>
          <p:spPr bwMode="auto">
            <a:xfrm flipV="1">
              <a:off x="2904" y="1094"/>
              <a:ext cx="221" cy="213"/>
            </a:xfrm>
            <a:prstGeom prst="rect">
              <a:avLst/>
            </a:prstGeom>
            <a:noFill/>
            <a:ln w="12700">
              <a:noFill/>
              <a:miter lim="800000"/>
              <a:headEnd/>
              <a:tailEnd/>
            </a:ln>
          </p:spPr>
          <p:txBody>
            <a:bodyPr>
              <a:spAutoFit/>
            </a:bodyPr>
            <a:lstStyle/>
            <a:p>
              <a:r>
                <a:rPr lang="en-US" altLang="zh-CN" sz="2000" b="1">
                  <a:solidFill>
                    <a:srgbClr val="000000"/>
                  </a:solidFill>
                  <a:ea typeface="宋体" pitchFamily="2" charset="-122"/>
                </a:rPr>
                <a:t>0</a:t>
              </a:r>
            </a:p>
          </p:txBody>
        </p:sp>
        <p:graphicFrame>
          <p:nvGraphicFramePr>
            <p:cNvPr id="70660" name="Object 4"/>
            <p:cNvGraphicFramePr>
              <a:graphicFrameLocks noChangeAspect="1"/>
            </p:cNvGraphicFramePr>
            <p:nvPr/>
          </p:nvGraphicFramePr>
          <p:xfrm>
            <a:off x="2834" y="480"/>
            <a:ext cx="283" cy="336"/>
          </p:xfrm>
          <a:graphic>
            <a:graphicData uri="http://schemas.openxmlformats.org/presentationml/2006/ole">
              <mc:AlternateContent xmlns:mc="http://schemas.openxmlformats.org/markup-compatibility/2006">
                <mc:Choice xmlns:v="urn:schemas-microsoft-com:vml" Requires="v">
                  <p:oleObj spid="_x0000_s94283" name="Equation" r:id="rId9" imgW="177480" imgH="228600" progId="Equation.DSMT4">
                    <p:embed/>
                  </p:oleObj>
                </mc:Choice>
                <mc:Fallback>
                  <p:oleObj name="Equation" r:id="rId9" imgW="177480" imgH="2286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4" y="480"/>
                          <a:ext cx="28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1" name="Object 5"/>
            <p:cNvGraphicFramePr>
              <a:graphicFrameLocks noChangeAspect="1"/>
            </p:cNvGraphicFramePr>
            <p:nvPr/>
          </p:nvGraphicFramePr>
          <p:xfrm>
            <a:off x="4767" y="912"/>
            <a:ext cx="196" cy="167"/>
          </p:xfrm>
          <a:graphic>
            <a:graphicData uri="http://schemas.openxmlformats.org/presentationml/2006/ole">
              <mc:AlternateContent xmlns:mc="http://schemas.openxmlformats.org/markup-compatibility/2006">
                <mc:Choice xmlns:v="urn:schemas-microsoft-com:vml" Requires="v">
                  <p:oleObj spid="_x0000_s94284" name="Equation" r:id="rId11" imgW="152280" imgH="139680" progId="Equation.DSMT4">
                    <p:embed/>
                  </p:oleObj>
                </mc:Choice>
                <mc:Fallback>
                  <p:oleObj name="Equation" r:id="rId11" imgW="152280" imgH="139680"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7" y="912"/>
                          <a:ext cx="196"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3474" y="672"/>
            <a:ext cx="342" cy="273"/>
          </p:xfrm>
          <a:graphic>
            <a:graphicData uri="http://schemas.openxmlformats.org/presentationml/2006/ole">
              <mc:AlternateContent xmlns:mc="http://schemas.openxmlformats.org/markup-compatibility/2006">
                <mc:Choice xmlns:v="urn:schemas-microsoft-com:vml" Requires="v">
                  <p:oleObj spid="_x0000_s94285" name="Equation" r:id="rId13" imgW="266400" imgH="228600" progId="Equation.DSMT4">
                    <p:embed/>
                  </p:oleObj>
                </mc:Choice>
                <mc:Fallback>
                  <p:oleObj name="Equation" r:id="rId13" imgW="266400" imgH="22860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4" y="672"/>
                          <a:ext cx="342"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80" name="Line 1038"/>
            <p:cNvSpPr>
              <a:spLocks noChangeShapeType="1"/>
            </p:cNvSpPr>
            <p:nvPr/>
          </p:nvSpPr>
          <p:spPr bwMode="auto">
            <a:xfrm flipV="1">
              <a:off x="3535" y="912"/>
              <a:ext cx="100" cy="144"/>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0663" name="Object 7"/>
            <p:cNvGraphicFramePr>
              <a:graphicFrameLocks noChangeAspect="1"/>
            </p:cNvGraphicFramePr>
            <p:nvPr/>
          </p:nvGraphicFramePr>
          <p:xfrm>
            <a:off x="2076" y="624"/>
            <a:ext cx="489" cy="272"/>
          </p:xfrm>
          <a:graphic>
            <a:graphicData uri="http://schemas.openxmlformats.org/presentationml/2006/ole">
              <mc:AlternateContent xmlns:mc="http://schemas.openxmlformats.org/markup-compatibility/2006">
                <mc:Choice xmlns:v="urn:schemas-microsoft-com:vml" Requires="v">
                  <p:oleObj spid="_x0000_s94286" name="Equation" r:id="rId15" imgW="380880" imgH="228600" progId="Equation.DSMT4">
                    <p:embed/>
                  </p:oleObj>
                </mc:Choice>
                <mc:Fallback>
                  <p:oleObj name="Equation" r:id="rId15" imgW="380880" imgH="228600"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6" y="624"/>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81" name="Line 1040"/>
            <p:cNvSpPr>
              <a:spLocks noChangeShapeType="1"/>
            </p:cNvSpPr>
            <p:nvPr/>
          </p:nvSpPr>
          <p:spPr bwMode="auto">
            <a:xfrm flipH="1" flipV="1">
              <a:off x="2358" y="912"/>
              <a:ext cx="48" cy="136"/>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0664" name="Object 8"/>
            <p:cNvGraphicFramePr>
              <a:graphicFrameLocks noChangeAspect="1"/>
            </p:cNvGraphicFramePr>
            <p:nvPr/>
          </p:nvGraphicFramePr>
          <p:xfrm>
            <a:off x="1456" y="1490"/>
            <a:ext cx="3098" cy="800"/>
          </p:xfrm>
          <a:graphic>
            <a:graphicData uri="http://schemas.openxmlformats.org/presentationml/2006/ole">
              <mc:AlternateContent xmlns:mc="http://schemas.openxmlformats.org/markup-compatibility/2006">
                <mc:Choice xmlns:v="urn:schemas-microsoft-com:vml" Requires="v">
                  <p:oleObj spid="_x0000_s94287" name="位图图像" r:id="rId17" imgW="4563112" imgH="1123810" progId="PBrush">
                    <p:embed/>
                  </p:oleObj>
                </mc:Choice>
                <mc:Fallback>
                  <p:oleObj name="位图图像" r:id="rId17" imgW="4563112" imgH="1123810" progId="PBrush">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56" y="1490"/>
                          <a:ext cx="3098" cy="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82" name="Line 1042"/>
            <p:cNvSpPr>
              <a:spLocks noChangeShapeType="1"/>
            </p:cNvSpPr>
            <p:nvPr/>
          </p:nvSpPr>
          <p:spPr bwMode="auto">
            <a:xfrm>
              <a:off x="1145" y="1930"/>
              <a:ext cx="3912" cy="0"/>
            </a:xfrm>
            <a:prstGeom prst="line">
              <a:avLst/>
            </a:prstGeom>
            <a:noFill/>
            <a:ln w="19050">
              <a:solidFill>
                <a:schemeClr val="tx1"/>
              </a:solidFill>
              <a:round/>
              <a:headEnd/>
              <a:tailEnd type="triangle" w="med" len="med"/>
            </a:ln>
          </p:spPr>
          <p:txBody>
            <a:bodyPr/>
            <a:lstStyle/>
            <a:p>
              <a:endParaRPr lang="zh-CN" altLang="en-US"/>
            </a:p>
          </p:txBody>
        </p:sp>
        <p:graphicFrame>
          <p:nvGraphicFramePr>
            <p:cNvPr id="70665" name="Object 9"/>
            <p:cNvGraphicFramePr>
              <a:graphicFrameLocks noChangeAspect="1"/>
            </p:cNvGraphicFramePr>
            <p:nvPr/>
          </p:nvGraphicFramePr>
          <p:xfrm>
            <a:off x="2804" y="1404"/>
            <a:ext cx="282" cy="336"/>
          </p:xfrm>
          <a:graphic>
            <a:graphicData uri="http://schemas.openxmlformats.org/presentationml/2006/ole">
              <mc:AlternateContent xmlns:mc="http://schemas.openxmlformats.org/markup-compatibility/2006">
                <mc:Choice xmlns:v="urn:schemas-microsoft-com:vml" Requires="v">
                  <p:oleObj spid="_x0000_s94288" name="Equation" r:id="rId19" imgW="177480" imgH="228600" progId="Equation.DSMT4">
                    <p:embed/>
                  </p:oleObj>
                </mc:Choice>
                <mc:Fallback>
                  <p:oleObj name="Equation" r:id="rId19" imgW="177480" imgH="228600" progId="Equation.DSMT4">
                    <p:embed/>
                    <p:pic>
                      <p:nvPicPr>
                        <p:cNvPr id="0"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4" y="1404"/>
                          <a:ext cx="28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6" name="Object 10"/>
            <p:cNvGraphicFramePr>
              <a:graphicFrameLocks noChangeAspect="1"/>
            </p:cNvGraphicFramePr>
            <p:nvPr/>
          </p:nvGraphicFramePr>
          <p:xfrm>
            <a:off x="4715" y="1728"/>
            <a:ext cx="196" cy="167"/>
          </p:xfrm>
          <a:graphic>
            <a:graphicData uri="http://schemas.openxmlformats.org/presentationml/2006/ole">
              <mc:AlternateContent xmlns:mc="http://schemas.openxmlformats.org/markup-compatibility/2006">
                <mc:Choice xmlns:v="urn:schemas-microsoft-com:vml" Requires="v">
                  <p:oleObj spid="_x0000_s94289" name="Equation" r:id="rId21" imgW="152280" imgH="139680" progId="Equation.DSMT4">
                    <p:embed/>
                  </p:oleObj>
                </mc:Choice>
                <mc:Fallback>
                  <p:oleObj name="Equation" r:id="rId21" imgW="152280" imgH="13968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5" y="1728"/>
                          <a:ext cx="196"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7" name="Object 11"/>
            <p:cNvGraphicFramePr>
              <a:graphicFrameLocks noChangeAspect="1"/>
            </p:cNvGraphicFramePr>
            <p:nvPr/>
          </p:nvGraphicFramePr>
          <p:xfrm>
            <a:off x="3481" y="1488"/>
            <a:ext cx="326" cy="272"/>
          </p:xfrm>
          <a:graphic>
            <a:graphicData uri="http://schemas.openxmlformats.org/presentationml/2006/ole">
              <mc:AlternateContent xmlns:mc="http://schemas.openxmlformats.org/markup-compatibility/2006">
                <mc:Choice xmlns:v="urn:schemas-microsoft-com:vml" Requires="v">
                  <p:oleObj spid="_x0000_s94290" name="Equation" r:id="rId22" imgW="253800" imgH="228600" progId="Equation.DSMT4">
                    <p:embed/>
                  </p:oleObj>
                </mc:Choice>
                <mc:Fallback>
                  <p:oleObj name="Equation" r:id="rId22" imgW="253800" imgH="228600" progId="Equation.DSMT4">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81" y="1488"/>
                          <a:ext cx="326"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83" name="Line 1046"/>
            <p:cNvSpPr>
              <a:spLocks noChangeShapeType="1"/>
            </p:cNvSpPr>
            <p:nvPr/>
          </p:nvSpPr>
          <p:spPr bwMode="auto">
            <a:xfrm flipV="1">
              <a:off x="3525" y="1728"/>
              <a:ext cx="97" cy="181"/>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0668" name="Object 12"/>
            <p:cNvGraphicFramePr>
              <a:graphicFrameLocks noChangeAspect="1"/>
            </p:cNvGraphicFramePr>
            <p:nvPr/>
          </p:nvGraphicFramePr>
          <p:xfrm>
            <a:off x="2049" y="1488"/>
            <a:ext cx="439" cy="272"/>
          </p:xfrm>
          <a:graphic>
            <a:graphicData uri="http://schemas.openxmlformats.org/presentationml/2006/ole">
              <mc:AlternateContent xmlns:mc="http://schemas.openxmlformats.org/markup-compatibility/2006">
                <mc:Choice xmlns:v="urn:schemas-microsoft-com:vml" Requires="v">
                  <p:oleObj spid="_x0000_s94291" name="Equation" r:id="rId24" imgW="342720" imgH="228600" progId="Equation.DSMT4">
                    <p:embed/>
                  </p:oleObj>
                </mc:Choice>
                <mc:Fallback>
                  <p:oleObj name="Equation" r:id="rId24" imgW="342720" imgH="228600" progId="Equation.DSMT4">
                    <p:embed/>
                    <p:pic>
                      <p:nvPicPr>
                        <p:cNvPr id="0"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9" y="1488"/>
                          <a:ext cx="43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84" name="Line 1048"/>
            <p:cNvSpPr>
              <a:spLocks noChangeShapeType="1"/>
            </p:cNvSpPr>
            <p:nvPr/>
          </p:nvSpPr>
          <p:spPr bwMode="auto">
            <a:xfrm flipH="1" flipV="1">
              <a:off x="2335" y="1728"/>
              <a:ext cx="49" cy="136"/>
            </a:xfrm>
            <a:prstGeom prst="line">
              <a:avLst/>
            </a:prstGeom>
            <a:noFill/>
            <a:ln w="12700">
              <a:solidFill>
                <a:schemeClr val="tx1"/>
              </a:solidFill>
              <a:round/>
              <a:headEnd/>
              <a:tailEnd type="triangle" w="med" len="med"/>
            </a:ln>
          </p:spPr>
          <p:txBody>
            <a:bodyPr/>
            <a:lstStyle/>
            <a:p>
              <a:endParaRPr lang="zh-CN" altLang="en-US"/>
            </a:p>
          </p:txBody>
        </p:sp>
        <p:sp>
          <p:nvSpPr>
            <p:cNvPr id="70685" name="Text Box 1049"/>
            <p:cNvSpPr txBox="1">
              <a:spLocks noChangeArrowheads="1"/>
            </p:cNvSpPr>
            <p:nvPr/>
          </p:nvSpPr>
          <p:spPr bwMode="auto">
            <a:xfrm>
              <a:off x="2873" y="1920"/>
              <a:ext cx="221" cy="213"/>
            </a:xfrm>
            <a:prstGeom prst="rect">
              <a:avLst/>
            </a:prstGeom>
            <a:noFill/>
            <a:ln w="12700">
              <a:noFill/>
              <a:miter lim="800000"/>
              <a:headEnd/>
              <a:tailEnd/>
            </a:ln>
          </p:spPr>
          <p:txBody>
            <a:bodyPr>
              <a:spAutoFit/>
            </a:bodyPr>
            <a:lstStyle/>
            <a:p>
              <a:r>
                <a:rPr lang="en-US" altLang="zh-CN" sz="2000" b="1">
                  <a:solidFill>
                    <a:srgbClr val="000000"/>
                  </a:solidFill>
                  <a:ea typeface="宋体" pitchFamily="2" charset="-122"/>
                </a:rPr>
                <a:t>0</a:t>
              </a:r>
            </a:p>
          </p:txBody>
        </p:sp>
        <p:graphicFrame>
          <p:nvGraphicFramePr>
            <p:cNvPr id="70669" name="Object 13"/>
            <p:cNvGraphicFramePr>
              <a:graphicFrameLocks noChangeAspect="1"/>
            </p:cNvGraphicFramePr>
            <p:nvPr/>
          </p:nvGraphicFramePr>
          <p:xfrm>
            <a:off x="3963" y="2214"/>
            <a:ext cx="734" cy="314"/>
          </p:xfrm>
          <a:graphic>
            <a:graphicData uri="http://schemas.openxmlformats.org/presentationml/2006/ole">
              <mc:AlternateContent xmlns:mc="http://schemas.openxmlformats.org/markup-compatibility/2006">
                <mc:Choice xmlns:v="urn:schemas-microsoft-com:vml" Requires="v">
                  <p:oleObj spid="_x0000_s94292" name="Equation" r:id="rId26" imgW="495000" imgH="228600" progId="Equation.DSMT4">
                    <p:embed/>
                  </p:oleObj>
                </mc:Choice>
                <mc:Fallback>
                  <p:oleObj name="Equation" r:id="rId26" imgW="495000" imgH="228600" progId="Equation.DSMT4">
                    <p:embed/>
                    <p:pic>
                      <p:nvPicPr>
                        <p:cNvPr id="0" name="Object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63" y="2214"/>
                          <a:ext cx="734"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70" name="Object 14"/>
            <p:cNvGraphicFramePr>
              <a:graphicFrameLocks noChangeAspect="1"/>
            </p:cNvGraphicFramePr>
            <p:nvPr/>
          </p:nvGraphicFramePr>
          <p:xfrm>
            <a:off x="4513" y="1298"/>
            <a:ext cx="771" cy="331"/>
          </p:xfrm>
          <a:graphic>
            <a:graphicData uri="http://schemas.openxmlformats.org/presentationml/2006/ole">
              <mc:AlternateContent xmlns:mc="http://schemas.openxmlformats.org/markup-compatibility/2006">
                <mc:Choice xmlns:v="urn:schemas-microsoft-com:vml" Requires="v">
                  <p:oleObj spid="_x0000_s94293" name="Equation" r:id="rId28" imgW="533160" imgH="228600" progId="Equation.DSMT4">
                    <p:embed/>
                  </p:oleObj>
                </mc:Choice>
                <mc:Fallback>
                  <p:oleObj name="Equation" r:id="rId28" imgW="533160" imgH="228600" progId="Equation.DSMT4">
                    <p:embed/>
                    <p:pic>
                      <p:nvPicPr>
                        <p:cNvPr id="0"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13" y="1298"/>
                          <a:ext cx="771" cy="331"/>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992560" y="2132856"/>
            <a:ext cx="8597239" cy="2139950"/>
            <a:chOff x="528" y="1008"/>
            <a:chExt cx="4999" cy="1348"/>
          </a:xfrm>
        </p:grpSpPr>
        <p:sp>
          <p:nvSpPr>
            <p:cNvPr id="71699" name="Text Box 9"/>
            <p:cNvSpPr txBox="1">
              <a:spLocks noChangeArrowheads="1"/>
            </p:cNvSpPr>
            <p:nvPr/>
          </p:nvSpPr>
          <p:spPr bwMode="auto">
            <a:xfrm>
              <a:off x="528" y="1008"/>
              <a:ext cx="4999" cy="1348"/>
            </a:xfrm>
            <a:prstGeom prst="rect">
              <a:avLst/>
            </a:prstGeom>
            <a:noFill/>
            <a:ln w="12700">
              <a:noFill/>
              <a:miter lim="800000"/>
              <a:headEnd/>
              <a:tailEnd/>
            </a:ln>
          </p:spPr>
          <p:txBody>
            <a:bodyPr>
              <a:spAutoFit/>
            </a:bodyPr>
            <a:lstStyle/>
            <a:p>
              <a:pPr>
                <a:lnSpc>
                  <a:spcPct val="160000"/>
                </a:lnSpc>
              </a:pPr>
              <a:r>
                <a:rPr lang="en-US" altLang="zh-CN" sz="2800" b="1" dirty="0">
                  <a:solidFill>
                    <a:srgbClr val="000099"/>
                  </a:solidFill>
                  <a:latin typeface="楷体_GB2312" pitchFamily="49" charset="-122"/>
                  <a:ea typeface="楷体_GB2312" pitchFamily="49" charset="-122"/>
                </a:rPr>
                <a:t>  </a:t>
              </a:r>
              <a:r>
                <a:rPr lang="zh-CN" altLang="en-US" sz="2800" b="1" dirty="0">
                  <a:solidFill>
                    <a:srgbClr val="000099"/>
                  </a:solidFill>
                  <a:latin typeface="楷体_GB2312" pitchFamily="49" charset="-122"/>
                  <a:ea typeface="楷体_GB2312" pitchFamily="49" charset="-122"/>
                </a:rPr>
                <a:t>由于             也随   增大而减小，并最终趋于</a:t>
              </a:r>
              <a:r>
                <a:rPr lang="en-US" altLang="zh-CN" sz="2800" b="1" dirty="0">
                  <a:solidFill>
                    <a:srgbClr val="000099"/>
                  </a:solidFill>
                  <a:latin typeface="楷体_GB2312" pitchFamily="49" charset="-122"/>
                  <a:ea typeface="楷体_GB2312" pitchFamily="49" charset="-122"/>
                </a:rPr>
                <a:t>0</a:t>
              </a:r>
              <a:r>
                <a:rPr lang="zh-CN" altLang="en-US" sz="2800" b="1" dirty="0">
                  <a:solidFill>
                    <a:srgbClr val="000099"/>
                  </a:solidFill>
                  <a:latin typeface="楷体_GB2312" pitchFamily="49" charset="-122"/>
                  <a:ea typeface="楷体_GB2312" pitchFamily="49" charset="-122"/>
                </a:rPr>
                <a:t>，考查    的变化，它在       时应该是有限的。</a:t>
              </a:r>
            </a:p>
          </p:txBody>
        </p:sp>
        <p:graphicFrame>
          <p:nvGraphicFramePr>
            <p:cNvPr id="71688" name="Object 8"/>
            <p:cNvGraphicFramePr>
              <a:graphicFrameLocks noChangeAspect="1"/>
            </p:cNvGraphicFramePr>
            <p:nvPr/>
          </p:nvGraphicFramePr>
          <p:xfrm>
            <a:off x="1248" y="1062"/>
            <a:ext cx="1406" cy="537"/>
          </p:xfrm>
          <a:graphic>
            <a:graphicData uri="http://schemas.openxmlformats.org/presentationml/2006/ole">
              <mc:AlternateContent xmlns:mc="http://schemas.openxmlformats.org/markup-compatibility/2006">
                <mc:Choice xmlns:v="urn:schemas-microsoft-com:vml" Requires="v">
                  <p:oleObj spid="_x0000_s95284" name="Equation" r:id="rId3" imgW="1130040" imgH="431640" progId="Equation.DSMT4">
                    <p:embed/>
                  </p:oleObj>
                </mc:Choice>
                <mc:Fallback>
                  <p:oleObj name="Equation" r:id="rId3" imgW="1130040" imgH="43164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062"/>
                          <a:ext cx="1406"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9" name="Object 9"/>
            <p:cNvGraphicFramePr>
              <a:graphicFrameLocks noChangeAspect="1"/>
            </p:cNvGraphicFramePr>
            <p:nvPr/>
          </p:nvGraphicFramePr>
          <p:xfrm>
            <a:off x="2998" y="1144"/>
            <a:ext cx="229" cy="318"/>
          </p:xfrm>
          <a:graphic>
            <a:graphicData uri="http://schemas.openxmlformats.org/presentationml/2006/ole">
              <mc:AlternateContent xmlns:mc="http://schemas.openxmlformats.org/markup-compatibility/2006">
                <mc:Choice xmlns:v="urn:schemas-microsoft-com:vml" Requires="v">
                  <p:oleObj spid="_x0000_s95285" name="Equation" r:id="rId5" imgW="164880" imgH="228600" progId="Equation.DSMT4">
                    <p:embed/>
                  </p:oleObj>
                </mc:Choice>
                <mc:Fallback>
                  <p:oleObj name="Equation" r:id="rId5" imgW="164880" imgH="228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8" y="1144"/>
                          <a:ext cx="22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0" name="Object 10"/>
            <p:cNvGraphicFramePr>
              <a:graphicFrameLocks noChangeAspect="1"/>
            </p:cNvGraphicFramePr>
            <p:nvPr/>
          </p:nvGraphicFramePr>
          <p:xfrm>
            <a:off x="1491" y="1552"/>
            <a:ext cx="432" cy="338"/>
          </p:xfrm>
          <a:graphic>
            <a:graphicData uri="http://schemas.openxmlformats.org/presentationml/2006/ole">
              <mc:AlternateContent xmlns:mc="http://schemas.openxmlformats.org/markup-compatibility/2006">
                <mc:Choice xmlns:v="urn:schemas-microsoft-com:vml" Requires="v">
                  <p:oleObj spid="_x0000_s95286" name="Equation" r:id="rId7" imgW="291960" imgH="228600" progId="Equation.DSMT4">
                    <p:embed/>
                  </p:oleObj>
                </mc:Choice>
                <mc:Fallback>
                  <p:oleObj name="Equation" r:id="rId7" imgW="291960" imgH="228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1" y="1552"/>
                          <a:ext cx="43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1" name="Object 11"/>
            <p:cNvGraphicFramePr>
              <a:graphicFrameLocks noChangeAspect="1"/>
            </p:cNvGraphicFramePr>
            <p:nvPr/>
          </p:nvGraphicFramePr>
          <p:xfrm>
            <a:off x="3208" y="1552"/>
            <a:ext cx="720" cy="333"/>
          </p:xfrm>
          <a:graphic>
            <a:graphicData uri="http://schemas.openxmlformats.org/presentationml/2006/ole">
              <mc:AlternateContent xmlns:mc="http://schemas.openxmlformats.org/markup-compatibility/2006">
                <mc:Choice xmlns:v="urn:schemas-microsoft-com:vml" Requires="v">
                  <p:oleObj spid="_x0000_s95287" name="Equation" r:id="rId9" imgW="495000" imgH="228600" progId="Equation.DSMT4">
                    <p:embed/>
                  </p:oleObj>
                </mc:Choice>
                <mc:Fallback>
                  <p:oleObj name="Equation" r:id="rId9" imgW="495000" imgH="2286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8" y="1552"/>
                          <a:ext cx="72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30"/>
          <p:cNvGrpSpPr>
            <a:grpSpLocks/>
          </p:cNvGrpSpPr>
          <p:nvPr/>
        </p:nvGrpSpPr>
        <p:grpSpPr bwMode="auto">
          <a:xfrm>
            <a:off x="742950" y="4233864"/>
            <a:ext cx="8832850" cy="1374775"/>
            <a:chOff x="432" y="2304"/>
            <a:chExt cx="5136" cy="866"/>
          </a:xfrm>
        </p:grpSpPr>
        <p:sp>
          <p:nvSpPr>
            <p:cNvPr id="71698" name="Text Box 15"/>
            <p:cNvSpPr txBox="1">
              <a:spLocks noChangeArrowheads="1"/>
            </p:cNvSpPr>
            <p:nvPr/>
          </p:nvSpPr>
          <p:spPr bwMode="auto">
            <a:xfrm>
              <a:off x="432" y="2304"/>
              <a:ext cx="5136" cy="866"/>
            </a:xfrm>
            <a:prstGeom prst="rect">
              <a:avLst/>
            </a:prstGeom>
            <a:noFill/>
            <a:ln w="12700">
              <a:noFill/>
              <a:miter lim="800000"/>
              <a:headEnd/>
              <a:tailEnd/>
            </a:ln>
          </p:spPr>
          <p:txBody>
            <a:bodyPr>
              <a:spAutoFit/>
            </a:bodyPr>
            <a:lstStyle/>
            <a:p>
              <a:pPr>
                <a:lnSpc>
                  <a:spcPct val="150000"/>
                </a:lnSpc>
              </a:pPr>
              <a:r>
                <a:rPr lang="en-US" altLang="zh-CN" sz="2800" b="1">
                  <a:latin typeface="楷体_GB2312" pitchFamily="49" charset="-122"/>
                  <a:ea typeface="楷体_GB2312" pitchFamily="49" charset="-122"/>
                </a:rPr>
                <a:t>  </a:t>
              </a:r>
              <a:r>
                <a:rPr lang="zh-CN" altLang="en-US" sz="2800" b="1">
                  <a:solidFill>
                    <a:srgbClr val="000099"/>
                  </a:solidFill>
                  <a:latin typeface="楷体_GB2312" pitchFamily="49" charset="-122"/>
                  <a:ea typeface="楷体_GB2312" pitchFamily="49" charset="-122"/>
                </a:rPr>
                <a:t>于是，我们推断出</a:t>
              </a:r>
              <a:r>
                <a:rPr lang="en-US" altLang="zh-CN" sz="2800" b="1">
                  <a:solidFill>
                    <a:srgbClr val="000099"/>
                  </a:solidFill>
                  <a:latin typeface="楷体_GB2312" pitchFamily="49" charset="-122"/>
                  <a:ea typeface="楷体_GB2312" pitchFamily="49" charset="-122"/>
                </a:rPr>
                <a:t>:</a:t>
              </a:r>
              <a:r>
                <a:rPr lang="zh-CN" altLang="en-US" sz="2800" b="1">
                  <a:solidFill>
                    <a:srgbClr val="000099"/>
                  </a:solidFill>
                  <a:latin typeface="楷体_GB2312" pitchFamily="49" charset="-122"/>
                  <a:ea typeface="楷体_GB2312" pitchFamily="49" charset="-122"/>
                </a:rPr>
                <a:t>当      时，离散的频谱将演变为连续的频谱。</a:t>
              </a:r>
            </a:p>
          </p:txBody>
        </p:sp>
        <p:graphicFrame>
          <p:nvGraphicFramePr>
            <p:cNvPr id="71687" name="Object 7"/>
            <p:cNvGraphicFramePr>
              <a:graphicFrameLocks noChangeAspect="1"/>
            </p:cNvGraphicFramePr>
            <p:nvPr/>
          </p:nvGraphicFramePr>
          <p:xfrm>
            <a:off x="2671" y="2387"/>
            <a:ext cx="672" cy="311"/>
          </p:xfrm>
          <a:graphic>
            <a:graphicData uri="http://schemas.openxmlformats.org/presentationml/2006/ole">
              <mc:AlternateContent xmlns:mc="http://schemas.openxmlformats.org/markup-compatibility/2006">
                <mc:Choice xmlns:v="urn:schemas-microsoft-com:vml" Requires="v">
                  <p:oleObj spid="_x0000_s95288" name="Equation" r:id="rId11" imgW="495000" imgH="228600" progId="Equation.DSMT4">
                    <p:embed/>
                  </p:oleObj>
                </mc:Choice>
                <mc:Fallback>
                  <p:oleObj name="Equation" r:id="rId11" imgW="4950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1" y="2387"/>
                          <a:ext cx="672"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31"/>
          <p:cNvGrpSpPr>
            <a:grpSpLocks/>
          </p:cNvGrpSpPr>
          <p:nvPr/>
        </p:nvGrpSpPr>
        <p:grpSpPr bwMode="auto">
          <a:xfrm>
            <a:off x="1910689" y="5445125"/>
            <a:ext cx="5267721" cy="977900"/>
            <a:chOff x="864" y="3264"/>
            <a:chExt cx="3063" cy="616"/>
          </a:xfrm>
        </p:grpSpPr>
        <p:graphicFrame>
          <p:nvGraphicFramePr>
            <p:cNvPr id="71686" name="Object 6"/>
            <p:cNvGraphicFramePr>
              <a:graphicFrameLocks noChangeAspect="1"/>
            </p:cNvGraphicFramePr>
            <p:nvPr/>
          </p:nvGraphicFramePr>
          <p:xfrm>
            <a:off x="1383" y="3312"/>
            <a:ext cx="2544" cy="568"/>
          </p:xfrm>
          <a:graphic>
            <a:graphicData uri="http://schemas.openxmlformats.org/presentationml/2006/ole">
              <mc:AlternateContent xmlns:mc="http://schemas.openxmlformats.org/markup-compatibility/2006">
                <mc:Choice xmlns:v="urn:schemas-microsoft-com:vml" Requires="v">
                  <p:oleObj spid="_x0000_s95289" name="Equation" r:id="rId12" imgW="1473120" imgH="355320" progId="Equation.DSMT4">
                    <p:embed/>
                  </p:oleObj>
                </mc:Choice>
                <mc:Fallback>
                  <p:oleObj name="Equation" r:id="rId12" imgW="1473120" imgH="35532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3" y="3312"/>
                          <a:ext cx="2544"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7" name="Rectangle 24"/>
            <p:cNvSpPr>
              <a:spLocks noChangeArrowheads="1"/>
            </p:cNvSpPr>
            <p:nvPr/>
          </p:nvSpPr>
          <p:spPr bwMode="auto">
            <a:xfrm>
              <a:off x="864" y="3264"/>
              <a:ext cx="341" cy="462"/>
            </a:xfrm>
            <a:prstGeom prst="rect">
              <a:avLst/>
            </a:prstGeom>
            <a:noFill/>
            <a:ln w="12700">
              <a:noFill/>
              <a:miter lim="800000"/>
              <a:headEnd/>
              <a:tailEnd/>
            </a:ln>
          </p:spPr>
          <p:txBody>
            <a:bodyPr>
              <a:spAutoFit/>
            </a:bodyPr>
            <a:lstStyle/>
            <a:p>
              <a:pPr>
                <a:lnSpc>
                  <a:spcPct val="150000"/>
                </a:lnSpc>
              </a:pPr>
              <a:r>
                <a:rPr lang="zh-CN" altLang="en-US" sz="2800" b="1">
                  <a:solidFill>
                    <a:srgbClr val="000099"/>
                  </a:solidFill>
                  <a:latin typeface="楷体_GB2312" pitchFamily="49" charset="-122"/>
                  <a:ea typeface="楷体_GB2312" pitchFamily="49" charset="-122"/>
                </a:rPr>
                <a:t>由</a:t>
              </a:r>
            </a:p>
          </p:txBody>
        </p:sp>
      </p:grpSp>
      <p:grpSp>
        <p:nvGrpSpPr>
          <p:cNvPr id="5" name="Group 28"/>
          <p:cNvGrpSpPr>
            <a:grpSpLocks/>
          </p:cNvGrpSpPr>
          <p:nvPr/>
        </p:nvGrpSpPr>
        <p:grpSpPr bwMode="auto">
          <a:xfrm>
            <a:off x="1073150" y="1262063"/>
            <a:ext cx="7842250" cy="868362"/>
            <a:chOff x="624" y="432"/>
            <a:chExt cx="4560" cy="547"/>
          </a:xfrm>
        </p:grpSpPr>
        <p:sp>
          <p:nvSpPr>
            <p:cNvPr id="71696" name="Text Box 4"/>
            <p:cNvSpPr txBox="1">
              <a:spLocks noChangeArrowheads="1"/>
            </p:cNvSpPr>
            <p:nvPr/>
          </p:nvSpPr>
          <p:spPr bwMode="auto">
            <a:xfrm>
              <a:off x="624" y="438"/>
              <a:ext cx="1632" cy="421"/>
            </a:xfrm>
            <a:prstGeom prst="rect">
              <a:avLst/>
            </a:prstGeom>
            <a:noFill/>
            <a:ln w="12700">
              <a:noFill/>
              <a:miter lim="800000"/>
              <a:headEnd/>
              <a:tailEnd/>
            </a:ln>
          </p:spPr>
          <p:txBody>
            <a:bodyPr>
              <a:spAutoFit/>
            </a:bodyPr>
            <a:lstStyle/>
            <a:p>
              <a:pPr>
                <a:lnSpc>
                  <a:spcPct val="135000"/>
                </a:lnSpc>
              </a:pPr>
              <a:r>
                <a:rPr lang="zh-CN" altLang="en-US" sz="2800" b="1">
                  <a:solidFill>
                    <a:srgbClr val="000099"/>
                  </a:solidFill>
                  <a:latin typeface="楷体_GB2312" pitchFamily="49" charset="-122"/>
                  <a:ea typeface="楷体_GB2312" pitchFamily="49" charset="-122"/>
                </a:rPr>
                <a:t>当      时</a:t>
              </a:r>
              <a:r>
                <a:rPr lang="en-US" altLang="zh-CN" sz="2800" b="1">
                  <a:solidFill>
                    <a:srgbClr val="000099"/>
                  </a:solidFill>
                  <a:latin typeface="楷体_GB2312" pitchFamily="49" charset="-122"/>
                  <a:ea typeface="楷体_GB2312" pitchFamily="49" charset="-122"/>
                </a:rPr>
                <a:t>,</a:t>
              </a:r>
            </a:p>
          </p:txBody>
        </p:sp>
        <p:graphicFrame>
          <p:nvGraphicFramePr>
            <p:cNvPr id="71682" name="Object 2"/>
            <p:cNvGraphicFramePr>
              <a:graphicFrameLocks noChangeAspect="1"/>
            </p:cNvGraphicFramePr>
            <p:nvPr/>
          </p:nvGraphicFramePr>
          <p:xfrm>
            <a:off x="912" y="582"/>
            <a:ext cx="610" cy="282"/>
          </p:xfrm>
          <a:graphic>
            <a:graphicData uri="http://schemas.openxmlformats.org/presentationml/2006/ole">
              <mc:AlternateContent xmlns:mc="http://schemas.openxmlformats.org/markup-compatibility/2006">
                <mc:Choice xmlns:v="urn:schemas-microsoft-com:vml" Requires="v">
                  <p:oleObj spid="_x0000_s95290" name="Equation" r:id="rId14" imgW="495000" imgH="228600" progId="Equation.DSMT4">
                    <p:embed/>
                  </p:oleObj>
                </mc:Choice>
                <mc:Fallback>
                  <p:oleObj name="Equation" r:id="rId14" imgW="495000" imgH="2286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582"/>
                          <a:ext cx="61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3" name="Object 3"/>
            <p:cNvGraphicFramePr>
              <a:graphicFrameLocks noChangeAspect="1"/>
            </p:cNvGraphicFramePr>
            <p:nvPr/>
          </p:nvGraphicFramePr>
          <p:xfrm>
            <a:off x="2016" y="432"/>
            <a:ext cx="1270" cy="547"/>
          </p:xfrm>
          <a:graphic>
            <a:graphicData uri="http://schemas.openxmlformats.org/presentationml/2006/ole">
              <mc:AlternateContent xmlns:mc="http://schemas.openxmlformats.org/markup-compatibility/2006">
                <mc:Choice xmlns:v="urn:schemas-microsoft-com:vml" Requires="v">
                  <p:oleObj spid="_x0000_s95291" name="Equation" r:id="rId15" imgW="1002960" imgH="431640" progId="Equation.DSMT4">
                    <p:embed/>
                  </p:oleObj>
                </mc:Choice>
                <mc:Fallback>
                  <p:oleObj name="Equation" r:id="rId15" imgW="1002960" imgH="431640" progId="Equation.DSMT4">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16" y="432"/>
                          <a:ext cx="1270"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4" name="Object 4"/>
            <p:cNvGraphicFramePr>
              <a:graphicFrameLocks noChangeAspect="1"/>
            </p:cNvGraphicFramePr>
            <p:nvPr/>
          </p:nvGraphicFramePr>
          <p:xfrm>
            <a:off x="3387" y="528"/>
            <a:ext cx="1086" cy="318"/>
          </p:xfrm>
          <a:graphic>
            <a:graphicData uri="http://schemas.openxmlformats.org/presentationml/2006/ole">
              <mc:AlternateContent xmlns:mc="http://schemas.openxmlformats.org/markup-compatibility/2006">
                <mc:Choice xmlns:v="urn:schemas-microsoft-com:vml" Requires="v">
                  <p:oleObj spid="_x0000_s95292" name="Equation" r:id="rId17" imgW="634680" imgH="228600" progId="Equation.DSMT4">
                    <p:embed/>
                  </p:oleObj>
                </mc:Choice>
                <mc:Fallback>
                  <p:oleObj name="Equation" r:id="rId17" imgW="634680" imgH="228600" progId="Equation.DSMT4">
                    <p:embed/>
                    <p:pic>
                      <p:nvPicPr>
                        <p:cNvPr id="0"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7" y="528"/>
                          <a:ext cx="1086"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5" name="Object 5"/>
            <p:cNvGraphicFramePr>
              <a:graphicFrameLocks noChangeAspect="1"/>
            </p:cNvGraphicFramePr>
            <p:nvPr/>
          </p:nvGraphicFramePr>
          <p:xfrm>
            <a:off x="4512" y="528"/>
            <a:ext cx="672" cy="299"/>
          </p:xfrm>
          <a:graphic>
            <a:graphicData uri="http://schemas.openxmlformats.org/presentationml/2006/ole">
              <mc:AlternateContent xmlns:mc="http://schemas.openxmlformats.org/markup-compatibility/2006">
                <mc:Choice xmlns:v="urn:schemas-microsoft-com:vml" Requires="v">
                  <p:oleObj spid="_x0000_s95293" name="Equation" r:id="rId19" imgW="571320" imgH="279360" progId="Equation.DSMT4">
                    <p:embed/>
                  </p:oleObj>
                </mc:Choice>
                <mc:Fallback>
                  <p:oleObj name="Equation" r:id="rId19" imgW="571320" imgH="279360" progId="Equation.DSMT4">
                    <p:embed/>
                    <p:pic>
                      <p:nvPicPr>
                        <p:cNvPr id="0"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2" y="528"/>
                          <a:ext cx="672" cy="2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28" name="Object 2"/>
          <p:cNvGraphicFramePr>
            <a:graphicFrameLocks noGrp="1" noChangeAspect="1"/>
          </p:cNvGraphicFramePr>
          <p:nvPr>
            <p:ph sz="quarter" idx="4294967295"/>
          </p:nvPr>
        </p:nvGraphicFramePr>
        <p:xfrm>
          <a:off x="1485901" y="1898650"/>
          <a:ext cx="3257285" cy="685800"/>
        </p:xfrm>
        <a:graphic>
          <a:graphicData uri="http://schemas.openxmlformats.org/presentationml/2006/ole">
            <mc:AlternateContent xmlns:mc="http://schemas.openxmlformats.org/markup-compatibility/2006">
              <mc:Choice xmlns:v="urn:schemas-microsoft-com:vml" Requires="v">
                <p:oleObj spid="_x0000_s96278" name="Equation" r:id="rId3" imgW="1447560" imgH="330120" progId="Equation.DSMT4">
                  <p:embed/>
                </p:oleObj>
              </mc:Choice>
              <mc:Fallback>
                <p:oleObj name="Equation" r:id="rId3" imgW="1447560" imgH="3301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1" y="1898650"/>
                        <a:ext cx="325728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0" name="Text Box 6"/>
          <p:cNvSpPr txBox="1">
            <a:spLocks noChangeArrowheads="1"/>
          </p:cNvSpPr>
          <p:nvPr/>
        </p:nvSpPr>
        <p:spPr bwMode="auto">
          <a:xfrm>
            <a:off x="3449902" y="1806576"/>
            <a:ext cx="184731" cy="437043"/>
          </a:xfrm>
          <a:prstGeom prst="rect">
            <a:avLst/>
          </a:prstGeom>
          <a:noFill/>
          <a:ln w="9525">
            <a:noFill/>
            <a:miter lim="800000"/>
            <a:headEnd/>
            <a:tailEnd/>
          </a:ln>
        </p:spPr>
        <p:txBody>
          <a:bodyPr wrap="none">
            <a:spAutoFit/>
          </a:bodyPr>
          <a:lstStyle/>
          <a:p>
            <a:endParaRPr lang="zh-CN" altLang="zh-CN" sz="2800" b="1">
              <a:latin typeface="楷体_GB2312" pitchFamily="49" charset="-122"/>
              <a:ea typeface="楷体_GB2312" pitchFamily="49" charset="-122"/>
            </a:endParaRPr>
          </a:p>
        </p:txBody>
      </p:sp>
      <p:sp>
        <p:nvSpPr>
          <p:cNvPr id="72711" name="Text Box 8"/>
          <p:cNvSpPr txBox="1">
            <a:spLocks noChangeArrowheads="1"/>
          </p:cNvSpPr>
          <p:nvPr/>
        </p:nvSpPr>
        <p:spPr bwMode="auto">
          <a:xfrm>
            <a:off x="577850" y="1998663"/>
            <a:ext cx="184731" cy="437043"/>
          </a:xfrm>
          <a:prstGeom prst="rect">
            <a:avLst/>
          </a:prstGeom>
          <a:noFill/>
          <a:ln w="9525">
            <a:noFill/>
            <a:miter lim="800000"/>
            <a:headEnd/>
            <a:tailEnd/>
          </a:ln>
        </p:spPr>
        <p:txBody>
          <a:bodyPr wrap="none">
            <a:spAutoFit/>
          </a:bodyPr>
          <a:lstStyle/>
          <a:p>
            <a:endParaRPr lang="zh-CN" altLang="zh-CN" sz="2800" b="1">
              <a:latin typeface="楷体_GB2312" pitchFamily="49" charset="-122"/>
              <a:ea typeface="楷体_GB2312" pitchFamily="49" charset="-122"/>
            </a:endParaRPr>
          </a:p>
        </p:txBody>
      </p:sp>
      <p:grpSp>
        <p:nvGrpSpPr>
          <p:cNvPr id="2" name="Group 40"/>
          <p:cNvGrpSpPr>
            <a:grpSpLocks/>
          </p:cNvGrpSpPr>
          <p:nvPr/>
        </p:nvGrpSpPr>
        <p:grpSpPr bwMode="auto">
          <a:xfrm>
            <a:off x="1016398" y="1185864"/>
            <a:ext cx="4731147" cy="714375"/>
            <a:chOff x="591" y="511"/>
            <a:chExt cx="2751" cy="450"/>
          </a:xfrm>
        </p:grpSpPr>
        <p:graphicFrame>
          <p:nvGraphicFramePr>
            <p:cNvPr id="72709" name="Object 5"/>
            <p:cNvGraphicFramePr>
              <a:graphicFrameLocks noChangeAspect="1"/>
            </p:cNvGraphicFramePr>
            <p:nvPr/>
          </p:nvGraphicFramePr>
          <p:xfrm>
            <a:off x="1365" y="543"/>
            <a:ext cx="1440" cy="418"/>
          </p:xfrm>
          <a:graphic>
            <a:graphicData uri="http://schemas.openxmlformats.org/presentationml/2006/ole">
              <mc:AlternateContent xmlns:mc="http://schemas.openxmlformats.org/markup-compatibility/2006">
                <mc:Choice xmlns:v="urn:schemas-microsoft-com:vml" Requires="v">
                  <p:oleObj spid="_x0000_s96279" name="Equation" r:id="rId5" imgW="1130040" imgH="291960" progId="Equation.DSMT4">
                    <p:embed/>
                  </p:oleObj>
                </mc:Choice>
                <mc:Fallback>
                  <p:oleObj name="Equation" r:id="rId5" imgW="1130040" imgH="291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5" y="543"/>
                          <a:ext cx="1440" cy="4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21" name="Text Box 9"/>
            <p:cNvSpPr txBox="1">
              <a:spLocks noChangeArrowheads="1"/>
            </p:cNvSpPr>
            <p:nvPr/>
          </p:nvSpPr>
          <p:spPr bwMode="auto">
            <a:xfrm>
              <a:off x="591" y="516"/>
              <a:ext cx="737" cy="275"/>
            </a:xfrm>
            <a:prstGeom prst="rect">
              <a:avLst/>
            </a:prstGeom>
            <a:noFill/>
            <a:ln w="9525">
              <a:noFill/>
              <a:miter lim="800000"/>
              <a:headEnd/>
              <a:tailEnd/>
            </a:ln>
          </p:spPr>
          <p:txBody>
            <a:bodyPr wrap="none">
              <a:spAutoFit/>
            </a:bodyPr>
            <a:lstStyle/>
            <a:p>
              <a:r>
                <a:rPr lang="zh-CN" altLang="en-US" sz="2800" b="1">
                  <a:solidFill>
                    <a:srgbClr val="000099"/>
                  </a:solidFill>
                  <a:latin typeface="楷体_GB2312" pitchFamily="49" charset="-122"/>
                  <a:ea typeface="楷体_GB2312" pitchFamily="49" charset="-122"/>
                </a:rPr>
                <a:t>如果令</a:t>
              </a:r>
            </a:p>
          </p:txBody>
        </p:sp>
        <p:sp>
          <p:nvSpPr>
            <p:cNvPr id="72722" name="Text Box 10"/>
            <p:cNvSpPr txBox="1">
              <a:spLocks noChangeArrowheads="1"/>
            </p:cNvSpPr>
            <p:nvPr/>
          </p:nvSpPr>
          <p:spPr bwMode="auto">
            <a:xfrm>
              <a:off x="2815" y="511"/>
              <a:ext cx="527" cy="275"/>
            </a:xfrm>
            <a:prstGeom prst="rect">
              <a:avLst/>
            </a:prstGeom>
            <a:noFill/>
            <a:ln w="9525">
              <a:noFill/>
              <a:miter lim="800000"/>
              <a:headEnd/>
              <a:tailEnd/>
            </a:ln>
          </p:spPr>
          <p:txBody>
            <a:bodyPr wrap="none">
              <a:spAutoFit/>
            </a:bodyPr>
            <a:lstStyle/>
            <a:p>
              <a:r>
                <a:rPr lang="zh-CN" altLang="en-US" sz="2800" b="1">
                  <a:solidFill>
                    <a:srgbClr val="000099"/>
                  </a:solidFill>
                  <a:latin typeface="楷体_GB2312" pitchFamily="49" charset="-122"/>
                  <a:ea typeface="楷体_GB2312" pitchFamily="49" charset="-122"/>
                </a:rPr>
                <a:t>则有</a:t>
              </a:r>
              <a:endParaRPr lang="zh-CN" altLang="en-US" sz="2800" b="1">
                <a:latin typeface="楷体_GB2312" pitchFamily="49" charset="-122"/>
                <a:ea typeface="楷体_GB2312" pitchFamily="49" charset="-122"/>
              </a:endParaRPr>
            </a:p>
          </p:txBody>
        </p:sp>
      </p:grpSp>
      <p:grpSp>
        <p:nvGrpSpPr>
          <p:cNvPr id="3" name="Group 42"/>
          <p:cNvGrpSpPr>
            <a:grpSpLocks/>
          </p:cNvGrpSpPr>
          <p:nvPr/>
        </p:nvGrpSpPr>
        <p:grpSpPr bwMode="auto">
          <a:xfrm>
            <a:off x="1073150" y="2584451"/>
            <a:ext cx="8007350" cy="1020763"/>
            <a:chOff x="624" y="1392"/>
            <a:chExt cx="4656" cy="643"/>
          </a:xfrm>
        </p:grpSpPr>
        <p:graphicFrame>
          <p:nvGraphicFramePr>
            <p:cNvPr id="72708" name="Object 4"/>
            <p:cNvGraphicFramePr>
              <a:graphicFrameLocks noChangeAspect="1"/>
            </p:cNvGraphicFramePr>
            <p:nvPr/>
          </p:nvGraphicFramePr>
          <p:xfrm>
            <a:off x="3792" y="1392"/>
            <a:ext cx="1488" cy="643"/>
          </p:xfrm>
          <a:graphic>
            <a:graphicData uri="http://schemas.openxmlformats.org/presentationml/2006/ole">
              <mc:AlternateContent xmlns:mc="http://schemas.openxmlformats.org/markup-compatibility/2006">
                <mc:Choice xmlns:v="urn:schemas-microsoft-com:vml" Requires="v">
                  <p:oleObj spid="_x0000_s96280" name="Equation" r:id="rId7" imgW="1054080" imgH="431640" progId="Equation.DSMT4">
                    <p:embed/>
                  </p:oleObj>
                </mc:Choice>
                <mc:Fallback>
                  <p:oleObj name="Equation" r:id="rId7" imgW="105408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392"/>
                          <a:ext cx="1488"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20" name="Text Box 15"/>
            <p:cNvSpPr txBox="1">
              <a:spLocks noChangeArrowheads="1"/>
            </p:cNvSpPr>
            <p:nvPr/>
          </p:nvSpPr>
          <p:spPr bwMode="auto">
            <a:xfrm>
              <a:off x="624" y="1536"/>
              <a:ext cx="3390" cy="275"/>
            </a:xfrm>
            <a:prstGeom prst="rect">
              <a:avLst/>
            </a:prstGeom>
            <a:noFill/>
            <a:ln w="9525">
              <a:noFill/>
              <a:miter lim="800000"/>
              <a:headEnd/>
              <a:tailEnd/>
            </a:ln>
          </p:spPr>
          <p:txBody>
            <a:bodyPr>
              <a:spAutoFit/>
            </a:bodyPr>
            <a:lstStyle/>
            <a:p>
              <a:r>
                <a:rPr lang="zh-CN" altLang="en-US" sz="2800" b="1">
                  <a:solidFill>
                    <a:srgbClr val="000099"/>
                  </a:solidFill>
                  <a:latin typeface="楷体_GB2312" pitchFamily="49" charset="-122"/>
                  <a:ea typeface="楷体_GB2312" pitchFamily="49" charset="-122"/>
                </a:rPr>
                <a:t>与周期信号傅立叶级数对比有：</a:t>
              </a:r>
            </a:p>
          </p:txBody>
        </p:sp>
      </p:grpSp>
      <p:sp>
        <p:nvSpPr>
          <p:cNvPr id="86035" name="Text Box 19"/>
          <p:cNvSpPr txBox="1">
            <a:spLocks noChangeArrowheads="1"/>
          </p:cNvSpPr>
          <p:nvPr/>
        </p:nvSpPr>
        <p:spPr bwMode="auto">
          <a:xfrm>
            <a:off x="660400" y="3422650"/>
            <a:ext cx="8915400" cy="1416050"/>
          </a:xfrm>
          <a:prstGeom prst="rect">
            <a:avLst/>
          </a:prstGeom>
          <a:noFill/>
          <a:ln w="9525">
            <a:noFill/>
            <a:miter lim="800000"/>
            <a:headEnd/>
            <a:tailEnd/>
          </a:ln>
        </p:spPr>
        <p:txBody>
          <a:bodyPr>
            <a:spAutoFit/>
          </a:bodyPr>
          <a:lstStyle/>
          <a:p>
            <a:pPr>
              <a:lnSpc>
                <a:spcPct val="155000"/>
              </a:lnSpc>
            </a:pPr>
            <a:r>
              <a:rPr lang="en-US" altLang="zh-CN" sz="2800" b="1">
                <a:solidFill>
                  <a:srgbClr val="000099"/>
                </a:solidFill>
                <a:latin typeface="楷体_GB2312" pitchFamily="49" charset="-122"/>
                <a:ea typeface="楷体_GB2312" pitchFamily="49" charset="-122"/>
              </a:rPr>
              <a:t>  </a:t>
            </a:r>
            <a:r>
              <a:rPr lang="zh-CN" altLang="en-US" sz="2800" b="1">
                <a:solidFill>
                  <a:srgbClr val="000099"/>
                </a:solidFill>
                <a:latin typeface="楷体_GB2312" pitchFamily="49" charset="-122"/>
                <a:ea typeface="楷体_GB2312" pitchFamily="49" charset="-122"/>
              </a:rPr>
              <a:t>这表明</a:t>
            </a:r>
            <a:r>
              <a:rPr lang="en-US" altLang="zh-CN" sz="2800" b="1">
                <a:solidFill>
                  <a:srgbClr val="000099"/>
                </a:solidFill>
                <a:latin typeface="楷体_GB2312" pitchFamily="49" charset="-122"/>
                <a:ea typeface="楷体_GB2312" pitchFamily="49" charset="-122"/>
              </a:rPr>
              <a:t>:</a:t>
            </a:r>
            <a:r>
              <a:rPr lang="zh-CN" altLang="en-US" sz="2800" b="1">
                <a:solidFill>
                  <a:srgbClr val="A50021"/>
                </a:solidFill>
                <a:latin typeface="楷体_GB2312" pitchFamily="49" charset="-122"/>
                <a:ea typeface="楷体_GB2312" pitchFamily="49" charset="-122"/>
              </a:rPr>
              <a:t>周期信号的频谱就是与它相对应的非周期信号频谱的样本。</a:t>
            </a:r>
          </a:p>
        </p:txBody>
      </p:sp>
      <p:grpSp>
        <p:nvGrpSpPr>
          <p:cNvPr id="4" name="Group 43"/>
          <p:cNvGrpSpPr>
            <a:grpSpLocks/>
          </p:cNvGrpSpPr>
          <p:nvPr/>
        </p:nvGrpSpPr>
        <p:grpSpPr bwMode="auto">
          <a:xfrm>
            <a:off x="742950" y="4908551"/>
            <a:ext cx="8915400" cy="1616075"/>
            <a:chOff x="432" y="2856"/>
            <a:chExt cx="5184" cy="1018"/>
          </a:xfrm>
        </p:grpSpPr>
        <p:sp>
          <p:nvSpPr>
            <p:cNvPr id="72719" name="Text Box 20"/>
            <p:cNvSpPr txBox="1">
              <a:spLocks noChangeArrowheads="1"/>
            </p:cNvSpPr>
            <p:nvPr/>
          </p:nvSpPr>
          <p:spPr bwMode="auto">
            <a:xfrm>
              <a:off x="624" y="2856"/>
              <a:ext cx="2755" cy="275"/>
            </a:xfrm>
            <a:prstGeom prst="rect">
              <a:avLst/>
            </a:prstGeom>
            <a:noFill/>
            <a:ln w="9525">
              <a:noFill/>
              <a:miter lim="800000"/>
              <a:headEnd/>
              <a:tailEnd/>
            </a:ln>
          </p:spPr>
          <p:txBody>
            <a:bodyPr>
              <a:spAutoFit/>
            </a:bodyPr>
            <a:lstStyle/>
            <a:p>
              <a:r>
                <a:rPr lang="zh-CN" altLang="en-US" sz="2800" b="1">
                  <a:solidFill>
                    <a:srgbClr val="000099"/>
                  </a:solidFill>
                  <a:latin typeface="楷体_GB2312" pitchFamily="49" charset="-122"/>
                  <a:ea typeface="楷体_GB2312" pitchFamily="49" charset="-122"/>
                </a:rPr>
                <a:t>根据傅立叶级数表示：          </a:t>
              </a:r>
            </a:p>
          </p:txBody>
        </p:sp>
        <p:graphicFrame>
          <p:nvGraphicFramePr>
            <p:cNvPr id="72707" name="Object 3"/>
            <p:cNvGraphicFramePr>
              <a:graphicFrameLocks noChangeAspect="1"/>
            </p:cNvGraphicFramePr>
            <p:nvPr/>
          </p:nvGraphicFramePr>
          <p:xfrm>
            <a:off x="432" y="3312"/>
            <a:ext cx="5184" cy="562"/>
          </p:xfrm>
          <a:graphic>
            <a:graphicData uri="http://schemas.openxmlformats.org/presentationml/2006/ole">
              <mc:AlternateContent xmlns:mc="http://schemas.openxmlformats.org/markup-compatibility/2006">
                <mc:Choice xmlns:v="urn:schemas-microsoft-com:vml" Requires="v">
                  <p:oleObj spid="_x0000_s96281" name="Equation" r:id="rId9" imgW="4101840" imgH="444240" progId="Equation.DSMT4">
                    <p:embed/>
                  </p:oleObj>
                </mc:Choice>
                <mc:Fallback>
                  <p:oleObj name="Equation" r:id="rId9" imgW="4101840" imgH="44424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 y="3312"/>
                          <a:ext cx="5184"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41"/>
          <p:cNvGrpSpPr>
            <a:grpSpLocks/>
          </p:cNvGrpSpPr>
          <p:nvPr/>
        </p:nvGrpSpPr>
        <p:grpSpPr bwMode="auto">
          <a:xfrm>
            <a:off x="4953000" y="1974851"/>
            <a:ext cx="4173935" cy="436563"/>
            <a:chOff x="2880" y="1008"/>
            <a:chExt cx="2427" cy="275"/>
          </a:xfrm>
        </p:grpSpPr>
        <p:sp>
          <p:nvSpPr>
            <p:cNvPr id="72717" name="Text Box 38"/>
            <p:cNvSpPr txBox="1">
              <a:spLocks noChangeArrowheads="1"/>
            </p:cNvSpPr>
            <p:nvPr/>
          </p:nvSpPr>
          <p:spPr bwMode="auto">
            <a:xfrm>
              <a:off x="3312" y="1008"/>
              <a:ext cx="1995" cy="275"/>
            </a:xfrm>
            <a:prstGeom prst="rect">
              <a:avLst/>
            </a:prstGeom>
            <a:noFill/>
            <a:ln w="12700">
              <a:noFill/>
              <a:miter lim="800000"/>
              <a:headEnd/>
              <a:tailEnd/>
            </a:ln>
          </p:spPr>
          <p:txBody>
            <a:bodyPr wrap="none">
              <a:spAutoFit/>
            </a:bodyPr>
            <a:lstStyle/>
            <a:p>
              <a:r>
                <a:rPr lang="zh-CN" altLang="en-US" sz="2800" b="1">
                  <a:solidFill>
                    <a:srgbClr val="A50021"/>
                  </a:solidFill>
                  <a:ea typeface="宋体" pitchFamily="2" charset="-122"/>
                </a:rPr>
                <a:t>连续时间傅立叶变换</a:t>
              </a:r>
            </a:p>
          </p:txBody>
        </p:sp>
        <p:sp>
          <p:nvSpPr>
            <p:cNvPr id="72718" name="Line 39"/>
            <p:cNvSpPr>
              <a:spLocks noChangeShapeType="1"/>
            </p:cNvSpPr>
            <p:nvPr/>
          </p:nvSpPr>
          <p:spPr bwMode="auto">
            <a:xfrm>
              <a:off x="2880" y="1200"/>
              <a:ext cx="480" cy="0"/>
            </a:xfrm>
            <a:prstGeom prst="line">
              <a:avLst/>
            </a:prstGeom>
            <a:noFill/>
            <a:ln w="38100">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6028"/>
                                        </p:tgtEl>
                                        <p:attrNameLst>
                                          <p:attrName>style.visibility</p:attrName>
                                        </p:attrNameLst>
                                      </p:cBhvr>
                                      <p:to>
                                        <p:strVal val="visible"/>
                                      </p:to>
                                    </p:set>
                                    <p:anim calcmode="lin" valueType="num">
                                      <p:cBhvr additive="base">
                                        <p:cTn id="7" dur="500" fill="hold"/>
                                        <p:tgtEl>
                                          <p:spTgt spid="86028"/>
                                        </p:tgtEl>
                                        <p:attrNameLst>
                                          <p:attrName>ppt_x</p:attrName>
                                        </p:attrNameLst>
                                      </p:cBhvr>
                                      <p:tavLst>
                                        <p:tav tm="0">
                                          <p:val>
                                            <p:strVal val="0-#ppt_w/2"/>
                                          </p:val>
                                        </p:tav>
                                        <p:tav tm="100000">
                                          <p:val>
                                            <p:strVal val="#ppt_x"/>
                                          </p:val>
                                        </p:tav>
                                      </p:tavLst>
                                    </p:anim>
                                    <p:anim calcmode="lin" valueType="num">
                                      <p:cBhvr additive="base">
                                        <p:cTn id="8" dur="500" fill="hold"/>
                                        <p:tgtEl>
                                          <p:spTgt spid="860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6035"/>
                                        </p:tgtEl>
                                        <p:attrNameLst>
                                          <p:attrName>style.visibility</p:attrName>
                                        </p:attrNameLst>
                                      </p:cBhvr>
                                      <p:to>
                                        <p:strVal val="visible"/>
                                      </p:to>
                                    </p:set>
                                    <p:anim calcmode="lin" valueType="num">
                                      <p:cBhvr additive="base">
                                        <p:cTn id="23" dur="500" fill="hold"/>
                                        <p:tgtEl>
                                          <p:spTgt spid="86035"/>
                                        </p:tgtEl>
                                        <p:attrNameLst>
                                          <p:attrName>ppt_x</p:attrName>
                                        </p:attrNameLst>
                                      </p:cBhvr>
                                      <p:tavLst>
                                        <p:tav tm="0">
                                          <p:val>
                                            <p:strVal val="0-#ppt_w/2"/>
                                          </p:val>
                                        </p:tav>
                                        <p:tav tm="100000">
                                          <p:val>
                                            <p:strVal val="#ppt_x"/>
                                          </p:val>
                                        </p:tav>
                                      </p:tavLst>
                                    </p:anim>
                                    <p:anim calcmode="lin" valueType="num">
                                      <p:cBhvr additive="base">
                                        <p:cTn id="24" dur="500" fill="hold"/>
                                        <p:tgtEl>
                                          <p:spTgt spid="8603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159140" y="1441450"/>
            <a:ext cx="7135416" cy="1466850"/>
            <a:chOff x="674" y="453"/>
            <a:chExt cx="4149" cy="924"/>
          </a:xfrm>
        </p:grpSpPr>
        <p:sp>
          <p:nvSpPr>
            <p:cNvPr id="73745" name="Text Box 5"/>
            <p:cNvSpPr txBox="1">
              <a:spLocks noChangeArrowheads="1"/>
            </p:cNvSpPr>
            <p:nvPr/>
          </p:nvSpPr>
          <p:spPr bwMode="auto">
            <a:xfrm>
              <a:off x="674" y="574"/>
              <a:ext cx="317" cy="275"/>
            </a:xfrm>
            <a:prstGeom prst="rect">
              <a:avLst/>
            </a:prstGeom>
            <a:noFill/>
            <a:ln w="9525">
              <a:noFill/>
              <a:miter lim="800000"/>
              <a:headEnd/>
              <a:tailEnd/>
            </a:ln>
          </p:spPr>
          <p:txBody>
            <a:bodyPr wrap="none">
              <a:spAutoFit/>
            </a:bodyPr>
            <a:lstStyle/>
            <a:p>
              <a:r>
                <a:rPr lang="zh-CN" altLang="en-US" sz="2800" b="1">
                  <a:solidFill>
                    <a:srgbClr val="000099"/>
                  </a:solidFill>
                  <a:latin typeface="楷体_GB2312" pitchFamily="49" charset="-122"/>
                  <a:ea typeface="楷体_GB2312" pitchFamily="49" charset="-122"/>
                </a:rPr>
                <a:t>当</a:t>
              </a:r>
            </a:p>
          </p:txBody>
        </p:sp>
        <p:graphicFrame>
          <p:nvGraphicFramePr>
            <p:cNvPr id="73734" name="Object 6"/>
            <p:cNvGraphicFramePr>
              <a:graphicFrameLocks noChangeAspect="1"/>
            </p:cNvGraphicFramePr>
            <p:nvPr/>
          </p:nvGraphicFramePr>
          <p:xfrm>
            <a:off x="997" y="631"/>
            <a:ext cx="635" cy="293"/>
          </p:xfrm>
          <a:graphic>
            <a:graphicData uri="http://schemas.openxmlformats.org/presentationml/2006/ole">
              <mc:AlternateContent xmlns:mc="http://schemas.openxmlformats.org/markup-compatibility/2006">
                <mc:Choice xmlns:v="urn:schemas-microsoft-com:vml" Requires="v">
                  <p:oleObj spid="_x0000_s97327" name="Equation" r:id="rId3" imgW="495000" imgH="228600" progId="Equation.DSMT4">
                    <p:embed/>
                  </p:oleObj>
                </mc:Choice>
                <mc:Fallback>
                  <p:oleObj name="Equation" r:id="rId3" imgW="49500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 y="631"/>
                          <a:ext cx="63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6" name="Text Box 7"/>
            <p:cNvSpPr txBox="1">
              <a:spLocks noChangeArrowheads="1"/>
            </p:cNvSpPr>
            <p:nvPr/>
          </p:nvSpPr>
          <p:spPr bwMode="auto">
            <a:xfrm>
              <a:off x="1585" y="576"/>
              <a:ext cx="660" cy="275"/>
            </a:xfrm>
            <a:prstGeom prst="rect">
              <a:avLst/>
            </a:prstGeom>
            <a:noFill/>
            <a:ln w="9525">
              <a:noFill/>
              <a:miter lim="800000"/>
              <a:headEnd/>
              <a:tailEnd/>
            </a:ln>
          </p:spPr>
          <p:txBody>
            <a:bodyPr>
              <a:spAutoFit/>
            </a:bodyPr>
            <a:lstStyle/>
            <a:p>
              <a:r>
                <a:rPr lang="zh-CN" altLang="en-US" sz="2800" b="1">
                  <a:solidFill>
                    <a:srgbClr val="000099"/>
                  </a:solidFill>
                  <a:latin typeface="楷体_GB2312" pitchFamily="49" charset="-122"/>
                  <a:ea typeface="楷体_GB2312" pitchFamily="49" charset="-122"/>
                </a:rPr>
                <a:t>时，</a:t>
              </a:r>
            </a:p>
          </p:txBody>
        </p:sp>
        <p:graphicFrame>
          <p:nvGraphicFramePr>
            <p:cNvPr id="73735" name="Object 7"/>
            <p:cNvGraphicFramePr>
              <a:graphicFrameLocks noChangeAspect="1"/>
            </p:cNvGraphicFramePr>
            <p:nvPr/>
          </p:nvGraphicFramePr>
          <p:xfrm>
            <a:off x="2016" y="576"/>
            <a:ext cx="1241" cy="316"/>
          </p:xfrm>
          <a:graphic>
            <a:graphicData uri="http://schemas.openxmlformats.org/presentationml/2006/ole">
              <mc:AlternateContent xmlns:mc="http://schemas.openxmlformats.org/markup-compatibility/2006">
                <mc:Choice xmlns:v="urn:schemas-microsoft-com:vml" Requires="v">
                  <p:oleObj spid="_x0000_s97328" name="Equation" r:id="rId5" imgW="761760" imgH="203040" progId="Equation.DSMT4">
                    <p:embed/>
                  </p:oleObj>
                </mc:Choice>
                <mc:Fallback>
                  <p:oleObj name="Equation" r:id="rId5" imgW="761760" imgH="2030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576"/>
                          <a:ext cx="1241"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6" name="Object 8"/>
            <p:cNvGraphicFramePr>
              <a:graphicFrameLocks noChangeAspect="1"/>
            </p:cNvGraphicFramePr>
            <p:nvPr/>
          </p:nvGraphicFramePr>
          <p:xfrm>
            <a:off x="3408" y="453"/>
            <a:ext cx="1415" cy="565"/>
          </p:xfrm>
          <a:graphic>
            <a:graphicData uri="http://schemas.openxmlformats.org/presentationml/2006/ole">
              <mc:AlternateContent xmlns:mc="http://schemas.openxmlformats.org/markup-compatibility/2006">
                <mc:Choice xmlns:v="urn:schemas-microsoft-com:vml" Requires="v">
                  <p:oleObj spid="_x0000_s97329" name="Equation" r:id="rId7" imgW="1002960" imgH="431640" progId="Equation.DSMT4">
                    <p:embed/>
                  </p:oleObj>
                </mc:Choice>
                <mc:Fallback>
                  <p:oleObj name="Equation" r:id="rId7" imgW="1002960" imgH="4316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453"/>
                          <a:ext cx="1415"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7" name="Object 9"/>
            <p:cNvGraphicFramePr>
              <a:graphicFrameLocks noChangeAspect="1"/>
            </p:cNvGraphicFramePr>
            <p:nvPr/>
          </p:nvGraphicFramePr>
          <p:xfrm>
            <a:off x="912" y="981"/>
            <a:ext cx="1088" cy="378"/>
          </p:xfrm>
          <a:graphic>
            <a:graphicData uri="http://schemas.openxmlformats.org/presentationml/2006/ole">
              <mc:AlternateContent xmlns:mc="http://schemas.openxmlformats.org/markup-compatibility/2006">
                <mc:Choice xmlns:v="urn:schemas-microsoft-com:vml" Requires="v">
                  <p:oleObj spid="_x0000_s97330" name="Equation" r:id="rId9" imgW="609480" imgH="228600" progId="Equation.DSMT4">
                    <p:embed/>
                  </p:oleObj>
                </mc:Choice>
                <mc:Fallback>
                  <p:oleObj name="Equation" r:id="rId9" imgW="609480" imgH="2286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981"/>
                          <a:ext cx="108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8" name="Object 10"/>
            <p:cNvGraphicFramePr>
              <a:graphicFrameLocks noChangeAspect="1"/>
            </p:cNvGraphicFramePr>
            <p:nvPr/>
          </p:nvGraphicFramePr>
          <p:xfrm>
            <a:off x="2352" y="912"/>
            <a:ext cx="725" cy="465"/>
          </p:xfrm>
          <a:graphic>
            <a:graphicData uri="http://schemas.openxmlformats.org/presentationml/2006/ole">
              <mc:AlternateContent xmlns:mc="http://schemas.openxmlformats.org/markup-compatibility/2006">
                <mc:Choice xmlns:v="urn:schemas-microsoft-com:vml" Requires="v">
                  <p:oleObj spid="_x0000_s97331" name="Equation" r:id="rId11" imgW="672840" imgH="431640" progId="Equation.DSMT4">
                    <p:embed/>
                  </p:oleObj>
                </mc:Choice>
                <mc:Fallback>
                  <p:oleObj name="Equation" r:id="rId11" imgW="672840" imgH="43164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2" y="912"/>
                          <a:ext cx="725"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7" name="Text Box 12"/>
            <p:cNvSpPr txBox="1">
              <a:spLocks noChangeArrowheads="1"/>
            </p:cNvSpPr>
            <p:nvPr/>
          </p:nvSpPr>
          <p:spPr bwMode="auto">
            <a:xfrm>
              <a:off x="3787" y="981"/>
              <a:ext cx="946" cy="275"/>
            </a:xfrm>
            <a:prstGeom prst="rect">
              <a:avLst/>
            </a:prstGeom>
            <a:noFill/>
            <a:ln w="9525">
              <a:noFill/>
              <a:miter lim="800000"/>
              <a:headEnd/>
              <a:tailEnd/>
            </a:ln>
          </p:spPr>
          <p:txBody>
            <a:bodyPr wrap="none">
              <a:spAutoFit/>
            </a:bodyPr>
            <a:lstStyle/>
            <a:p>
              <a:r>
                <a:rPr lang="zh-CN" altLang="en-US" sz="2800" b="1">
                  <a:solidFill>
                    <a:srgbClr val="000099"/>
                  </a:solidFill>
                  <a:latin typeface="楷体_GB2312" pitchFamily="49" charset="-122"/>
                  <a:ea typeface="楷体_GB2312" pitchFamily="49" charset="-122"/>
                </a:rPr>
                <a:t>于是有：</a:t>
              </a:r>
            </a:p>
          </p:txBody>
        </p:sp>
      </p:grpSp>
      <p:graphicFrame>
        <p:nvGraphicFramePr>
          <p:cNvPr id="293901" name="Object 2"/>
          <p:cNvGraphicFramePr>
            <a:graphicFrameLocks noChangeAspect="1"/>
          </p:cNvGraphicFramePr>
          <p:nvPr/>
        </p:nvGraphicFramePr>
        <p:xfrm>
          <a:off x="1485900" y="2874963"/>
          <a:ext cx="3900488" cy="844550"/>
        </p:xfrm>
        <a:graphic>
          <a:graphicData uri="http://schemas.openxmlformats.org/presentationml/2006/ole">
            <mc:AlternateContent xmlns:mc="http://schemas.openxmlformats.org/markup-compatibility/2006">
              <mc:Choice xmlns:v="urn:schemas-microsoft-com:vml" Requires="v">
                <p:oleObj spid="_x0000_s97332" name="Equation" r:id="rId13" imgW="1676160" imgH="393480" progId="Equation.DSMT4">
                  <p:embed/>
                </p:oleObj>
              </mc:Choice>
              <mc:Fallback>
                <p:oleObj name="Equation" r:id="rId13" imgW="1676160" imgH="393480" progId="Equation.DSMT4">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5900" y="2874963"/>
                        <a:ext cx="3900488"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21"/>
          <p:cNvGrpSpPr>
            <a:grpSpLocks/>
          </p:cNvGrpSpPr>
          <p:nvPr/>
        </p:nvGrpSpPr>
        <p:grpSpPr bwMode="auto">
          <a:xfrm>
            <a:off x="5613400" y="3084513"/>
            <a:ext cx="3174736" cy="436562"/>
            <a:chOff x="3264" y="1488"/>
            <a:chExt cx="1846" cy="275"/>
          </a:xfrm>
        </p:grpSpPr>
        <p:sp>
          <p:nvSpPr>
            <p:cNvPr id="73743" name="Text Box 14"/>
            <p:cNvSpPr txBox="1">
              <a:spLocks noChangeArrowheads="1"/>
            </p:cNvSpPr>
            <p:nvPr/>
          </p:nvSpPr>
          <p:spPr bwMode="auto">
            <a:xfrm>
              <a:off x="3744" y="1488"/>
              <a:ext cx="1366" cy="275"/>
            </a:xfrm>
            <a:prstGeom prst="rect">
              <a:avLst/>
            </a:prstGeom>
            <a:noFill/>
            <a:ln w="12700">
              <a:noFill/>
              <a:miter lim="800000"/>
              <a:headEnd/>
              <a:tailEnd/>
            </a:ln>
          </p:spPr>
          <p:txBody>
            <a:bodyPr wrap="none">
              <a:spAutoFit/>
            </a:bodyPr>
            <a:lstStyle/>
            <a:p>
              <a:r>
                <a:rPr lang="zh-CN" altLang="en-US" sz="2800" b="1">
                  <a:solidFill>
                    <a:srgbClr val="A50021"/>
                  </a:solidFill>
                  <a:ea typeface="宋体" pitchFamily="2" charset="-122"/>
                </a:rPr>
                <a:t>傅立叶反变换</a:t>
              </a:r>
            </a:p>
          </p:txBody>
        </p:sp>
        <p:sp>
          <p:nvSpPr>
            <p:cNvPr id="73744" name="Line 15"/>
            <p:cNvSpPr>
              <a:spLocks noChangeShapeType="1"/>
            </p:cNvSpPr>
            <p:nvPr/>
          </p:nvSpPr>
          <p:spPr bwMode="auto">
            <a:xfrm>
              <a:off x="3264" y="1662"/>
              <a:ext cx="480" cy="0"/>
            </a:xfrm>
            <a:prstGeom prst="line">
              <a:avLst/>
            </a:prstGeom>
            <a:noFill/>
            <a:ln w="38100">
              <a:solidFill>
                <a:schemeClr val="tx1"/>
              </a:solidFill>
              <a:round/>
              <a:headEnd/>
              <a:tailEnd/>
            </a:ln>
          </p:spPr>
          <p:txBody>
            <a:bodyPr/>
            <a:lstStyle/>
            <a:p>
              <a:endParaRPr lang="zh-CN" altLang="en-US"/>
            </a:p>
          </p:txBody>
        </p:sp>
      </p:grpSp>
      <p:grpSp>
        <p:nvGrpSpPr>
          <p:cNvPr id="4" name="Group 20"/>
          <p:cNvGrpSpPr>
            <a:grpSpLocks/>
          </p:cNvGrpSpPr>
          <p:nvPr/>
        </p:nvGrpSpPr>
        <p:grpSpPr bwMode="auto">
          <a:xfrm>
            <a:off x="794544" y="3998913"/>
            <a:ext cx="9151012" cy="2743200"/>
            <a:chOff x="462" y="2064"/>
            <a:chExt cx="5321" cy="1728"/>
          </a:xfrm>
        </p:grpSpPr>
        <p:sp>
          <p:nvSpPr>
            <p:cNvPr id="73742" name="Rectangle 16"/>
            <p:cNvSpPr>
              <a:spLocks noRot="1" noChangeArrowheads="1"/>
            </p:cNvSpPr>
            <p:nvPr/>
          </p:nvSpPr>
          <p:spPr bwMode="auto">
            <a:xfrm>
              <a:off x="462" y="2064"/>
              <a:ext cx="5321" cy="1728"/>
            </a:xfrm>
            <a:prstGeom prst="rect">
              <a:avLst/>
            </a:prstGeom>
            <a:noFill/>
            <a:ln w="9525">
              <a:noFill/>
              <a:miter lim="800000"/>
              <a:headEnd/>
              <a:tailEnd/>
            </a:ln>
          </p:spPr>
          <p:txBody>
            <a:bodyPr/>
            <a:lstStyle/>
            <a:p>
              <a:pPr>
                <a:spcBef>
                  <a:spcPct val="20000"/>
                </a:spcBef>
                <a:buClr>
                  <a:schemeClr val="hlink"/>
                </a:buClr>
                <a:buSzPct val="75000"/>
                <a:buFont typeface="Wingdings" pitchFamily="2" charset="2"/>
                <a:buNone/>
              </a:pPr>
              <a:r>
                <a:rPr lang="en-US" altLang="zh-CN" sz="2800" b="1">
                  <a:solidFill>
                    <a:srgbClr val="000099"/>
                  </a:solidFill>
                  <a:latin typeface="楷体_GB2312" pitchFamily="49" charset="-122"/>
                  <a:ea typeface="楷体_GB2312" pitchFamily="49" charset="-122"/>
                </a:rPr>
                <a:t>  </a:t>
              </a:r>
              <a:r>
                <a:rPr lang="zh-CN" altLang="en-US" sz="2800" b="1">
                  <a:solidFill>
                    <a:srgbClr val="000099"/>
                  </a:solidFill>
                  <a:latin typeface="楷体_GB2312" pitchFamily="49" charset="-122"/>
                  <a:ea typeface="楷体_GB2312" pitchFamily="49" charset="-122"/>
                </a:rPr>
                <a:t>此式表明，非周期信号可以分解成无数多个频率</a:t>
              </a:r>
            </a:p>
            <a:p>
              <a:pPr>
                <a:lnSpc>
                  <a:spcPct val="150000"/>
                </a:lnSpc>
                <a:spcBef>
                  <a:spcPct val="20000"/>
                </a:spcBef>
                <a:buClr>
                  <a:schemeClr val="hlink"/>
                </a:buClr>
                <a:buSzPct val="75000"/>
                <a:buFont typeface="Wingdings" pitchFamily="2" charset="2"/>
                <a:buNone/>
              </a:pPr>
              <a:r>
                <a:rPr lang="zh-CN" altLang="en-US" sz="2800" b="1">
                  <a:solidFill>
                    <a:srgbClr val="000099"/>
                  </a:solidFill>
                  <a:latin typeface="楷体_GB2312" pitchFamily="49" charset="-122"/>
                  <a:ea typeface="楷体_GB2312" pitchFamily="49" charset="-122"/>
                </a:rPr>
                <a:t>连续分布、振幅为            的复指数信号之和。</a:t>
              </a:r>
            </a:p>
            <a:p>
              <a:pPr>
                <a:lnSpc>
                  <a:spcPct val="150000"/>
                </a:lnSpc>
                <a:spcBef>
                  <a:spcPct val="20000"/>
                </a:spcBef>
                <a:buClr>
                  <a:schemeClr val="hlink"/>
                </a:buClr>
                <a:buSzPct val="75000"/>
                <a:buFont typeface="Wingdings" pitchFamily="2" charset="2"/>
                <a:buNone/>
              </a:pPr>
              <a:r>
                <a:rPr lang="zh-CN" altLang="en-US" sz="2800" b="1">
                  <a:solidFill>
                    <a:srgbClr val="000099"/>
                  </a:solidFill>
                  <a:ea typeface="宋体" pitchFamily="2" charset="-122"/>
                </a:rPr>
                <a:t>   由于                                             具有频谱随频率分</a:t>
              </a:r>
            </a:p>
            <a:p>
              <a:pPr>
                <a:lnSpc>
                  <a:spcPct val="150000"/>
                </a:lnSpc>
                <a:spcBef>
                  <a:spcPct val="20000"/>
                </a:spcBef>
                <a:buClr>
                  <a:schemeClr val="hlink"/>
                </a:buClr>
                <a:buSzPct val="75000"/>
                <a:buFont typeface="Wingdings" pitchFamily="2" charset="2"/>
                <a:buNone/>
              </a:pPr>
              <a:r>
                <a:rPr lang="zh-CN" altLang="en-US" sz="2800" b="1">
                  <a:solidFill>
                    <a:srgbClr val="000099"/>
                  </a:solidFill>
                  <a:ea typeface="宋体" pitchFamily="2" charset="-122"/>
                </a:rPr>
                <a:t>布的物理含义，因而称               为</a:t>
              </a:r>
              <a:r>
                <a:rPr lang="zh-CN" altLang="en-US" sz="2800" b="1">
                  <a:solidFill>
                    <a:srgbClr val="A50021"/>
                  </a:solidFill>
                  <a:ea typeface="宋体" pitchFamily="2" charset="-122"/>
                </a:rPr>
                <a:t>频谱密度函数</a:t>
              </a:r>
              <a:r>
                <a:rPr lang="zh-CN" altLang="en-US" sz="2800" b="1">
                  <a:solidFill>
                    <a:srgbClr val="000099"/>
                  </a:solidFill>
                  <a:ea typeface="宋体" pitchFamily="2" charset="-122"/>
                </a:rPr>
                <a:t>。</a:t>
              </a:r>
            </a:p>
          </p:txBody>
        </p:sp>
        <p:graphicFrame>
          <p:nvGraphicFramePr>
            <p:cNvPr id="73731" name="Object 3"/>
            <p:cNvGraphicFramePr>
              <a:graphicFrameLocks noChangeAspect="1"/>
            </p:cNvGraphicFramePr>
            <p:nvPr/>
          </p:nvGraphicFramePr>
          <p:xfrm>
            <a:off x="2350" y="2439"/>
            <a:ext cx="1026" cy="527"/>
          </p:xfrm>
          <a:graphic>
            <a:graphicData uri="http://schemas.openxmlformats.org/presentationml/2006/ole">
              <mc:AlternateContent xmlns:mc="http://schemas.openxmlformats.org/markup-compatibility/2006">
                <mc:Choice xmlns:v="urn:schemas-microsoft-com:vml" Requires="v">
                  <p:oleObj spid="_x0000_s97333" name="Equation" r:id="rId15" imgW="888840" imgH="393480" progId="Equation.DSMT4">
                    <p:embed/>
                  </p:oleObj>
                </mc:Choice>
                <mc:Fallback>
                  <p:oleObj name="Equation" r:id="rId15" imgW="888840" imgH="393480" progId="Equation.DSMT4">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0" y="2439"/>
                          <a:ext cx="1026"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1179" y="2813"/>
            <a:ext cx="2446" cy="662"/>
          </p:xfrm>
          <a:graphic>
            <a:graphicData uri="http://schemas.openxmlformats.org/presentationml/2006/ole">
              <mc:AlternateContent xmlns:mc="http://schemas.openxmlformats.org/markup-compatibility/2006">
                <mc:Choice xmlns:v="urn:schemas-microsoft-com:vml" Requires="v">
                  <p:oleObj spid="_x0000_s97334" name="Equation" r:id="rId17" imgW="1968480" imgH="431640" progId="Equation.DSMT4">
                    <p:embed/>
                  </p:oleObj>
                </mc:Choice>
                <mc:Fallback>
                  <p:oleObj name="Equation" r:id="rId17" imgW="1968480" imgH="431640" progId="Equation.DSMT4">
                    <p:embed/>
                    <p:pic>
                      <p:nvPicPr>
                        <p:cNvPr id="0"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79" y="2813"/>
                          <a:ext cx="2446" cy="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2812" y="3456"/>
            <a:ext cx="680" cy="296"/>
          </p:xfrm>
          <a:graphic>
            <a:graphicData uri="http://schemas.openxmlformats.org/presentationml/2006/ole">
              <mc:AlternateContent xmlns:mc="http://schemas.openxmlformats.org/markup-compatibility/2006">
                <mc:Choice xmlns:v="urn:schemas-microsoft-com:vml" Requires="v">
                  <p:oleObj spid="_x0000_s97335" name="Equation" r:id="rId19" imgW="469800" imgH="203040" progId="Equation.DSMT4">
                    <p:embed/>
                  </p:oleObj>
                </mc:Choice>
                <mc:Fallback>
                  <p:oleObj name="Equation" r:id="rId19" imgW="469800" imgH="203040" progId="Equation.DSMT4">
                    <p:embed/>
                    <p:pic>
                      <p:nvPicPr>
                        <p:cNvPr id="0"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12" y="3456"/>
                          <a:ext cx="68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3901"/>
                                        </p:tgtEl>
                                        <p:attrNameLst>
                                          <p:attrName>style.visibility</p:attrName>
                                        </p:attrNameLst>
                                      </p:cBhvr>
                                      <p:to>
                                        <p:strVal val="visible"/>
                                      </p:to>
                                    </p:set>
                                    <p:anim calcmode="lin" valueType="num">
                                      <p:cBhvr additive="base">
                                        <p:cTn id="7" dur="500" fill="hold"/>
                                        <p:tgtEl>
                                          <p:spTgt spid="293901"/>
                                        </p:tgtEl>
                                        <p:attrNameLst>
                                          <p:attrName>ppt_x</p:attrName>
                                        </p:attrNameLst>
                                      </p:cBhvr>
                                      <p:tavLst>
                                        <p:tav tm="0">
                                          <p:val>
                                            <p:strVal val="0-#ppt_w/2"/>
                                          </p:val>
                                        </p:tav>
                                        <p:tav tm="100000">
                                          <p:val>
                                            <p:strVal val="#ppt_x"/>
                                          </p:val>
                                        </p:tav>
                                      </p:tavLst>
                                    </p:anim>
                                    <p:anim calcmode="lin" valueType="num">
                                      <p:cBhvr additive="base">
                                        <p:cTn id="8" dur="500" fill="hold"/>
                                        <p:tgtEl>
                                          <p:spTgt spid="2939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2612365" y="2566988"/>
            <a:ext cx="5149056" cy="2501900"/>
            <a:chOff x="1519" y="1400"/>
            <a:chExt cx="2994" cy="1576"/>
          </a:xfrm>
        </p:grpSpPr>
        <p:graphicFrame>
          <p:nvGraphicFramePr>
            <p:cNvPr id="74754" name="Object 2"/>
            <p:cNvGraphicFramePr>
              <a:graphicFrameLocks noChangeAspect="1"/>
            </p:cNvGraphicFramePr>
            <p:nvPr/>
          </p:nvGraphicFramePr>
          <p:xfrm>
            <a:off x="1519" y="2274"/>
            <a:ext cx="2994" cy="702"/>
          </p:xfrm>
          <a:graphic>
            <a:graphicData uri="http://schemas.openxmlformats.org/presentationml/2006/ole">
              <mc:AlternateContent xmlns:mc="http://schemas.openxmlformats.org/markup-compatibility/2006">
                <mc:Choice xmlns:v="urn:schemas-microsoft-com:vml" Requires="v">
                  <p:oleObj spid="_x0000_s98316" name="Equation" r:id="rId3" imgW="1676160" imgH="393480" progId="Equation.DSMT4">
                    <p:embed/>
                  </p:oleObj>
                </mc:Choice>
                <mc:Fallback>
                  <p:oleObj name="Equation" r:id="rId3" imgW="167616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 y="2274"/>
                          <a:ext cx="2994" cy="702"/>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55" name="Object 3"/>
            <p:cNvGraphicFramePr>
              <a:graphicFrameLocks noChangeAspect="1"/>
            </p:cNvGraphicFramePr>
            <p:nvPr/>
          </p:nvGraphicFramePr>
          <p:xfrm>
            <a:off x="1519" y="1400"/>
            <a:ext cx="2540" cy="579"/>
          </p:xfrm>
          <a:graphic>
            <a:graphicData uri="http://schemas.openxmlformats.org/presentationml/2006/ole">
              <mc:AlternateContent xmlns:mc="http://schemas.openxmlformats.org/markup-compatibility/2006">
                <mc:Choice xmlns:v="urn:schemas-microsoft-com:vml" Requires="v">
                  <p:oleObj spid="_x0000_s98317" name="Equation" r:id="rId5" imgW="1447560" imgH="330120" progId="Equation.DSMT4">
                    <p:embed/>
                  </p:oleObj>
                </mc:Choice>
                <mc:Fallback>
                  <p:oleObj name="Equation" r:id="rId5" imgW="1447560" imgH="3301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 y="1400"/>
                          <a:ext cx="2540" cy="579"/>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4757" name="Text Box 6"/>
          <p:cNvSpPr txBox="1">
            <a:spLocks noChangeArrowheads="1"/>
          </p:cNvSpPr>
          <p:nvPr/>
        </p:nvSpPr>
        <p:spPr bwMode="auto">
          <a:xfrm>
            <a:off x="1052512" y="1397001"/>
            <a:ext cx="7758855" cy="437043"/>
          </a:xfrm>
          <a:prstGeom prst="rect">
            <a:avLst/>
          </a:prstGeom>
          <a:noFill/>
          <a:ln w="12700">
            <a:noFill/>
            <a:miter lim="800000"/>
            <a:headEnd/>
            <a:tailEnd/>
          </a:ln>
        </p:spPr>
        <p:txBody>
          <a:bodyPr wrap="none">
            <a:spAutoFit/>
          </a:bodyPr>
          <a:lstStyle/>
          <a:p>
            <a:r>
              <a:rPr lang="zh-CN" altLang="en-US" sz="2800" b="1">
                <a:solidFill>
                  <a:srgbClr val="000099"/>
                </a:solidFill>
                <a:ea typeface="宋体" pitchFamily="2" charset="-122"/>
              </a:rPr>
              <a:t>于是，我们得到了对非周期信号的频域描述方法</a:t>
            </a:r>
          </a:p>
        </p:txBody>
      </p:sp>
      <p:sp>
        <p:nvSpPr>
          <p:cNvPr id="294919" name="Text Box 7"/>
          <p:cNvSpPr txBox="1">
            <a:spLocks noChangeArrowheads="1"/>
          </p:cNvSpPr>
          <p:nvPr/>
        </p:nvSpPr>
        <p:spPr bwMode="auto">
          <a:xfrm>
            <a:off x="1286404" y="5718176"/>
            <a:ext cx="7037504" cy="437043"/>
          </a:xfrm>
          <a:prstGeom prst="rect">
            <a:avLst/>
          </a:prstGeom>
          <a:noFill/>
          <a:ln w="12700">
            <a:noFill/>
            <a:miter lim="800000"/>
            <a:headEnd/>
            <a:tailEnd/>
          </a:ln>
        </p:spPr>
        <p:txBody>
          <a:bodyPr wrap="none">
            <a:spAutoFit/>
          </a:bodyPr>
          <a:lstStyle/>
          <a:p>
            <a:r>
              <a:rPr lang="zh-CN" altLang="en-US" sz="2800" b="1">
                <a:solidFill>
                  <a:srgbClr val="000099"/>
                </a:solidFill>
                <a:ea typeface="宋体" pitchFamily="2" charset="-122"/>
              </a:rPr>
              <a:t>这一对关系被称为连续时间傅立叶变换对。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94919"/>
                                        </p:tgtEl>
                                        <p:attrNameLst>
                                          <p:attrName>style.visibility</p:attrName>
                                        </p:attrNameLst>
                                      </p:cBhvr>
                                      <p:to>
                                        <p:strVal val="visible"/>
                                      </p:to>
                                    </p:set>
                                    <p:anim calcmode="lin" valueType="num">
                                      <p:cBhvr additive="base">
                                        <p:cTn id="11" dur="500" fill="hold"/>
                                        <p:tgtEl>
                                          <p:spTgt spid="294919"/>
                                        </p:tgtEl>
                                        <p:attrNameLst>
                                          <p:attrName>ppt_x</p:attrName>
                                        </p:attrNameLst>
                                      </p:cBhvr>
                                      <p:tavLst>
                                        <p:tav tm="0">
                                          <p:val>
                                            <p:strVal val="0-#ppt_w/2"/>
                                          </p:val>
                                        </p:tav>
                                        <p:tav tm="100000">
                                          <p:val>
                                            <p:strVal val="#ppt_x"/>
                                          </p:val>
                                        </p:tav>
                                      </p:tavLst>
                                    </p:anim>
                                    <p:anim calcmode="lin" valueType="num">
                                      <p:cBhvr additive="base">
                                        <p:cTn id="12" dur="500" fill="hold"/>
                                        <p:tgtEl>
                                          <p:spTgt spid="2949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16"/>
          <p:cNvSpPr txBox="1">
            <a:spLocks noChangeArrowheads="1"/>
          </p:cNvSpPr>
          <p:nvPr/>
        </p:nvSpPr>
        <p:spPr bwMode="auto">
          <a:xfrm>
            <a:off x="428229" y="1412876"/>
            <a:ext cx="9004829" cy="2016125"/>
          </a:xfrm>
          <a:prstGeom prst="rect">
            <a:avLst/>
          </a:prstGeom>
          <a:noFill/>
          <a:ln w="9525">
            <a:noFill/>
            <a:miter lim="800000"/>
            <a:headEnd/>
            <a:tailEnd/>
          </a:ln>
        </p:spPr>
        <p:txBody>
          <a:bodyPr>
            <a:spAutoFit/>
          </a:bodyPr>
          <a:lstStyle/>
          <a:p>
            <a:pPr>
              <a:lnSpc>
                <a:spcPct val="150000"/>
              </a:lnSpc>
              <a:spcBef>
                <a:spcPct val="50000"/>
              </a:spcBef>
            </a:pPr>
            <a:r>
              <a:rPr kumimoji="1" lang="en-US" altLang="zh-CN" sz="2800" b="1">
                <a:latin typeface="楷体_GB2312" pitchFamily="49" charset="-122"/>
                <a:ea typeface="楷体_GB2312" pitchFamily="49" charset="-122"/>
              </a:rPr>
              <a:t>  </a:t>
            </a:r>
            <a:r>
              <a:rPr kumimoji="1" lang="zh-CN" altLang="en-US" sz="2800" b="1">
                <a:solidFill>
                  <a:srgbClr val="000099"/>
                </a:solidFill>
                <a:latin typeface="楷体_GB2312" pitchFamily="49" charset="-122"/>
                <a:ea typeface="楷体_GB2312" pitchFamily="49" charset="-122"/>
              </a:rPr>
              <a:t>可见，周期信号的频谱是对应的非周期信号</a:t>
            </a:r>
            <a:r>
              <a:rPr kumimoji="1" lang="zh-CN" altLang="en-US" sz="2800" b="1">
                <a:solidFill>
                  <a:srgbClr val="A50021"/>
                </a:solidFill>
                <a:latin typeface="楷体_GB2312" pitchFamily="49" charset="-122"/>
                <a:ea typeface="楷体_GB2312" pitchFamily="49" charset="-122"/>
              </a:rPr>
              <a:t>频谱的样本</a:t>
            </a:r>
            <a:r>
              <a:rPr kumimoji="1" lang="zh-CN" altLang="en-US" sz="2800" b="1">
                <a:solidFill>
                  <a:srgbClr val="000099"/>
                </a:solidFill>
                <a:latin typeface="楷体_GB2312" pitchFamily="49" charset="-122"/>
                <a:ea typeface="楷体_GB2312" pitchFamily="49" charset="-122"/>
              </a:rPr>
              <a:t>；而非周期信号的频谱是对应的周期信号</a:t>
            </a:r>
            <a:r>
              <a:rPr kumimoji="1" lang="zh-CN" altLang="en-US" sz="2800" b="1">
                <a:solidFill>
                  <a:srgbClr val="A50021"/>
                </a:solidFill>
                <a:latin typeface="楷体_GB2312" pitchFamily="49" charset="-122"/>
                <a:ea typeface="楷体_GB2312" pitchFamily="49" charset="-122"/>
              </a:rPr>
              <a:t>频谱的包络。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endParaRPr lang="zh-CN" altLang="en-US">
              <a:ea typeface="宋体" pitchFamily="2" charset="-122"/>
            </a:endParaRPr>
          </a:p>
        </p:txBody>
      </p:sp>
      <p:sp>
        <p:nvSpPr>
          <p:cNvPr id="83971" name="内容占位符 2"/>
          <p:cNvSpPr>
            <a:spLocks noGrp="1"/>
          </p:cNvSpPr>
          <p:nvPr>
            <p:ph idx="1"/>
          </p:nvPr>
        </p:nvSpPr>
        <p:spPr>
          <a:xfrm>
            <a:off x="238092" y="1071547"/>
            <a:ext cx="9501254" cy="5253054"/>
          </a:xfrm>
        </p:spPr>
        <p:txBody>
          <a:bodyPr/>
          <a:lstStyle/>
          <a:p>
            <a:pPr>
              <a:lnSpc>
                <a:spcPct val="150000"/>
              </a:lnSpc>
            </a:pPr>
            <a:r>
              <a:rPr lang="zh-CN" altLang="en-US" dirty="0">
                <a:ea typeface="宋体" pitchFamily="2" charset="-122"/>
              </a:rPr>
              <a:t>傅立叶原理表明：任何连续测量的时序或信号，都可以表示为不同频率的正弦波信号的无限叠加。</a:t>
            </a:r>
            <a:endParaRPr lang="en-US" altLang="zh-CN" dirty="0">
              <a:ea typeface="宋体" pitchFamily="2" charset="-122"/>
            </a:endParaRPr>
          </a:p>
          <a:p>
            <a:pPr>
              <a:lnSpc>
                <a:spcPct val="150000"/>
              </a:lnSpc>
            </a:pPr>
            <a:r>
              <a:rPr lang="zh-CN" altLang="en-US" dirty="0">
                <a:ea typeface="宋体" pitchFamily="2" charset="-122"/>
              </a:rPr>
              <a:t>而根据该原理创立的傅立叶变换算法利用直接测量到的原始信号，以累加方式来计算该信号中不同正弦波信号的频率、振幅和相位。 </a:t>
            </a:r>
            <a:endParaRPr lang="en-US" altLang="zh-CN" dirty="0">
              <a:ea typeface="宋体"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endParaRPr lang="zh-CN" altLang="en-US">
              <a:ea typeface="宋体" pitchFamily="2" charset="-122"/>
            </a:endParaRPr>
          </a:p>
        </p:txBody>
      </p:sp>
      <p:sp>
        <p:nvSpPr>
          <p:cNvPr id="84995" name="内容占位符 2"/>
          <p:cNvSpPr>
            <a:spLocks noGrp="1"/>
          </p:cNvSpPr>
          <p:nvPr>
            <p:ph idx="1"/>
          </p:nvPr>
        </p:nvSpPr>
        <p:spPr/>
        <p:txBody>
          <a:bodyPr/>
          <a:lstStyle/>
          <a:p>
            <a:pPr>
              <a:lnSpc>
                <a:spcPct val="150000"/>
              </a:lnSpc>
            </a:pPr>
            <a:r>
              <a:rPr lang="zh-CN" altLang="en-US">
                <a:ea typeface="宋体" pitchFamily="2" charset="-122"/>
              </a:rPr>
              <a:t>傅立叶变换将原来难以处理的时域信号转换成了易于分析的频域信号（信号的频谱），可以利用一些工具对这些频域信号进行处理、加工。</a:t>
            </a:r>
            <a:endParaRPr lang="en-US" altLang="zh-CN">
              <a:ea typeface="宋体" pitchFamily="2" charset="-122"/>
            </a:endParaRPr>
          </a:p>
          <a:p>
            <a:pPr>
              <a:lnSpc>
                <a:spcPct val="150000"/>
              </a:lnSpc>
            </a:pPr>
            <a:r>
              <a:rPr lang="zh-CN" altLang="en-US">
                <a:ea typeface="宋体" pitchFamily="2" charset="-122"/>
              </a:rPr>
              <a:t>最后还可以利用傅立叶反变换将这些频域信号转换成时域信号。</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7"/>
          <p:cNvSpPr>
            <a:spLocks noGrp="1" noChangeArrowheads="1"/>
          </p:cNvSpPr>
          <p:nvPr>
            <p:ph type="title" idx="4294967295"/>
          </p:nvPr>
        </p:nvSpPr>
        <p:spPr/>
        <p:txBody>
          <a:bodyPr/>
          <a:lstStyle/>
          <a:p>
            <a:pPr eaLnBrk="1" hangingPunct="1"/>
            <a:r>
              <a:rPr kumimoji="1" lang="zh-CN" altLang="en-US" dirty="0">
                <a:ea typeface="宋体" pitchFamily="2" charset="-122"/>
              </a:rPr>
              <a:t>第</a:t>
            </a:r>
            <a:r>
              <a:rPr kumimoji="1" lang="en-US" altLang="zh-CN" dirty="0">
                <a:ea typeface="宋体" pitchFamily="2" charset="-122"/>
              </a:rPr>
              <a:t>4</a:t>
            </a:r>
            <a:r>
              <a:rPr kumimoji="1" lang="zh-CN" altLang="en-US" dirty="0">
                <a:ea typeface="宋体" pitchFamily="2" charset="-122"/>
              </a:rPr>
              <a:t>章 图像变换</a:t>
            </a:r>
          </a:p>
        </p:txBody>
      </p:sp>
      <p:sp>
        <p:nvSpPr>
          <p:cNvPr id="86019" name="Rectangle 1028"/>
          <p:cNvSpPr>
            <a:spLocks noGrp="1" noChangeArrowheads="1"/>
          </p:cNvSpPr>
          <p:nvPr>
            <p:ph type="body" idx="4294967295"/>
          </p:nvPr>
        </p:nvSpPr>
        <p:spPr>
          <a:xfrm>
            <a:off x="560512" y="1124744"/>
            <a:ext cx="8917261" cy="5029995"/>
          </a:xfrm>
        </p:spPr>
        <p:txBody>
          <a:bodyPr/>
          <a:lstStyle/>
          <a:p>
            <a:pPr eaLnBrk="1" hangingPunct="1">
              <a:lnSpc>
                <a:spcPct val="150000"/>
              </a:lnSpc>
            </a:pPr>
            <a:r>
              <a:rPr kumimoji="1" lang="zh-CN" altLang="en-US" u="sng" dirty="0">
                <a:solidFill>
                  <a:srgbClr val="0000FF"/>
                </a:solidFill>
                <a:ea typeface="宋体" pitchFamily="2" charset="-122"/>
              </a:rPr>
              <a:t>频率</a:t>
            </a:r>
            <a:r>
              <a:rPr kumimoji="1" lang="zh-CN" altLang="en-US" dirty="0">
                <a:solidFill>
                  <a:srgbClr val="2B09F7"/>
                </a:solidFill>
                <a:ea typeface="宋体" pitchFamily="2" charset="-122"/>
              </a:rPr>
              <a:t>通常是指某个一维物理量随时间变化快慢程度的度量。</a:t>
            </a:r>
          </a:p>
          <a:p>
            <a:pPr eaLnBrk="1" hangingPunct="1"/>
            <a:r>
              <a:rPr kumimoji="1" lang="zh-CN" altLang="en-US" dirty="0">
                <a:solidFill>
                  <a:srgbClr val="2B09F7"/>
                </a:solidFill>
                <a:ea typeface="宋体" pitchFamily="2" charset="-122"/>
              </a:rPr>
              <a:t>例如</a:t>
            </a:r>
          </a:p>
          <a:p>
            <a:pPr lvl="1" eaLnBrk="1" hangingPunct="1"/>
            <a:r>
              <a:rPr kumimoji="1" lang="zh-CN" altLang="en-US" sz="2800" dirty="0">
                <a:solidFill>
                  <a:srgbClr val="2B09F7"/>
                </a:solidFill>
                <a:ea typeface="宋体" pitchFamily="2" charset="-122"/>
              </a:rPr>
              <a:t>交流电频率为</a:t>
            </a:r>
            <a:r>
              <a:rPr kumimoji="1" lang="en-US" altLang="zh-CN" sz="2800" dirty="0">
                <a:solidFill>
                  <a:srgbClr val="2B09F7"/>
                </a:solidFill>
                <a:ea typeface="宋体" pitchFamily="2" charset="-122"/>
              </a:rPr>
              <a:t>50</a:t>
            </a:r>
            <a:r>
              <a:rPr kumimoji="1" lang="en-US" altLang="en-US" sz="2800" dirty="0"/>
              <a:t>～</a:t>
            </a:r>
            <a:r>
              <a:rPr kumimoji="1" lang="en-US" altLang="zh-CN" sz="2800" dirty="0">
                <a:solidFill>
                  <a:srgbClr val="2B09F7"/>
                </a:solidFill>
                <a:ea typeface="宋体" pitchFamily="2" charset="-122"/>
              </a:rPr>
              <a:t>60</a:t>
            </a:r>
            <a:r>
              <a:rPr kumimoji="1" lang="en-US" altLang="en-US" sz="2800" dirty="0">
                <a:solidFill>
                  <a:srgbClr val="2B09F7"/>
                </a:solidFill>
              </a:rPr>
              <a:t>Hz</a:t>
            </a:r>
            <a:r>
              <a:rPr kumimoji="1" lang="zh-CN" altLang="en-US" sz="2800" dirty="0">
                <a:solidFill>
                  <a:srgbClr val="2B09F7"/>
                </a:solidFill>
                <a:ea typeface="宋体" pitchFamily="2" charset="-122"/>
              </a:rPr>
              <a:t>（交流电压）</a:t>
            </a:r>
          </a:p>
          <a:p>
            <a:pPr lvl="1" eaLnBrk="1" hangingPunct="1"/>
            <a:r>
              <a:rPr kumimoji="1" lang="zh-CN" altLang="en-US" sz="2800" dirty="0">
                <a:solidFill>
                  <a:srgbClr val="2B09F7"/>
                </a:solidFill>
                <a:ea typeface="宋体" pitchFamily="2" charset="-122"/>
              </a:rPr>
              <a:t>中波某电台</a:t>
            </a:r>
            <a:r>
              <a:rPr kumimoji="1" lang="en-US" altLang="zh-CN" sz="2800" dirty="0">
                <a:solidFill>
                  <a:srgbClr val="2B09F7"/>
                </a:solidFill>
                <a:ea typeface="宋体" pitchFamily="2" charset="-122"/>
              </a:rPr>
              <a:t>1026kHz</a:t>
            </a:r>
            <a:r>
              <a:rPr kumimoji="1" lang="zh-CN" altLang="en-US" sz="2800" dirty="0">
                <a:solidFill>
                  <a:srgbClr val="2B09F7"/>
                </a:solidFill>
                <a:ea typeface="宋体" pitchFamily="2" charset="-122"/>
              </a:rPr>
              <a:t>（无线电波）</a:t>
            </a:r>
          </a:p>
          <a:p>
            <a:pPr eaLnBrk="1" hangingPunct="1"/>
            <a:endParaRPr lang="en-US" altLang="zh-CN" dirty="0">
              <a:ea typeface="宋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8"/>
          <p:cNvSpPr>
            <a:spLocks noGrp="1" noChangeArrowheads="1"/>
          </p:cNvSpPr>
          <p:nvPr>
            <p:ph type="title" idx="4294967295"/>
          </p:nvPr>
        </p:nvSpPr>
        <p:spPr/>
        <p:txBody>
          <a:bodyPr/>
          <a:lstStyle/>
          <a:p>
            <a:pPr eaLnBrk="1" hangingPunct="1"/>
            <a:r>
              <a:rPr kumimoji="1" lang="zh-CN" altLang="en-US" dirty="0">
                <a:ea typeface="宋体" pitchFamily="2" charset="-122"/>
              </a:rPr>
              <a:t>第</a:t>
            </a:r>
            <a:r>
              <a:rPr kumimoji="1" lang="en-US" altLang="zh-CN" dirty="0">
                <a:ea typeface="宋体" pitchFamily="2" charset="-122"/>
              </a:rPr>
              <a:t>4</a:t>
            </a:r>
            <a:r>
              <a:rPr kumimoji="1" lang="zh-CN" altLang="en-US" dirty="0">
                <a:ea typeface="宋体" pitchFamily="2" charset="-122"/>
              </a:rPr>
              <a:t>章 图像变换</a:t>
            </a:r>
          </a:p>
        </p:txBody>
      </p:sp>
      <p:sp>
        <p:nvSpPr>
          <p:cNvPr id="87043" name="Rectangle 1029"/>
          <p:cNvSpPr>
            <a:spLocks noGrp="1" noChangeArrowheads="1"/>
          </p:cNvSpPr>
          <p:nvPr>
            <p:ph type="body" idx="4294967295"/>
          </p:nvPr>
        </p:nvSpPr>
        <p:spPr>
          <a:xfrm>
            <a:off x="350838" y="1773238"/>
            <a:ext cx="9204325" cy="4248150"/>
          </a:xfrm>
        </p:spPr>
        <p:txBody>
          <a:bodyPr/>
          <a:lstStyle/>
          <a:p>
            <a:pPr eaLnBrk="1" hangingPunct="1">
              <a:lnSpc>
                <a:spcPct val="150000"/>
              </a:lnSpc>
            </a:pPr>
            <a:r>
              <a:rPr kumimoji="1" lang="zh-CN" altLang="en-US" dirty="0">
                <a:solidFill>
                  <a:srgbClr val="0000FF"/>
                </a:solidFill>
                <a:ea typeface="宋体" pitchFamily="2" charset="-122"/>
              </a:rPr>
              <a:t>图像是二维信号，其坐标轴是二维空间坐标轴，</a:t>
            </a:r>
          </a:p>
          <a:p>
            <a:pPr eaLnBrk="1" hangingPunct="1">
              <a:lnSpc>
                <a:spcPct val="150000"/>
              </a:lnSpc>
              <a:buFont typeface="Wingdings" pitchFamily="2" charset="2"/>
              <a:buNone/>
            </a:pPr>
            <a:r>
              <a:rPr kumimoji="1" lang="zh-CN" altLang="en-US" dirty="0">
                <a:solidFill>
                  <a:srgbClr val="0000FF"/>
                </a:solidFill>
                <a:ea typeface="宋体" pitchFamily="2" charset="-122"/>
              </a:rPr>
              <a:t>    图像本身所在的域称为</a:t>
            </a:r>
            <a:r>
              <a:rPr kumimoji="1" lang="zh-CN" altLang="en-US" u="sng" dirty="0">
                <a:solidFill>
                  <a:srgbClr val="0000FF"/>
                </a:solidFill>
                <a:ea typeface="宋体" pitchFamily="2" charset="-122"/>
              </a:rPr>
              <a:t>空间域</a:t>
            </a:r>
            <a:r>
              <a:rPr kumimoji="1" lang="zh-CN" altLang="en-US" dirty="0">
                <a:solidFill>
                  <a:srgbClr val="0000FF"/>
                </a:solidFill>
                <a:ea typeface="宋体" pitchFamily="2" charset="-122"/>
              </a:rPr>
              <a:t>（</a:t>
            </a:r>
            <a:r>
              <a:rPr kumimoji="1" lang="en-US" altLang="zh-CN" dirty="0">
                <a:solidFill>
                  <a:srgbClr val="0000FF"/>
                </a:solidFill>
                <a:latin typeface="Times New Roman" pitchFamily="18" charset="0"/>
                <a:ea typeface="宋体" pitchFamily="2" charset="-122"/>
              </a:rPr>
              <a:t>S</a:t>
            </a:r>
            <a:r>
              <a:rPr kumimoji="1" lang="en-US" altLang="en-US" dirty="0">
                <a:solidFill>
                  <a:srgbClr val="0000FF"/>
                </a:solidFill>
                <a:latin typeface="Times New Roman" pitchFamily="18" charset="0"/>
              </a:rPr>
              <a:t>pace</a:t>
            </a:r>
            <a:r>
              <a:rPr kumimoji="1" lang="en-US" altLang="zh-CN" dirty="0">
                <a:solidFill>
                  <a:srgbClr val="0000FF"/>
                </a:solidFill>
                <a:latin typeface="Times New Roman" pitchFamily="18" charset="0"/>
                <a:ea typeface="宋体" pitchFamily="2" charset="-122"/>
              </a:rPr>
              <a:t> D</a:t>
            </a:r>
            <a:r>
              <a:rPr kumimoji="1" lang="en-US" altLang="en-US" dirty="0">
                <a:solidFill>
                  <a:srgbClr val="0000FF"/>
                </a:solidFill>
                <a:latin typeface="Times New Roman" pitchFamily="18" charset="0"/>
              </a:rPr>
              <a:t>omain</a:t>
            </a:r>
            <a:r>
              <a:rPr kumimoji="1" lang="zh-CN" altLang="en-US" dirty="0">
                <a:solidFill>
                  <a:srgbClr val="0000FF"/>
                </a:solidFill>
                <a:ea typeface="宋体" pitchFamily="2" charset="-122"/>
              </a:rPr>
              <a:t>）。</a:t>
            </a:r>
          </a:p>
          <a:p>
            <a:pPr eaLnBrk="1" hangingPunct="1">
              <a:lnSpc>
                <a:spcPct val="150000"/>
              </a:lnSpc>
            </a:pPr>
            <a:r>
              <a:rPr kumimoji="1" lang="zh-CN" altLang="en-US" dirty="0">
                <a:solidFill>
                  <a:srgbClr val="0000FF"/>
                </a:solidFill>
                <a:ea typeface="宋体" pitchFamily="2" charset="-122"/>
              </a:rPr>
              <a:t>图像灰度值随空间坐标变化的快慢也用频率来度量，称为</a:t>
            </a:r>
            <a:r>
              <a:rPr kumimoji="1" lang="zh-CN" altLang="en-US" u="sng" dirty="0">
                <a:solidFill>
                  <a:srgbClr val="0000FF"/>
                </a:solidFill>
                <a:ea typeface="宋体" pitchFamily="2" charset="-122"/>
              </a:rPr>
              <a:t>空间频率</a:t>
            </a:r>
            <a:r>
              <a:rPr kumimoji="1" lang="zh-CN" altLang="en-US" dirty="0">
                <a:solidFill>
                  <a:srgbClr val="0000FF"/>
                </a:solidFill>
                <a:ea typeface="宋体" pitchFamily="2" charset="-122"/>
              </a:rPr>
              <a:t>（</a:t>
            </a:r>
            <a:r>
              <a:rPr kumimoji="1" lang="en-US" altLang="zh-CN" dirty="0">
                <a:solidFill>
                  <a:srgbClr val="0000FF"/>
                </a:solidFill>
                <a:latin typeface="Times New Roman" pitchFamily="18" charset="0"/>
                <a:ea typeface="宋体" pitchFamily="2" charset="-122"/>
              </a:rPr>
              <a:t>S</a:t>
            </a:r>
            <a:r>
              <a:rPr kumimoji="1" lang="en-US" altLang="en-US" dirty="0">
                <a:solidFill>
                  <a:srgbClr val="0000FF"/>
                </a:solidFill>
                <a:latin typeface="Times New Roman" pitchFamily="18" charset="0"/>
              </a:rPr>
              <a:t>patial </a:t>
            </a:r>
            <a:r>
              <a:rPr kumimoji="1" lang="en-US" altLang="zh-CN" dirty="0">
                <a:solidFill>
                  <a:srgbClr val="0000FF"/>
                </a:solidFill>
                <a:latin typeface="Times New Roman" pitchFamily="18" charset="0"/>
                <a:ea typeface="宋体" pitchFamily="2" charset="-122"/>
              </a:rPr>
              <a:t>F</a:t>
            </a:r>
            <a:r>
              <a:rPr kumimoji="1" lang="en-US" altLang="en-US" dirty="0">
                <a:solidFill>
                  <a:srgbClr val="0000FF"/>
                </a:solidFill>
                <a:latin typeface="Times New Roman" pitchFamily="18" charset="0"/>
              </a:rPr>
              <a:t>requency</a:t>
            </a:r>
            <a:r>
              <a:rPr kumimoji="1" lang="zh-CN" altLang="en-US" dirty="0">
                <a:solidFill>
                  <a:srgbClr val="0000FF"/>
                </a:solidFill>
                <a:ea typeface="宋体" pitchFamily="2" charset="-122"/>
              </a:rPr>
              <a:t>）。</a:t>
            </a:r>
            <a:endParaRPr kumimoji="1" lang="en-US" altLang="zh-CN" dirty="0">
              <a:solidFill>
                <a:srgbClr val="0000FF"/>
              </a:solidFill>
              <a:ea typeface="宋体"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87423685-EFC1-4E1C-8893-9819A6830A18}" type="slidenum">
              <a:rPr lang="zh-CN" altLang="en-US" smtClean="0"/>
              <a:pPr>
                <a:defRPr/>
              </a:pPr>
              <a:t>18</a:t>
            </a:fld>
            <a:endParaRPr lang="en-US" altLang="zh-CN"/>
          </a:p>
        </p:txBody>
      </p:sp>
      <p:pic>
        <p:nvPicPr>
          <p:cNvPr id="156674" name="Picture 2" descr="[IM Output]">
            <a:hlinkClick r:id="rId2"/>
          </p:cNvPr>
          <p:cNvPicPr>
            <a:picLocks noChangeAspect="1" noChangeArrowheads="1"/>
          </p:cNvPicPr>
          <p:nvPr/>
        </p:nvPicPr>
        <p:blipFill>
          <a:blip r:embed="rId3" cstate="print"/>
          <a:srcRect/>
          <a:stretch>
            <a:fillRect/>
          </a:stretch>
        </p:blipFill>
        <p:spPr bwMode="auto">
          <a:xfrm>
            <a:off x="1280592" y="1556792"/>
            <a:ext cx="2088232" cy="1566176"/>
          </a:xfrm>
          <a:prstGeom prst="rect">
            <a:avLst/>
          </a:prstGeom>
          <a:noFill/>
        </p:spPr>
      </p:pic>
      <p:pic>
        <p:nvPicPr>
          <p:cNvPr id="156676" name="Picture 4" descr="[IM Output]">
            <a:hlinkClick r:id="rId4"/>
          </p:cNvPr>
          <p:cNvPicPr>
            <a:picLocks noChangeAspect="1" noChangeArrowheads="1"/>
          </p:cNvPicPr>
          <p:nvPr/>
        </p:nvPicPr>
        <p:blipFill>
          <a:blip r:embed="rId5" cstate="print"/>
          <a:srcRect/>
          <a:stretch>
            <a:fillRect/>
          </a:stretch>
        </p:blipFill>
        <p:spPr bwMode="auto">
          <a:xfrm>
            <a:off x="4592960" y="1556792"/>
            <a:ext cx="2376264" cy="1584176"/>
          </a:xfrm>
          <a:prstGeom prst="rect">
            <a:avLst/>
          </a:prstGeom>
          <a:noFill/>
        </p:spPr>
      </p:pic>
      <p:pic>
        <p:nvPicPr>
          <p:cNvPr id="156678" name="Picture 6" descr="[IM Output]">
            <a:hlinkClick r:id="rId6"/>
          </p:cNvPr>
          <p:cNvPicPr>
            <a:picLocks noChangeAspect="1" noChangeArrowheads="1"/>
          </p:cNvPicPr>
          <p:nvPr/>
        </p:nvPicPr>
        <p:blipFill>
          <a:blip r:embed="rId7" cstate="print"/>
          <a:srcRect/>
          <a:stretch>
            <a:fillRect/>
          </a:stretch>
        </p:blipFill>
        <p:spPr bwMode="auto">
          <a:xfrm>
            <a:off x="1280592" y="4437112"/>
            <a:ext cx="2160240" cy="288032"/>
          </a:xfrm>
          <a:prstGeom prst="rect">
            <a:avLst/>
          </a:prstGeom>
          <a:noFill/>
        </p:spPr>
      </p:pic>
      <p:pic>
        <p:nvPicPr>
          <p:cNvPr id="156680" name="Picture 8" descr="[IM Output]">
            <a:hlinkClick r:id="rId8"/>
          </p:cNvPr>
          <p:cNvPicPr>
            <a:picLocks noChangeAspect="1" noChangeArrowheads="1"/>
          </p:cNvPicPr>
          <p:nvPr/>
        </p:nvPicPr>
        <p:blipFill>
          <a:blip r:embed="rId9" cstate="print"/>
          <a:srcRect/>
          <a:stretch>
            <a:fillRect/>
          </a:stretch>
        </p:blipFill>
        <p:spPr bwMode="auto">
          <a:xfrm>
            <a:off x="4592960" y="3717032"/>
            <a:ext cx="2376264" cy="158417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1"/>
          <p:cNvSpPr>
            <a:spLocks noChangeArrowheads="1"/>
          </p:cNvSpPr>
          <p:nvPr/>
        </p:nvSpPr>
        <p:spPr bwMode="auto">
          <a:xfrm>
            <a:off x="271727" y="1412875"/>
            <a:ext cx="9439937" cy="3970338"/>
          </a:xfrm>
          <a:prstGeom prst="rect">
            <a:avLst/>
          </a:prstGeom>
          <a:noFill/>
          <a:ln w="9525">
            <a:noFill/>
            <a:miter lim="800000"/>
            <a:headEnd/>
            <a:tailEnd/>
          </a:ln>
        </p:spPr>
        <p:txBody>
          <a:bodyPr>
            <a:spAutoFit/>
          </a:bodyPr>
          <a:lstStyle/>
          <a:p>
            <a:pPr>
              <a:lnSpc>
                <a:spcPct val="150000"/>
              </a:lnSpc>
              <a:buFont typeface="Wingdings" pitchFamily="2" charset="2"/>
              <a:buChar char="n"/>
            </a:pPr>
            <a:r>
              <a:rPr lang="zh-CN" altLang="en-US" sz="2800">
                <a:ea typeface="宋体" pitchFamily="2" charset="-122"/>
              </a:rPr>
              <a:t>图像的频率是表征图像中灰度变化剧烈程度的指标，是灰度在平面空间上的梯度。</a:t>
            </a:r>
            <a:endParaRPr lang="en-US" altLang="zh-CN" sz="2800">
              <a:ea typeface="宋体" pitchFamily="2" charset="-122"/>
            </a:endParaRPr>
          </a:p>
          <a:p>
            <a:pPr lvl="1">
              <a:lnSpc>
                <a:spcPct val="150000"/>
              </a:lnSpc>
              <a:buFont typeface="Wingdings" pitchFamily="2" charset="2"/>
              <a:buChar char="Ø"/>
            </a:pPr>
            <a:r>
              <a:rPr lang="zh-CN" altLang="en-US" sz="2800">
                <a:ea typeface="宋体" pitchFamily="2" charset="-122"/>
              </a:rPr>
              <a:t>大面积的沙漠在图像中是一片灰度变化缓慢的区域，对应的频率值很低；</a:t>
            </a:r>
            <a:endParaRPr lang="en-US" altLang="zh-CN" sz="2800">
              <a:ea typeface="宋体" pitchFamily="2" charset="-122"/>
            </a:endParaRPr>
          </a:p>
          <a:p>
            <a:pPr lvl="1">
              <a:lnSpc>
                <a:spcPct val="150000"/>
              </a:lnSpc>
              <a:buFont typeface="Wingdings" pitchFamily="2" charset="2"/>
              <a:buChar char="Ø"/>
            </a:pPr>
            <a:r>
              <a:rPr lang="zh-CN" altLang="en-US" sz="2800">
                <a:ea typeface="宋体" pitchFamily="2" charset="-122"/>
              </a:rPr>
              <a:t>而对于地表属性变换剧烈的边缘区域在图像中是一片灰度变化剧烈的区域，对应的频率值较高。</a:t>
            </a:r>
            <a:endParaRPr lang="en-US" altLang="zh-CN" sz="280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lgn="ctr"/>
            <a:r>
              <a:rPr lang="zh-CN" altLang="en-US" sz="2800" dirty="0">
                <a:latin typeface="黑体" pitchFamily="49" charset="-122"/>
                <a:ea typeface="黑体" pitchFamily="49" charset="-122"/>
              </a:rPr>
              <a:t>第</a:t>
            </a:r>
            <a:r>
              <a:rPr lang="en-US" altLang="zh-CN" sz="2800" dirty="0">
                <a:latin typeface="黑体" pitchFamily="49" charset="-122"/>
                <a:ea typeface="黑体" pitchFamily="49" charset="-122"/>
              </a:rPr>
              <a:t>4</a:t>
            </a:r>
            <a:r>
              <a:rPr lang="zh-CN" altLang="en-US" sz="2800" dirty="0">
                <a:latin typeface="黑体" pitchFamily="49" charset="-122"/>
                <a:ea typeface="黑体" pitchFamily="49" charset="-122"/>
              </a:rPr>
              <a:t>章</a:t>
            </a:r>
            <a:r>
              <a:rPr lang="zh-CN" altLang="en-US" sz="2800" dirty="0">
                <a:ea typeface="黑体" pitchFamily="49" charset="-122"/>
              </a:rPr>
              <a:t>图像变换 </a:t>
            </a:r>
            <a:r>
              <a:rPr lang="en-US" altLang="zh-CN" sz="2800" dirty="0">
                <a:latin typeface="Times New Roman" pitchFamily="18" charset="0"/>
                <a:ea typeface="宋体" pitchFamily="2" charset="-122"/>
              </a:rPr>
              <a:t>(Image Transform)</a:t>
            </a:r>
            <a:r>
              <a:rPr lang="en-US" altLang="zh-CN" dirty="0">
                <a:ea typeface="宋体" pitchFamily="2" charset="-122"/>
              </a:rPr>
              <a:t> </a:t>
            </a:r>
            <a:endParaRPr lang="ko-KR" altLang="en-US" dirty="0">
              <a:ea typeface="굴림" pitchFamily="34" charset="-127"/>
            </a:endParaRPr>
          </a:p>
        </p:txBody>
      </p:sp>
      <p:sp>
        <p:nvSpPr>
          <p:cNvPr id="37891" name="AutoShape 3">
            <a:hlinkClick r:id="rId2" action="ppaction://hlinksldjump"/>
          </p:cNvPr>
          <p:cNvSpPr>
            <a:spLocks noChangeArrowheads="1"/>
          </p:cNvSpPr>
          <p:nvPr/>
        </p:nvSpPr>
        <p:spPr bwMode="gray">
          <a:xfrm>
            <a:off x="1910690" y="1773238"/>
            <a:ext cx="4523052" cy="503237"/>
          </a:xfrm>
          <a:prstGeom prst="roundRect">
            <a:avLst>
              <a:gd name="adj" fmla="val 16667"/>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ko-KR" altLang="en-US" sz="2400">
                <a:solidFill>
                  <a:schemeClr val="bg1"/>
                </a:solidFill>
                <a:latin typeface="Arial" pitchFamily="34" charset="0"/>
                <a:ea typeface="Gulim" pitchFamily="34" charset="-127"/>
              </a:rPr>
              <a:t> </a:t>
            </a:r>
            <a:r>
              <a:rPr kumimoji="1" lang="en-US" altLang="zh-CN" sz="2400">
                <a:solidFill>
                  <a:schemeClr val="bg1"/>
                </a:solidFill>
                <a:latin typeface="Arial" pitchFamily="34" charset="0"/>
                <a:ea typeface="宋体" pitchFamily="2" charset="-122"/>
              </a:rPr>
              <a:t>4.1 </a:t>
            </a:r>
            <a:r>
              <a:rPr kumimoji="1" lang="zh-CN" altLang="en-US" sz="2400">
                <a:solidFill>
                  <a:schemeClr val="bg1"/>
                </a:solidFill>
                <a:latin typeface="Arial" pitchFamily="34" charset="0"/>
                <a:ea typeface="宋体" pitchFamily="2" charset="-122"/>
              </a:rPr>
              <a:t>连续傅里叶变换</a:t>
            </a:r>
          </a:p>
        </p:txBody>
      </p:sp>
      <p:sp>
        <p:nvSpPr>
          <p:cNvPr id="37892" name="AutoShape 4">
            <a:hlinkClick r:id="rId3" action="ppaction://hlinksldjump"/>
          </p:cNvPr>
          <p:cNvSpPr>
            <a:spLocks noChangeArrowheads="1"/>
          </p:cNvSpPr>
          <p:nvPr/>
        </p:nvSpPr>
        <p:spPr bwMode="gray">
          <a:xfrm>
            <a:off x="1910690" y="2492375"/>
            <a:ext cx="4523052" cy="503238"/>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zh-CN" sz="2400">
                <a:solidFill>
                  <a:schemeClr val="bg1"/>
                </a:solidFill>
                <a:latin typeface="Arial" pitchFamily="34" charset="0"/>
                <a:ea typeface="宋体" pitchFamily="2" charset="-122"/>
              </a:rPr>
              <a:t>4.2 </a:t>
            </a:r>
            <a:r>
              <a:rPr kumimoji="1" lang="zh-CN" altLang="en-US" sz="2400">
                <a:solidFill>
                  <a:schemeClr val="bg1"/>
                </a:solidFill>
                <a:latin typeface="Arial" pitchFamily="34" charset="0"/>
                <a:ea typeface="宋体" pitchFamily="2" charset="-122"/>
              </a:rPr>
              <a:t>离散傅里叶变换</a:t>
            </a:r>
            <a:endParaRPr kumimoji="1" lang="ko-KR" altLang="en-US">
              <a:ea typeface="굴림" pitchFamily="34" charset="-127"/>
            </a:endParaRPr>
          </a:p>
        </p:txBody>
      </p:sp>
      <p:sp>
        <p:nvSpPr>
          <p:cNvPr id="37893" name="AutoShape 5">
            <a:hlinkClick r:id="rId4" action="ppaction://hlinksldjump"/>
          </p:cNvPr>
          <p:cNvSpPr>
            <a:spLocks noChangeArrowheads="1"/>
          </p:cNvSpPr>
          <p:nvPr/>
        </p:nvSpPr>
        <p:spPr bwMode="gray">
          <a:xfrm>
            <a:off x="1910690" y="3141664"/>
            <a:ext cx="4523052" cy="503237"/>
          </a:xfrm>
          <a:prstGeom prst="roundRect">
            <a:avLst>
              <a:gd name="adj" fmla="val 16667"/>
            </a:avLst>
          </a:prstGeom>
          <a:solidFill>
            <a:schemeClr val="accent2"/>
          </a:soli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zh-CN" sz="2400">
                <a:solidFill>
                  <a:schemeClr val="bg1"/>
                </a:solidFill>
                <a:latin typeface="Arial" pitchFamily="34" charset="0"/>
                <a:ea typeface="宋体" pitchFamily="2" charset="-122"/>
              </a:rPr>
              <a:t>4.3 </a:t>
            </a:r>
            <a:r>
              <a:rPr kumimoji="1" lang="zh-CN" altLang="en-US" sz="2400">
                <a:solidFill>
                  <a:schemeClr val="bg1"/>
                </a:solidFill>
                <a:latin typeface="Arial" pitchFamily="34" charset="0"/>
                <a:ea typeface="宋体" pitchFamily="2" charset="-122"/>
              </a:rPr>
              <a:t>快速傅里叶变换</a:t>
            </a:r>
            <a:endParaRPr kumimoji="1" lang="en-US" altLang="ko-KR" sz="2400">
              <a:solidFill>
                <a:schemeClr val="bg1"/>
              </a:solidFill>
              <a:latin typeface="Arial" pitchFamily="34" charset="0"/>
              <a:ea typeface="宋体" pitchFamily="2" charset="-122"/>
            </a:endParaRPr>
          </a:p>
        </p:txBody>
      </p:sp>
      <p:sp>
        <p:nvSpPr>
          <p:cNvPr id="37894" name="AutoShape 6">
            <a:hlinkClick r:id="rId5" action="ppaction://hlinksldjump"/>
          </p:cNvPr>
          <p:cNvSpPr>
            <a:spLocks noChangeArrowheads="1"/>
          </p:cNvSpPr>
          <p:nvPr/>
        </p:nvSpPr>
        <p:spPr bwMode="gray">
          <a:xfrm>
            <a:off x="1910690" y="3860800"/>
            <a:ext cx="4523052" cy="503238"/>
          </a:xfrm>
          <a:prstGeom prst="roundRect">
            <a:avLst>
              <a:gd name="adj" fmla="val 16667"/>
            </a:avLst>
          </a:prstGeom>
          <a:solidFill>
            <a:srgbClr val="008000"/>
          </a:soli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400">
                <a:solidFill>
                  <a:schemeClr val="bg1"/>
                </a:solidFill>
                <a:latin typeface="Arial" pitchFamily="34" charset="0"/>
                <a:ea typeface="宋体" pitchFamily="2" charset="-122"/>
              </a:rPr>
              <a:t>4.4 </a:t>
            </a:r>
            <a:r>
              <a:rPr kumimoji="1" lang="ko-KR" altLang="en-US" sz="2400">
                <a:solidFill>
                  <a:schemeClr val="bg1"/>
                </a:solidFill>
                <a:latin typeface="Arial" pitchFamily="34" charset="0"/>
                <a:ea typeface="宋体" pitchFamily="2" charset="-122"/>
              </a:rPr>
              <a:t>傅里叶变换的性质</a:t>
            </a:r>
            <a:endParaRPr kumimoji="1" lang="en-US" altLang="ko-KR" sz="2400">
              <a:solidFill>
                <a:schemeClr val="bg1"/>
              </a:solidFill>
              <a:ea typeface="宋体" pitchFamily="2" charset="-122"/>
            </a:endParaRPr>
          </a:p>
        </p:txBody>
      </p:sp>
      <p:sp>
        <p:nvSpPr>
          <p:cNvPr id="37897" name="AutoShape 9">
            <a:hlinkClick r:id="rId6" action="ppaction://hlinksldjump"/>
          </p:cNvPr>
          <p:cNvSpPr>
            <a:spLocks noChangeArrowheads="1"/>
          </p:cNvSpPr>
          <p:nvPr/>
        </p:nvSpPr>
        <p:spPr bwMode="gray">
          <a:xfrm>
            <a:off x="1910690" y="4508500"/>
            <a:ext cx="4523052" cy="503238"/>
          </a:xfrm>
          <a:prstGeom prst="roundRect">
            <a:avLst>
              <a:gd name="adj" fmla="val 16667"/>
            </a:avLst>
          </a:prstGeom>
          <a:solidFill>
            <a:srgbClr val="993300"/>
          </a:soli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zh-CN" sz="2400">
                <a:solidFill>
                  <a:schemeClr val="bg1"/>
                </a:solidFill>
                <a:latin typeface="Arial" pitchFamily="34" charset="0"/>
                <a:ea typeface="宋体" pitchFamily="2" charset="-122"/>
              </a:rPr>
              <a:t>4.5 </a:t>
            </a:r>
            <a:r>
              <a:rPr kumimoji="1" lang="zh-CN" altLang="en-US" sz="2400">
                <a:solidFill>
                  <a:schemeClr val="bg1"/>
                </a:solidFill>
                <a:latin typeface="Arial" pitchFamily="34" charset="0"/>
                <a:ea typeface="宋体" pitchFamily="2" charset="-122"/>
              </a:rPr>
              <a:t>图像傅里叶变换实例</a:t>
            </a:r>
            <a:endParaRPr kumimoji="1" lang="en-US" altLang="ko-KR" sz="2400">
              <a:solidFill>
                <a:schemeClr val="bg1"/>
              </a:solidFill>
              <a:latin typeface="Arial" pitchFamily="34" charset="0"/>
              <a:ea typeface="宋体" pitchFamily="2" charset="-122"/>
            </a:endParaRPr>
          </a:p>
        </p:txBody>
      </p:sp>
      <p:sp>
        <p:nvSpPr>
          <p:cNvPr id="37898" name="AutoShape 10">
            <a:hlinkClick r:id="rId7" action="ppaction://hlinksldjump"/>
          </p:cNvPr>
          <p:cNvSpPr>
            <a:spLocks noChangeArrowheads="1"/>
          </p:cNvSpPr>
          <p:nvPr/>
        </p:nvSpPr>
        <p:spPr bwMode="gray">
          <a:xfrm>
            <a:off x="1910690" y="5227639"/>
            <a:ext cx="4523052" cy="503237"/>
          </a:xfrm>
          <a:prstGeom prst="roundRect">
            <a:avLst>
              <a:gd name="adj" fmla="val 16667"/>
            </a:avLst>
          </a:prstGeom>
          <a:solidFill>
            <a:srgbClr val="CC0000"/>
          </a:soli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400">
                <a:solidFill>
                  <a:schemeClr val="bg1"/>
                </a:solidFill>
                <a:latin typeface="Arial" pitchFamily="34" charset="0"/>
                <a:ea typeface="宋体" pitchFamily="2" charset="-122"/>
              </a:rPr>
              <a:t>4.</a:t>
            </a:r>
            <a:r>
              <a:rPr kumimoji="1" lang="en-US" altLang="zh-CN" sz="2400">
                <a:solidFill>
                  <a:schemeClr val="bg1"/>
                </a:solidFill>
                <a:latin typeface="Arial" pitchFamily="34" charset="0"/>
                <a:ea typeface="宋体" pitchFamily="2" charset="-122"/>
              </a:rPr>
              <a:t>6</a:t>
            </a:r>
            <a:r>
              <a:rPr kumimoji="1" lang="en-US" altLang="ko-KR" sz="2400">
                <a:solidFill>
                  <a:schemeClr val="bg1"/>
                </a:solidFill>
                <a:latin typeface="Arial" pitchFamily="34" charset="0"/>
                <a:ea typeface="宋体" pitchFamily="2" charset="-122"/>
              </a:rPr>
              <a:t> </a:t>
            </a:r>
            <a:r>
              <a:rPr kumimoji="1" lang="zh-CN" altLang="en-US" sz="2400">
                <a:solidFill>
                  <a:schemeClr val="bg1"/>
                </a:solidFill>
                <a:latin typeface="Arial" pitchFamily="34" charset="0"/>
                <a:ea typeface="宋体" pitchFamily="2" charset="-122"/>
              </a:rPr>
              <a:t>其他离散变换</a:t>
            </a:r>
            <a:endParaRPr kumimoji="1" lang="en-US" altLang="zh-CN" sz="2400">
              <a:solidFill>
                <a:schemeClr val="bg1"/>
              </a:solidFill>
              <a:ea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1"/>
          <p:cNvSpPr>
            <a:spLocks noChangeArrowheads="1"/>
          </p:cNvSpPr>
          <p:nvPr/>
        </p:nvSpPr>
        <p:spPr bwMode="auto">
          <a:xfrm>
            <a:off x="271727" y="981075"/>
            <a:ext cx="9439937" cy="5447645"/>
          </a:xfrm>
          <a:prstGeom prst="rect">
            <a:avLst/>
          </a:prstGeom>
          <a:noFill/>
          <a:ln w="9525">
            <a:noFill/>
            <a:miter lim="800000"/>
            <a:headEnd/>
            <a:tailEnd/>
          </a:ln>
        </p:spPr>
        <p:txBody>
          <a:bodyPr>
            <a:spAutoFit/>
          </a:bodyPr>
          <a:lstStyle/>
          <a:p>
            <a:pPr>
              <a:lnSpc>
                <a:spcPct val="150000"/>
              </a:lnSpc>
              <a:buFont typeface="Wingdings" pitchFamily="2" charset="2"/>
              <a:buChar char="n"/>
            </a:pPr>
            <a:r>
              <a:rPr lang="zh-CN" altLang="en-US" sz="2800">
                <a:ea typeface="宋体" pitchFamily="2" charset="-122"/>
              </a:rPr>
              <a:t>傅立叶变换在实际中有非常明显的物理意义</a:t>
            </a:r>
            <a:endParaRPr lang="en-US" altLang="zh-CN" sz="2800">
              <a:ea typeface="宋体" pitchFamily="2" charset="-122"/>
            </a:endParaRPr>
          </a:p>
          <a:p>
            <a:pPr lvl="1">
              <a:lnSpc>
                <a:spcPct val="150000"/>
              </a:lnSpc>
              <a:buFont typeface="Wingdings" pitchFamily="2" charset="2"/>
              <a:buChar char="Ø"/>
            </a:pPr>
            <a:r>
              <a:rPr lang="zh-CN" altLang="en-US" sz="2400">
                <a:ea typeface="宋体" pitchFamily="2" charset="-122"/>
              </a:rPr>
              <a:t>设</a:t>
            </a:r>
            <a:r>
              <a:rPr lang="en-US" altLang="zh-CN" sz="2400" i="1">
                <a:ea typeface="宋体" pitchFamily="2" charset="-122"/>
              </a:rPr>
              <a:t>f</a:t>
            </a:r>
            <a:r>
              <a:rPr lang="zh-CN" altLang="en-US" sz="2400">
                <a:ea typeface="宋体" pitchFamily="2" charset="-122"/>
              </a:rPr>
              <a:t>是一个能量有限的模拟信号，则其傅立叶变换就表示</a:t>
            </a:r>
            <a:r>
              <a:rPr lang="en-US" altLang="zh-CN" sz="2400" i="1">
                <a:ea typeface="宋体" pitchFamily="2" charset="-122"/>
              </a:rPr>
              <a:t>f</a:t>
            </a:r>
            <a:r>
              <a:rPr lang="zh-CN" altLang="en-US" sz="2400">
                <a:ea typeface="宋体" pitchFamily="2" charset="-122"/>
              </a:rPr>
              <a:t>的谱。</a:t>
            </a:r>
            <a:endParaRPr lang="en-US" altLang="zh-CN" sz="2400">
              <a:ea typeface="宋体" pitchFamily="2" charset="-122"/>
            </a:endParaRPr>
          </a:p>
          <a:p>
            <a:pPr lvl="1">
              <a:lnSpc>
                <a:spcPct val="150000"/>
              </a:lnSpc>
              <a:buFont typeface="Wingdings" pitchFamily="2" charset="2"/>
              <a:buChar char="Ø"/>
            </a:pPr>
            <a:r>
              <a:rPr lang="zh-CN" altLang="en-US" sz="2400">
                <a:ea typeface="宋体" pitchFamily="2" charset="-122"/>
              </a:rPr>
              <a:t>从纯粹的数学意义上看，傅立叶变换是将一个函数转换为一系列周期函数。</a:t>
            </a:r>
            <a:endParaRPr lang="en-US" altLang="zh-CN" sz="2400">
              <a:ea typeface="宋体" pitchFamily="2" charset="-122"/>
            </a:endParaRPr>
          </a:p>
          <a:p>
            <a:pPr lvl="1">
              <a:lnSpc>
                <a:spcPct val="150000"/>
              </a:lnSpc>
              <a:buFont typeface="Wingdings" pitchFamily="2" charset="2"/>
              <a:buChar char="Ø"/>
            </a:pPr>
            <a:r>
              <a:rPr lang="zh-CN" altLang="en-US" sz="2400">
                <a:ea typeface="宋体" pitchFamily="2" charset="-122"/>
              </a:rPr>
              <a:t>从物理效果看，傅立叶变换是将图像从空间域转换到频率域，其逆变换是将图像从频率域转换到空间域。</a:t>
            </a:r>
            <a:endParaRPr lang="en-US" altLang="zh-CN" sz="2400">
              <a:ea typeface="宋体" pitchFamily="2" charset="-122"/>
            </a:endParaRPr>
          </a:p>
          <a:p>
            <a:pPr>
              <a:lnSpc>
                <a:spcPct val="150000"/>
              </a:lnSpc>
              <a:buFont typeface="Wingdings" pitchFamily="2" charset="2"/>
              <a:buChar char="n"/>
            </a:pPr>
            <a:r>
              <a:rPr lang="zh-CN" altLang="en-US" sz="2800">
                <a:ea typeface="宋体" pitchFamily="2" charset="-122"/>
              </a:rPr>
              <a:t>傅立叶变换的物理意义是将图像的灰度分布函数变换为图像的频率分布函数，傅立叶逆变换是将图像的频率分布函数变换为灰度分布函数。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44488" y="1052736"/>
            <a:ext cx="9321271" cy="1569660"/>
          </a:xfrm>
          <a:prstGeom prst="rect">
            <a:avLst/>
          </a:prstGeom>
          <a:noFill/>
          <a:ln w="9525">
            <a:noFill/>
            <a:miter lim="800000"/>
            <a:headEnd/>
            <a:tailEnd/>
          </a:ln>
        </p:spPr>
        <p:txBody>
          <a:bodyPr>
            <a:spAutoFit/>
          </a:bodyPr>
          <a:lstStyle/>
          <a:p>
            <a:pPr eaLnBrk="1" hangingPunct="1">
              <a:lnSpc>
                <a:spcPct val="100000"/>
              </a:lnSpc>
            </a:pPr>
            <a:r>
              <a:rPr lang="zh-CN" altLang="en-US" sz="2400" dirty="0">
                <a:latin typeface="幼圆" pitchFamily="49" charset="-122"/>
                <a:ea typeface="幼圆" pitchFamily="49" charset="-122"/>
              </a:rPr>
              <a:t>一、 图象变换的引入 </a:t>
            </a:r>
          </a:p>
          <a:p>
            <a:pPr lvl="1" eaLnBrk="1" hangingPunct="1">
              <a:lnSpc>
                <a:spcPct val="100000"/>
              </a:lnSpc>
            </a:pPr>
            <a:r>
              <a:rPr lang="en-US" altLang="zh-CN" sz="2400" dirty="0">
                <a:latin typeface="幼圆" pitchFamily="49" charset="-122"/>
                <a:ea typeface="幼圆" pitchFamily="49" charset="-122"/>
              </a:rPr>
              <a:t>1. </a:t>
            </a:r>
            <a:r>
              <a:rPr lang="zh-CN" altLang="en-US" sz="2400" dirty="0">
                <a:latin typeface="幼圆" pitchFamily="49" charset="-122"/>
                <a:ea typeface="幼圆" pitchFamily="49" charset="-122"/>
              </a:rPr>
              <a:t>方法：对图象信息进行变换，使能量保持但重新分配。 </a:t>
            </a:r>
          </a:p>
          <a:p>
            <a:pPr lvl="1" eaLnBrk="1" hangingPunct="1">
              <a:lnSpc>
                <a:spcPct val="100000"/>
              </a:lnSpc>
            </a:pPr>
            <a:r>
              <a:rPr lang="en-US" altLang="zh-CN" sz="2400" dirty="0">
                <a:latin typeface="幼圆" pitchFamily="49" charset="-122"/>
                <a:ea typeface="幼圆" pitchFamily="49" charset="-122"/>
              </a:rPr>
              <a:t>2. </a:t>
            </a:r>
            <a:r>
              <a:rPr lang="zh-CN" altLang="en-US" sz="2400" dirty="0">
                <a:latin typeface="幼圆" pitchFamily="49" charset="-122"/>
                <a:ea typeface="幼圆" pitchFamily="49" charset="-122"/>
              </a:rPr>
              <a:t>目的：有利于加工、处理</a:t>
            </a:r>
            <a:r>
              <a:rPr lang="en-US" altLang="zh-CN" sz="2400" dirty="0">
                <a:latin typeface="幼圆" pitchFamily="49" charset="-122"/>
                <a:ea typeface="幼圆" pitchFamily="49" charset="-122"/>
              </a:rPr>
              <a:t>[</a:t>
            </a:r>
            <a:r>
              <a:rPr lang="zh-CN" altLang="en-US" sz="2400" dirty="0">
                <a:latin typeface="幼圆" pitchFamily="49" charset="-122"/>
                <a:ea typeface="幼圆" pitchFamily="49" charset="-122"/>
              </a:rPr>
              <a:t>滤除不必要信息</a:t>
            </a:r>
            <a:r>
              <a:rPr lang="en-US" altLang="zh-CN" sz="2400" dirty="0">
                <a:latin typeface="幼圆" pitchFamily="49" charset="-122"/>
                <a:ea typeface="幼圆" pitchFamily="49" charset="-122"/>
              </a:rPr>
              <a:t>(</a:t>
            </a:r>
            <a:r>
              <a:rPr lang="zh-CN" altLang="en-US" sz="2400" dirty="0">
                <a:latin typeface="幼圆" pitchFamily="49" charset="-122"/>
                <a:ea typeface="幼圆" pitchFamily="49" charset="-122"/>
              </a:rPr>
              <a:t>如噪声</a:t>
            </a:r>
            <a:r>
              <a:rPr lang="en-US" altLang="zh-CN" sz="2400" dirty="0">
                <a:latin typeface="幼圆" pitchFamily="49" charset="-122"/>
                <a:ea typeface="幼圆" pitchFamily="49" charset="-122"/>
              </a:rPr>
              <a:t>)</a:t>
            </a:r>
            <a:r>
              <a:rPr lang="zh-CN" altLang="en-US" sz="2400" dirty="0">
                <a:latin typeface="幼圆" pitchFamily="49" charset="-122"/>
                <a:ea typeface="幼圆" pitchFamily="49" charset="-122"/>
              </a:rPr>
              <a:t>，加强</a:t>
            </a:r>
            <a:r>
              <a:rPr lang="en-US" altLang="zh-CN" sz="2400" dirty="0">
                <a:latin typeface="幼圆" pitchFamily="49" charset="-122"/>
                <a:ea typeface="幼圆" pitchFamily="49" charset="-122"/>
              </a:rPr>
              <a:t>/</a:t>
            </a:r>
            <a:r>
              <a:rPr lang="zh-CN" altLang="en-US" sz="2400" dirty="0">
                <a:latin typeface="幼圆" pitchFamily="49" charset="-122"/>
                <a:ea typeface="幼圆" pitchFamily="49" charset="-122"/>
              </a:rPr>
              <a:t>提取感兴趣的部分或特征</a:t>
            </a:r>
            <a:r>
              <a:rPr lang="en-US" altLang="zh-CN" sz="2400" dirty="0">
                <a:latin typeface="幼圆" pitchFamily="49" charset="-122"/>
                <a:ea typeface="幼圆" pitchFamily="49" charset="-122"/>
              </a:rPr>
              <a:t>]</a:t>
            </a:r>
            <a:r>
              <a:rPr lang="zh-CN" altLang="en-US" sz="2400" dirty="0">
                <a:latin typeface="幼圆" pitchFamily="49" charset="-122"/>
                <a:ea typeface="幼圆" pitchFamily="49" charset="-122"/>
              </a:rPr>
              <a:t>。 </a:t>
            </a:r>
            <a:endParaRPr lang="zh-CN" altLang="en-US" sz="2400" dirty="0">
              <a:solidFill>
                <a:srgbClr val="000000"/>
              </a:solidFill>
              <a:latin typeface="幼圆" pitchFamily="49" charset="-122"/>
              <a:ea typeface="幼圆" pitchFamily="49" charset="-122"/>
            </a:endParaRPr>
          </a:p>
        </p:txBody>
      </p:sp>
      <p:sp>
        <p:nvSpPr>
          <p:cNvPr id="90115" name="Rectangle 3"/>
          <p:cNvSpPr>
            <a:spLocks noChangeArrowheads="1"/>
          </p:cNvSpPr>
          <p:nvPr/>
        </p:nvSpPr>
        <p:spPr bwMode="auto">
          <a:xfrm>
            <a:off x="271727" y="2997200"/>
            <a:ext cx="8813933" cy="387798"/>
          </a:xfrm>
          <a:prstGeom prst="rect">
            <a:avLst/>
          </a:prstGeom>
          <a:noFill/>
          <a:ln w="9525">
            <a:noFill/>
            <a:miter lim="800000"/>
            <a:headEnd/>
            <a:tailEnd/>
          </a:ln>
        </p:spPr>
        <p:txBody>
          <a:bodyPr>
            <a:spAutoFit/>
          </a:bodyPr>
          <a:lstStyle/>
          <a:p>
            <a:pPr algn="ctr" eaLnBrk="1" hangingPunct="1">
              <a:spcBef>
                <a:spcPct val="50000"/>
              </a:spcBef>
            </a:pPr>
            <a:r>
              <a:rPr lang="zh-CN" altLang="en-US" sz="2400">
                <a:latin typeface="幼圆" pitchFamily="49" charset="-122"/>
                <a:ea typeface="幼圆" pitchFamily="49" charset="-122"/>
              </a:rPr>
              <a:t>二、 方法分类 可分离、正交变换</a:t>
            </a:r>
            <a:r>
              <a:rPr lang="en-US" altLang="zh-CN" sz="2400">
                <a:latin typeface="幼圆" pitchFamily="49" charset="-122"/>
                <a:ea typeface="幼圆" pitchFamily="49" charset="-122"/>
              </a:rPr>
              <a:t>: 2D-DFT , 2D-DCT ,       </a:t>
            </a:r>
            <a:endParaRPr lang="zh-CN" altLang="en-US" sz="2400">
              <a:latin typeface="幼圆" pitchFamily="49" charset="-122"/>
              <a:ea typeface="幼圆" pitchFamily="49" charset="-122"/>
            </a:endParaRPr>
          </a:p>
        </p:txBody>
      </p:sp>
      <p:sp>
        <p:nvSpPr>
          <p:cNvPr id="90116" name="Rectangle 4"/>
          <p:cNvSpPr>
            <a:spLocks noChangeArrowheads="1"/>
          </p:cNvSpPr>
          <p:nvPr/>
        </p:nvSpPr>
        <p:spPr bwMode="auto">
          <a:xfrm>
            <a:off x="507340" y="4724401"/>
            <a:ext cx="8891323" cy="1569660"/>
          </a:xfrm>
          <a:prstGeom prst="rect">
            <a:avLst/>
          </a:prstGeom>
          <a:noFill/>
          <a:ln w="9525">
            <a:noFill/>
            <a:miter lim="800000"/>
            <a:headEnd/>
            <a:tailEnd/>
          </a:ln>
        </p:spPr>
        <p:txBody>
          <a:bodyPr>
            <a:spAutoFit/>
          </a:bodyPr>
          <a:lstStyle/>
          <a:p>
            <a:pPr eaLnBrk="1" hangingPunct="1">
              <a:lnSpc>
                <a:spcPct val="120000"/>
              </a:lnSpc>
            </a:pPr>
            <a:r>
              <a:rPr lang="en-US" altLang="zh-CN" sz="2000" dirty="0">
                <a:latin typeface="幼圆" pitchFamily="49" charset="-122"/>
                <a:ea typeface="幼圆" pitchFamily="49" charset="-122"/>
              </a:rPr>
              <a:t>    1</a:t>
            </a:r>
            <a:r>
              <a:rPr lang="zh-CN" altLang="en-US" sz="2000" dirty="0">
                <a:latin typeface="幼圆" pitchFamily="49" charset="-122"/>
                <a:ea typeface="幼圆" pitchFamily="49" charset="-122"/>
              </a:rPr>
              <a:t>．提取图象特征（如）：（</a:t>
            </a:r>
            <a:r>
              <a:rPr lang="en-US" altLang="zh-CN" sz="2000" dirty="0">
                <a:latin typeface="幼圆" pitchFamily="49" charset="-122"/>
                <a:ea typeface="幼圆" pitchFamily="49" charset="-122"/>
              </a:rPr>
              <a:t>1</a:t>
            </a:r>
            <a:r>
              <a:rPr lang="zh-CN" altLang="en-US" sz="2000" dirty="0">
                <a:latin typeface="幼圆" pitchFamily="49" charset="-122"/>
                <a:ea typeface="幼圆" pitchFamily="49" charset="-122"/>
              </a:rPr>
              <a:t>）直流分量：</a:t>
            </a:r>
            <a:r>
              <a:rPr lang="en-US" altLang="zh-CN" sz="2000" dirty="0">
                <a:latin typeface="幼圆" pitchFamily="49" charset="-122"/>
                <a:ea typeface="幼圆" pitchFamily="49" charset="-122"/>
              </a:rPr>
              <a:t>f(</a:t>
            </a:r>
            <a:r>
              <a:rPr lang="en-US" altLang="zh-CN" sz="2000" dirty="0" err="1">
                <a:latin typeface="幼圆" pitchFamily="49" charset="-122"/>
                <a:ea typeface="幼圆" pitchFamily="49" charset="-122"/>
              </a:rPr>
              <a:t>x,y</a:t>
            </a:r>
            <a:r>
              <a:rPr lang="en-US" altLang="zh-CN" sz="2000" dirty="0">
                <a:latin typeface="幼圆" pitchFamily="49" charset="-122"/>
                <a:ea typeface="幼圆" pitchFamily="49" charset="-122"/>
              </a:rPr>
              <a:t>)</a:t>
            </a:r>
            <a:r>
              <a:rPr lang="zh-CN" altLang="en-US" sz="2000" dirty="0">
                <a:latin typeface="幼圆" pitchFamily="49" charset="-122"/>
                <a:ea typeface="幼圆" pitchFamily="49" charset="-122"/>
              </a:rPr>
              <a:t>的平均值</a:t>
            </a:r>
            <a:r>
              <a:rPr lang="en-US" altLang="zh-CN" sz="2000" dirty="0">
                <a:latin typeface="幼圆" pitchFamily="49" charset="-122"/>
                <a:ea typeface="幼圆" pitchFamily="49" charset="-122"/>
              </a:rPr>
              <a:t>=F(0,0)</a:t>
            </a:r>
            <a:r>
              <a:rPr lang="zh-CN" altLang="en-US" sz="2000" dirty="0">
                <a:latin typeface="幼圆" pitchFamily="49" charset="-122"/>
                <a:ea typeface="幼圆" pitchFamily="49" charset="-122"/>
              </a:rPr>
              <a:t>； </a:t>
            </a:r>
          </a:p>
          <a:p>
            <a:pPr lvl="1" eaLnBrk="1" hangingPunct="1">
              <a:lnSpc>
                <a:spcPct val="120000"/>
              </a:lnSpc>
            </a:pPr>
            <a:r>
              <a:rPr lang="zh-CN" altLang="en-US" sz="2000" dirty="0">
                <a:latin typeface="幼圆" pitchFamily="49" charset="-122"/>
                <a:ea typeface="幼圆" pitchFamily="49" charset="-122"/>
              </a:rPr>
              <a:t>                       （</a:t>
            </a:r>
            <a:r>
              <a:rPr lang="en-US" altLang="zh-CN" sz="2000" dirty="0">
                <a:latin typeface="幼圆" pitchFamily="49" charset="-122"/>
                <a:ea typeface="幼圆" pitchFamily="49" charset="-122"/>
              </a:rPr>
              <a:t>2</a:t>
            </a:r>
            <a:r>
              <a:rPr lang="zh-CN" altLang="en-US" sz="2000" dirty="0">
                <a:latin typeface="幼圆" pitchFamily="49" charset="-122"/>
                <a:ea typeface="幼圆" pitchFamily="49" charset="-122"/>
              </a:rPr>
              <a:t>）目标物边缘：</a:t>
            </a:r>
            <a:r>
              <a:rPr lang="en-US" altLang="zh-CN" sz="2000" dirty="0">
                <a:latin typeface="幼圆" pitchFamily="49" charset="-122"/>
                <a:ea typeface="幼圆" pitchFamily="49" charset="-122"/>
              </a:rPr>
              <a:t>F</a:t>
            </a:r>
            <a:r>
              <a:rPr lang="zh-CN" altLang="en-US" sz="2000" dirty="0">
                <a:latin typeface="幼圆" pitchFamily="49" charset="-122"/>
                <a:ea typeface="幼圆" pitchFamily="49" charset="-122"/>
              </a:rPr>
              <a:t>（</a:t>
            </a:r>
            <a:r>
              <a:rPr lang="en-US" altLang="zh-CN" sz="2000" dirty="0" err="1">
                <a:latin typeface="幼圆" pitchFamily="49" charset="-122"/>
                <a:ea typeface="幼圆" pitchFamily="49" charset="-122"/>
              </a:rPr>
              <a:t>u,v</a:t>
            </a:r>
            <a:r>
              <a:rPr lang="zh-CN" altLang="en-US" sz="2000" dirty="0">
                <a:latin typeface="幼圆" pitchFamily="49" charset="-122"/>
                <a:ea typeface="幼圆" pitchFamily="49" charset="-122"/>
              </a:rPr>
              <a:t>）高频分量。  </a:t>
            </a:r>
          </a:p>
          <a:p>
            <a:pPr lvl="1" eaLnBrk="1" hangingPunct="1">
              <a:lnSpc>
                <a:spcPct val="120000"/>
              </a:lnSpc>
            </a:pPr>
            <a:r>
              <a:rPr lang="en-US" altLang="zh-CN" sz="2000" dirty="0">
                <a:latin typeface="幼圆" pitchFamily="49" charset="-122"/>
                <a:ea typeface="幼圆" pitchFamily="49" charset="-122"/>
              </a:rPr>
              <a:t>2</a:t>
            </a:r>
            <a:r>
              <a:rPr lang="zh-CN" altLang="en-US" sz="2000" dirty="0">
                <a:latin typeface="幼圆" pitchFamily="49" charset="-122"/>
                <a:ea typeface="幼圆" pitchFamily="49" charset="-122"/>
              </a:rPr>
              <a:t>．图像压缩：正交变换能量集中，对集中（小）部分进行编码。 </a:t>
            </a:r>
          </a:p>
          <a:p>
            <a:pPr eaLnBrk="1" hangingPunct="1">
              <a:lnSpc>
                <a:spcPct val="120000"/>
              </a:lnSpc>
            </a:pPr>
            <a:r>
              <a:rPr lang="zh-CN" altLang="en-US" sz="2000" dirty="0">
                <a:latin typeface="幼圆" pitchFamily="49" charset="-122"/>
                <a:ea typeface="幼圆" pitchFamily="49" charset="-122"/>
              </a:rPr>
              <a:t>    </a:t>
            </a:r>
            <a:r>
              <a:rPr lang="en-US" altLang="zh-CN" sz="2000" dirty="0">
                <a:latin typeface="幼圆" pitchFamily="49" charset="-122"/>
                <a:ea typeface="幼圆" pitchFamily="49" charset="-122"/>
              </a:rPr>
              <a:t>3</a:t>
            </a:r>
            <a:r>
              <a:rPr lang="zh-CN" altLang="en-US" sz="2000" dirty="0">
                <a:latin typeface="幼圆" pitchFamily="49" charset="-122"/>
                <a:ea typeface="幼圆" pitchFamily="49" charset="-122"/>
              </a:rPr>
              <a:t>．图象增强：低通滤波，平滑噪声；高通滤波，锐化边缘。 </a:t>
            </a:r>
            <a:endParaRPr lang="zh-CN" altLang="en-US" sz="2000" dirty="0">
              <a:solidFill>
                <a:srgbClr val="000000"/>
              </a:solidFill>
              <a:latin typeface="幼圆" pitchFamily="49" charset="-122"/>
              <a:ea typeface="幼圆" pitchFamily="49" charset="-122"/>
            </a:endParaRPr>
          </a:p>
        </p:txBody>
      </p:sp>
      <p:sp>
        <p:nvSpPr>
          <p:cNvPr id="90117" name="Rectangle 5"/>
          <p:cNvSpPr>
            <a:spLocks noChangeArrowheads="1"/>
          </p:cNvSpPr>
          <p:nvPr/>
        </p:nvSpPr>
        <p:spPr bwMode="auto">
          <a:xfrm>
            <a:off x="584729" y="4056063"/>
            <a:ext cx="1577676" cy="387798"/>
          </a:xfrm>
          <a:prstGeom prst="rect">
            <a:avLst/>
          </a:prstGeom>
          <a:noFill/>
          <a:ln w="9525">
            <a:noFill/>
            <a:miter lim="800000"/>
            <a:headEnd/>
            <a:tailEnd/>
          </a:ln>
        </p:spPr>
        <p:txBody>
          <a:bodyPr wrap="none">
            <a:spAutoFit/>
          </a:bodyPr>
          <a:lstStyle/>
          <a:p>
            <a:r>
              <a:rPr lang="zh-CN" altLang="en-US" sz="2400">
                <a:latin typeface="幼圆" pitchFamily="49" charset="-122"/>
                <a:ea typeface="幼圆" pitchFamily="49" charset="-122"/>
              </a:rPr>
              <a:t>三、 用途</a:t>
            </a:r>
          </a:p>
        </p:txBody>
      </p:sp>
      <p:sp>
        <p:nvSpPr>
          <p:cNvPr id="90118" name="Rectangle 7"/>
          <p:cNvSpPr>
            <a:spLocks noChangeArrowheads="1"/>
          </p:cNvSpPr>
          <p:nvPr/>
        </p:nvSpPr>
        <p:spPr bwMode="auto">
          <a:xfrm>
            <a:off x="5888566" y="3573463"/>
            <a:ext cx="2826415" cy="387798"/>
          </a:xfrm>
          <a:prstGeom prst="rect">
            <a:avLst/>
          </a:prstGeom>
          <a:noFill/>
          <a:ln w="9525">
            <a:noFill/>
            <a:miter lim="800000"/>
            <a:headEnd/>
            <a:tailEnd/>
          </a:ln>
        </p:spPr>
        <p:txBody>
          <a:bodyPr wrap="none">
            <a:spAutoFit/>
          </a:bodyPr>
          <a:lstStyle/>
          <a:p>
            <a:r>
              <a:rPr lang="en-US" altLang="zh-CN" sz="2400">
                <a:latin typeface="幼圆" pitchFamily="49" charset="-122"/>
                <a:ea typeface="幼圆" pitchFamily="49" charset="-122"/>
              </a:rPr>
              <a:t>2D-DHT, 2D-DWT </a:t>
            </a:r>
            <a:r>
              <a:rPr lang="zh-CN" altLang="en-US" sz="2400">
                <a:latin typeface="幼圆" pitchFamily="49" charset="-122"/>
                <a:ea typeface="幼圆" pitchFamily="49"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无标题.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512" y="188640"/>
            <a:ext cx="8784976" cy="65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72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标题 1"/>
          <p:cNvSpPr>
            <a:spLocks noGrp="1"/>
          </p:cNvSpPr>
          <p:nvPr>
            <p:ph type="title"/>
          </p:nvPr>
        </p:nvSpPr>
        <p:spPr/>
        <p:txBody>
          <a:bodyPr/>
          <a:lstStyle/>
          <a:p>
            <a:endParaRPr lang="zh-CN" altLang="en-US">
              <a:ea typeface="宋体" pitchFamily="2" charset="-122"/>
            </a:endParaRPr>
          </a:p>
        </p:txBody>
      </p:sp>
      <p:sp>
        <p:nvSpPr>
          <p:cNvPr id="4" name="Rectangle 2"/>
          <p:cNvSpPr txBox="1">
            <a:spLocks noChangeArrowheads="1"/>
          </p:cNvSpPr>
          <p:nvPr/>
        </p:nvSpPr>
        <p:spPr bwMode="auto">
          <a:xfrm>
            <a:off x="412750" y="1574801"/>
            <a:ext cx="9080500" cy="3509963"/>
          </a:xfrm>
          <a:prstGeom prst="rect">
            <a:avLst/>
          </a:prstGeom>
          <a:noFill/>
          <a:ln w="9525">
            <a:noFill/>
            <a:miter lim="800000"/>
            <a:headEnd/>
            <a:tailEnd/>
          </a:ln>
        </p:spPr>
        <p:txBody>
          <a:bodyPr/>
          <a:lstStyle/>
          <a:p>
            <a:pPr marL="342900" indent="-342900">
              <a:lnSpc>
                <a:spcPct val="120000"/>
              </a:lnSpc>
              <a:spcBef>
                <a:spcPct val="20000"/>
              </a:spcBef>
              <a:buClr>
                <a:schemeClr val="tx1"/>
              </a:buClr>
              <a:buSzPct val="120000"/>
              <a:buFont typeface="Wingdings" pitchFamily="2" charset="2"/>
              <a:buChar char="§"/>
              <a:defRPr/>
            </a:pPr>
            <a:r>
              <a:rPr lang="en-US" altLang="zh-CN" sz="2400" b="1" dirty="0">
                <a:effectLst>
                  <a:outerShdw blurRad="38100" dist="38100" dir="2700000" algn="tl">
                    <a:srgbClr val="C0C0C0"/>
                  </a:outerShdw>
                </a:effectLst>
                <a:latin typeface="宋体" pitchFamily="2" charset="-122"/>
                <a:ea typeface="宋体" pitchFamily="2" charset="-122"/>
              </a:rPr>
              <a:t>1.</a:t>
            </a:r>
            <a:r>
              <a:rPr lang="zh-CN" altLang="en-US" sz="2400" b="1" dirty="0">
                <a:effectLst>
                  <a:outerShdw blurRad="38100" dist="38100" dir="2700000" algn="tl">
                    <a:srgbClr val="C0C0C0"/>
                  </a:outerShdw>
                </a:effectLst>
                <a:latin typeface="宋体" pitchFamily="2" charset="-122"/>
                <a:ea typeface="宋体" pitchFamily="2" charset="-122"/>
              </a:rPr>
              <a:t>一维连续傅里叶变换</a:t>
            </a:r>
            <a:r>
              <a:rPr lang="zh-CN" altLang="en-US" sz="2400" dirty="0">
                <a:latin typeface="宋体" pitchFamily="2" charset="-122"/>
                <a:ea typeface="宋体" pitchFamily="2" charset="-122"/>
              </a:rPr>
              <a:t> </a:t>
            </a:r>
          </a:p>
          <a:p>
            <a:pPr marL="342900" indent="-342900" algn="just">
              <a:lnSpc>
                <a:spcPct val="120000"/>
              </a:lnSpc>
              <a:spcBef>
                <a:spcPct val="20000"/>
              </a:spcBef>
              <a:buClr>
                <a:schemeClr val="tx1"/>
              </a:buClr>
              <a:buSzPct val="120000"/>
              <a:buFont typeface="Wingdings" pitchFamily="2" charset="2"/>
              <a:buChar char="§"/>
              <a:defRPr/>
            </a:pPr>
            <a:r>
              <a:rPr lang="zh-CN" altLang="en-US" sz="2400" dirty="0">
                <a:latin typeface="宋体" pitchFamily="2" charset="-122"/>
                <a:ea typeface="宋体" pitchFamily="2" charset="-122"/>
              </a:rPr>
              <a:t>  设</a:t>
            </a:r>
            <a:r>
              <a:rPr lang="en-US" altLang="zh-CN" sz="2400" i="1" dirty="0">
                <a:latin typeface="宋体" pitchFamily="2" charset="-122"/>
                <a:ea typeface="宋体" pitchFamily="2" charset="-122"/>
              </a:rPr>
              <a:t>f</a:t>
            </a:r>
            <a:r>
              <a:rPr lang="en-US" altLang="zh-CN" sz="2400" dirty="0">
                <a:latin typeface="宋体" pitchFamily="2" charset="-122"/>
                <a:ea typeface="宋体" pitchFamily="2" charset="-122"/>
              </a:rPr>
              <a:t>(x)</a:t>
            </a:r>
            <a:r>
              <a:rPr lang="zh-CN" altLang="en-US" sz="2400" dirty="0">
                <a:latin typeface="宋体" pitchFamily="2" charset="-122"/>
                <a:ea typeface="宋体" pitchFamily="2" charset="-122"/>
              </a:rPr>
              <a:t>为</a:t>
            </a:r>
            <a:r>
              <a:rPr lang="en-US" altLang="zh-CN" sz="2400" dirty="0">
                <a:latin typeface="宋体" pitchFamily="2" charset="-122"/>
                <a:ea typeface="宋体" pitchFamily="2" charset="-122"/>
              </a:rPr>
              <a:t>x</a:t>
            </a:r>
            <a:r>
              <a:rPr lang="zh-CN" altLang="en-US" sz="2400" dirty="0">
                <a:latin typeface="宋体" pitchFamily="2" charset="-122"/>
                <a:ea typeface="宋体" pitchFamily="2" charset="-122"/>
              </a:rPr>
              <a:t>的函数，如果</a:t>
            </a:r>
            <a:r>
              <a:rPr lang="en-US" altLang="zh-CN" sz="2400" i="1" dirty="0">
                <a:latin typeface="宋体" pitchFamily="2" charset="-122"/>
                <a:ea typeface="宋体" pitchFamily="2" charset="-122"/>
              </a:rPr>
              <a:t>f</a:t>
            </a:r>
            <a:r>
              <a:rPr lang="en-US" altLang="zh-CN" sz="2400" dirty="0">
                <a:latin typeface="宋体" pitchFamily="2" charset="-122"/>
                <a:ea typeface="宋体" pitchFamily="2" charset="-122"/>
              </a:rPr>
              <a:t>(x)</a:t>
            </a:r>
            <a:r>
              <a:rPr lang="zh-CN" altLang="en-US" sz="2400" dirty="0">
                <a:latin typeface="宋体" pitchFamily="2" charset="-122"/>
                <a:ea typeface="宋体" pitchFamily="2" charset="-122"/>
              </a:rPr>
              <a:t>满足下面的狄里赫莱条件：</a:t>
            </a:r>
          </a:p>
          <a:p>
            <a:pPr marL="342900" indent="-342900" algn="just">
              <a:lnSpc>
                <a:spcPct val="120000"/>
              </a:lnSpc>
              <a:spcBef>
                <a:spcPct val="20000"/>
              </a:spcBef>
              <a:buClr>
                <a:schemeClr val="tx1"/>
              </a:buClr>
              <a:buSzPct val="120000"/>
              <a:buFont typeface="Wingdings" pitchFamily="2" charset="2"/>
              <a:buChar char="§"/>
              <a:defRPr/>
            </a:pPr>
            <a:r>
              <a:rPr lang="zh-CN" altLang="en-US" sz="2400" dirty="0">
                <a:latin typeface="宋体" pitchFamily="2" charset="-122"/>
                <a:ea typeface="宋体" pitchFamily="2" charset="-122"/>
              </a:rPr>
              <a:t>    </a:t>
            </a:r>
            <a:r>
              <a:rPr lang="en-US" altLang="zh-CN" sz="2400" dirty="0">
                <a:latin typeface="宋体" pitchFamily="2" charset="-122"/>
                <a:ea typeface="宋体" pitchFamily="2" charset="-122"/>
              </a:rPr>
              <a:t>(1)</a:t>
            </a:r>
            <a:r>
              <a:rPr lang="zh-CN" altLang="en-US" sz="2400" dirty="0">
                <a:latin typeface="宋体" pitchFamily="2" charset="-122"/>
                <a:ea typeface="宋体" pitchFamily="2" charset="-122"/>
              </a:rPr>
              <a:t>具有有限个间断点；</a:t>
            </a:r>
          </a:p>
          <a:p>
            <a:pPr marL="342900" indent="-342900" algn="just">
              <a:lnSpc>
                <a:spcPct val="120000"/>
              </a:lnSpc>
              <a:spcBef>
                <a:spcPct val="20000"/>
              </a:spcBef>
              <a:buClr>
                <a:schemeClr val="tx1"/>
              </a:buClr>
              <a:buSzPct val="120000"/>
              <a:buFont typeface="Wingdings" pitchFamily="2" charset="2"/>
              <a:buChar char="§"/>
              <a:defRPr/>
            </a:pPr>
            <a:r>
              <a:rPr lang="zh-CN" altLang="en-US" sz="2400" dirty="0">
                <a:latin typeface="宋体" pitchFamily="2" charset="-122"/>
                <a:ea typeface="宋体" pitchFamily="2" charset="-122"/>
              </a:rPr>
              <a:t>    </a:t>
            </a:r>
            <a:r>
              <a:rPr lang="en-US" altLang="zh-CN" sz="2400" dirty="0">
                <a:latin typeface="宋体" pitchFamily="2" charset="-122"/>
                <a:ea typeface="宋体" pitchFamily="2" charset="-122"/>
              </a:rPr>
              <a:t>(2)</a:t>
            </a:r>
            <a:r>
              <a:rPr lang="zh-CN" altLang="en-US" sz="2400" dirty="0">
                <a:latin typeface="宋体" pitchFamily="2" charset="-122"/>
                <a:ea typeface="宋体" pitchFamily="2" charset="-122"/>
              </a:rPr>
              <a:t>具有有限个极值点；</a:t>
            </a:r>
          </a:p>
          <a:p>
            <a:pPr marL="342900" indent="-342900" algn="just">
              <a:lnSpc>
                <a:spcPct val="120000"/>
              </a:lnSpc>
              <a:spcBef>
                <a:spcPct val="20000"/>
              </a:spcBef>
              <a:buClr>
                <a:schemeClr val="tx1"/>
              </a:buClr>
              <a:buSzPct val="120000"/>
              <a:buFont typeface="Wingdings" pitchFamily="2" charset="2"/>
              <a:buChar char="§"/>
              <a:defRPr/>
            </a:pPr>
            <a:r>
              <a:rPr lang="zh-CN" altLang="en-US" sz="2400" dirty="0">
                <a:latin typeface="宋体" pitchFamily="2" charset="-122"/>
                <a:ea typeface="宋体" pitchFamily="2" charset="-122"/>
              </a:rPr>
              <a:t>    </a:t>
            </a:r>
            <a:r>
              <a:rPr lang="en-US" altLang="zh-CN" sz="2400" dirty="0">
                <a:latin typeface="宋体" pitchFamily="2" charset="-122"/>
                <a:ea typeface="宋体" pitchFamily="2" charset="-122"/>
              </a:rPr>
              <a:t>(3)</a:t>
            </a:r>
            <a:r>
              <a:rPr lang="zh-CN" altLang="en-US" sz="2400" dirty="0">
                <a:latin typeface="宋体" pitchFamily="2" charset="-122"/>
                <a:ea typeface="宋体" pitchFamily="2" charset="-122"/>
              </a:rPr>
              <a:t>绝对可积。</a:t>
            </a:r>
          </a:p>
          <a:p>
            <a:pPr marL="342900" indent="-342900" algn="just">
              <a:lnSpc>
                <a:spcPct val="120000"/>
              </a:lnSpc>
              <a:spcBef>
                <a:spcPct val="20000"/>
              </a:spcBef>
              <a:buClr>
                <a:schemeClr val="tx1"/>
              </a:buClr>
              <a:buSzPct val="120000"/>
              <a:buFont typeface="Wingdings" pitchFamily="2" charset="2"/>
              <a:buChar char="§"/>
              <a:defRPr/>
            </a:pPr>
            <a:r>
              <a:rPr lang="zh-CN" altLang="en-US" sz="2400" dirty="0">
                <a:latin typeface="宋体" pitchFamily="2" charset="-122"/>
                <a:ea typeface="宋体" pitchFamily="2" charset="-122"/>
              </a:rPr>
              <a:t>则定义</a:t>
            </a:r>
            <a:r>
              <a:rPr lang="en-US" altLang="zh-CN" sz="2400" dirty="0">
                <a:latin typeface="宋体" pitchFamily="2" charset="-122"/>
                <a:ea typeface="宋体" pitchFamily="2" charset="-122"/>
              </a:rPr>
              <a:t>f(x)</a:t>
            </a:r>
            <a:r>
              <a:rPr lang="zh-CN" altLang="en-US" sz="2400" dirty="0">
                <a:latin typeface="宋体" pitchFamily="2" charset="-122"/>
                <a:ea typeface="宋体" pitchFamily="2" charset="-122"/>
              </a:rPr>
              <a:t>的傅里叶变换为：</a:t>
            </a:r>
          </a:p>
          <a:p>
            <a:pPr marL="342900" indent="-342900">
              <a:lnSpc>
                <a:spcPct val="120000"/>
              </a:lnSpc>
              <a:spcBef>
                <a:spcPct val="20000"/>
              </a:spcBef>
              <a:buClr>
                <a:schemeClr val="tx1"/>
              </a:buClr>
              <a:buSzPct val="120000"/>
              <a:buFont typeface="Wingdings" pitchFamily="2" charset="2"/>
              <a:buChar char="§"/>
              <a:defRPr/>
            </a:pPr>
            <a:endParaRPr lang="en-US" altLang="zh-CN" sz="2400" dirty="0">
              <a:latin typeface="宋体" pitchFamily="2" charset="-122"/>
              <a:ea typeface="宋体" pitchFamily="2" charset="-122"/>
            </a:endParaRPr>
          </a:p>
        </p:txBody>
      </p:sp>
      <p:graphicFrame>
        <p:nvGraphicFramePr>
          <p:cNvPr id="5" name="Object 2"/>
          <p:cNvGraphicFramePr>
            <a:graphicFrameLocks noChangeAspect="1"/>
          </p:cNvGraphicFramePr>
          <p:nvPr/>
        </p:nvGraphicFramePr>
        <p:xfrm>
          <a:off x="3159258" y="4797426"/>
          <a:ext cx="3042311" cy="923925"/>
        </p:xfrm>
        <a:graphic>
          <a:graphicData uri="http://schemas.openxmlformats.org/presentationml/2006/ole">
            <mc:AlternateContent xmlns:mc="http://schemas.openxmlformats.org/markup-compatibility/2006">
              <mc:Choice xmlns:v="urn:schemas-microsoft-com:vml" Requires="v">
                <p:oleObj spid="_x0000_s24588" r:id="rId3" imgW="1422400" imgH="469900" progId="Equation.DSMT4">
                  <p:embed/>
                </p:oleObj>
              </mc:Choice>
              <mc:Fallback>
                <p:oleObj r:id="rId3" imgW="1422400" imgH="4699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258" y="4797426"/>
                        <a:ext cx="3042311"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矩形 5"/>
          <p:cNvSpPr>
            <a:spLocks noChangeArrowheads="1"/>
          </p:cNvSpPr>
          <p:nvPr/>
        </p:nvSpPr>
        <p:spPr bwMode="auto">
          <a:xfrm>
            <a:off x="271727" y="5805488"/>
            <a:ext cx="9206045" cy="387798"/>
          </a:xfrm>
          <a:prstGeom prst="rect">
            <a:avLst/>
          </a:prstGeom>
          <a:noFill/>
          <a:ln w="9525">
            <a:noFill/>
            <a:miter lim="800000"/>
            <a:headEnd/>
            <a:tailEnd/>
          </a:ln>
        </p:spPr>
        <p:txBody>
          <a:bodyPr>
            <a:spAutoFit/>
          </a:bodyPr>
          <a:lstStyle/>
          <a:p>
            <a:pPr marL="342900" indent="-342900" algn="just">
              <a:spcBef>
                <a:spcPct val="20000"/>
              </a:spcBef>
              <a:buClr>
                <a:schemeClr val="tx1"/>
              </a:buClr>
              <a:buSzPct val="120000"/>
            </a:pPr>
            <a:r>
              <a:rPr lang="zh-CN" altLang="en-US" sz="2400">
                <a:latin typeface="宋体" pitchFamily="2" charset="-122"/>
                <a:ea typeface="宋体" pitchFamily="2" charset="-122"/>
              </a:rPr>
              <a:t>式中</a:t>
            </a:r>
            <a:r>
              <a:rPr lang="en-US" altLang="zh-CN" sz="2400" i="1">
                <a:ea typeface="宋体" pitchFamily="2" charset="-122"/>
                <a:cs typeface="Times New Roman" pitchFamily="18" charset="0"/>
              </a:rPr>
              <a:t>x</a:t>
            </a:r>
            <a:r>
              <a:rPr lang="zh-CN" altLang="en-US" sz="2400">
                <a:latin typeface="宋体" pitchFamily="2" charset="-122"/>
                <a:ea typeface="宋体" pitchFamily="2" charset="-122"/>
              </a:rPr>
              <a:t>为空域变量，</a:t>
            </a:r>
            <a:r>
              <a:rPr lang="en-US" altLang="zh-CN" sz="2400">
                <a:ea typeface="宋体" pitchFamily="2" charset="-122"/>
              </a:rPr>
              <a:t>u</a:t>
            </a:r>
            <a:r>
              <a:rPr lang="zh-CN" altLang="en-US" sz="2400">
                <a:latin typeface="宋体" pitchFamily="2" charset="-122"/>
                <a:ea typeface="宋体" pitchFamily="2" charset="-122"/>
              </a:rPr>
              <a:t>为频域变量</a:t>
            </a:r>
            <a:r>
              <a:rPr lang="en-US" altLang="zh-CN" sz="2400">
                <a:latin typeface="宋体" pitchFamily="2" charset="-122"/>
                <a:ea typeface="宋体" pitchFamily="2" charset="-122"/>
              </a:rPr>
              <a:t>-</a:t>
            </a:r>
            <a:r>
              <a:rPr lang="zh-CN" altLang="en-US" sz="2400">
                <a:latin typeface="宋体" pitchFamily="2" charset="-122"/>
                <a:ea typeface="宋体" pitchFamily="2" charset="-122"/>
              </a:rPr>
              <a:t>模拟频率，</a:t>
            </a:r>
            <a:r>
              <a:rPr lang="en-US" altLang="zh-CN" sz="2400">
                <a:latin typeface="宋体" pitchFamily="2" charset="-122"/>
                <a:ea typeface="宋体" pitchFamily="2" charset="-122"/>
              </a:rPr>
              <a:t>j</a:t>
            </a:r>
            <a:r>
              <a:rPr lang="zh-CN" altLang="en-US" sz="2400">
                <a:latin typeface="宋体" pitchFamily="2" charset="-122"/>
                <a:ea typeface="宋体" pitchFamily="2" charset="-122"/>
              </a:rPr>
              <a:t>为虚数单位。</a:t>
            </a:r>
          </a:p>
        </p:txBody>
      </p:sp>
      <p:graphicFrame>
        <p:nvGraphicFramePr>
          <p:cNvPr id="1027" name="Object 6"/>
          <p:cNvGraphicFramePr>
            <a:graphicFrameLocks noChangeAspect="1"/>
          </p:cNvGraphicFramePr>
          <p:nvPr/>
        </p:nvGraphicFramePr>
        <p:xfrm>
          <a:off x="7914482" y="4724401"/>
          <a:ext cx="1408510" cy="754063"/>
        </p:xfrm>
        <a:graphic>
          <a:graphicData uri="http://schemas.openxmlformats.org/presentationml/2006/ole">
            <mc:AlternateContent xmlns:mc="http://schemas.openxmlformats.org/markup-compatibility/2006">
              <mc:Choice xmlns:v="urn:schemas-microsoft-com:vml" Requires="v">
                <p:oleObj spid="_x0000_s24589" name="公式" r:id="rId5" imgW="507960" imgH="393480" progId="Equation.3">
                  <p:embed/>
                </p:oleObj>
              </mc:Choice>
              <mc:Fallback>
                <p:oleObj name="公式" r:id="rId5" imgW="50796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4482" y="4724401"/>
                        <a:ext cx="1408510"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p:nvPr>
        </p:nvSpPr>
        <p:spPr/>
        <p:txBody>
          <a:bodyPr/>
          <a:lstStyle/>
          <a:p>
            <a:endParaRPr lang="zh-CN" altLang="en-US">
              <a:ea typeface="宋体" pitchFamily="2" charset="-122"/>
            </a:endParaRPr>
          </a:p>
        </p:txBody>
      </p:sp>
      <p:sp>
        <p:nvSpPr>
          <p:cNvPr id="2054" name="Rectangle 2"/>
          <p:cNvSpPr txBox="1">
            <a:spLocks noChangeArrowheads="1"/>
          </p:cNvSpPr>
          <p:nvPr/>
        </p:nvSpPr>
        <p:spPr bwMode="auto">
          <a:xfrm>
            <a:off x="495300" y="1501775"/>
            <a:ext cx="8915400" cy="990600"/>
          </a:xfrm>
          <a:prstGeom prst="rect">
            <a:avLst/>
          </a:prstGeom>
          <a:noFill/>
          <a:ln w="9525">
            <a:noFill/>
            <a:miter lim="800000"/>
            <a:headEnd/>
            <a:tailEnd/>
          </a:ln>
        </p:spPr>
        <p:txBody>
          <a:bodyPr/>
          <a:lstStyle/>
          <a:p>
            <a:pPr marL="342900" indent="-342900" algn="just">
              <a:spcBef>
                <a:spcPct val="20000"/>
              </a:spcBef>
              <a:buClr>
                <a:schemeClr val="tx1"/>
              </a:buClr>
              <a:buSzPct val="120000"/>
              <a:buFont typeface="Wingdings" pitchFamily="2" charset="2"/>
              <a:buNone/>
            </a:pPr>
            <a:r>
              <a:rPr lang="zh-CN" altLang="en-US" sz="2400">
                <a:latin typeface="宋体" pitchFamily="2" charset="-122"/>
                <a:ea typeface="宋体" pitchFamily="2" charset="-122"/>
              </a:rPr>
              <a:t>从</a:t>
            </a:r>
            <a:r>
              <a:rPr lang="en-US" altLang="zh-CN" sz="2400">
                <a:latin typeface="宋体" pitchFamily="2" charset="-122"/>
                <a:ea typeface="宋体" pitchFamily="2" charset="-122"/>
              </a:rPr>
              <a:t>F(u)</a:t>
            </a:r>
            <a:r>
              <a:rPr lang="zh-CN" altLang="en-US" sz="2400">
                <a:latin typeface="宋体" pitchFamily="2" charset="-122"/>
                <a:ea typeface="宋体" pitchFamily="2" charset="-122"/>
              </a:rPr>
              <a:t>恢复</a:t>
            </a:r>
            <a:r>
              <a:rPr lang="en-US" altLang="zh-CN" sz="2400">
                <a:latin typeface="宋体" pitchFamily="2" charset="-122"/>
                <a:ea typeface="宋体" pitchFamily="2" charset="-122"/>
              </a:rPr>
              <a:t>f(x)</a:t>
            </a:r>
            <a:r>
              <a:rPr lang="zh-CN" altLang="en-US" sz="2400">
                <a:latin typeface="宋体" pitchFamily="2" charset="-122"/>
                <a:ea typeface="宋体" pitchFamily="2" charset="-122"/>
              </a:rPr>
              <a:t>称为傅里叶反变换，定义为：</a:t>
            </a:r>
          </a:p>
          <a:p>
            <a:pPr marL="342900" indent="-342900">
              <a:spcBef>
                <a:spcPct val="20000"/>
              </a:spcBef>
              <a:buClr>
                <a:schemeClr val="tx1"/>
              </a:buClr>
              <a:buSzPct val="120000"/>
              <a:buFont typeface="Wingdings" pitchFamily="2" charset="2"/>
              <a:buNone/>
            </a:pPr>
            <a:endParaRPr lang="en-US" altLang="zh-CN" sz="2400">
              <a:latin typeface="宋体" pitchFamily="2" charset="-122"/>
              <a:ea typeface="宋体" pitchFamily="2" charset="-122"/>
            </a:endParaRPr>
          </a:p>
        </p:txBody>
      </p:sp>
      <p:graphicFrame>
        <p:nvGraphicFramePr>
          <p:cNvPr id="2050" name="Object 2"/>
          <p:cNvGraphicFramePr>
            <a:graphicFrameLocks noChangeAspect="1"/>
          </p:cNvGraphicFramePr>
          <p:nvPr/>
        </p:nvGraphicFramePr>
        <p:xfrm>
          <a:off x="3002756" y="1989139"/>
          <a:ext cx="3136900" cy="979487"/>
        </p:xfrm>
        <a:graphic>
          <a:graphicData uri="http://schemas.openxmlformats.org/presentationml/2006/ole">
            <mc:AlternateContent xmlns:mc="http://schemas.openxmlformats.org/markup-compatibility/2006">
              <mc:Choice xmlns:v="urn:schemas-microsoft-com:vml" Requires="v">
                <p:oleObj spid="_x0000_s25612" r:id="rId3" imgW="1384300" imgH="469900" progId="Equation.DSMT4">
                  <p:embed/>
                </p:oleObj>
              </mc:Choice>
              <mc:Fallback>
                <p:oleObj r:id="rId3" imgW="1384300" imgH="4699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756" y="1989139"/>
                        <a:ext cx="3136900"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Text Box 4"/>
          <p:cNvSpPr txBox="1">
            <a:spLocks noChangeArrowheads="1"/>
          </p:cNvSpPr>
          <p:nvPr/>
        </p:nvSpPr>
        <p:spPr bwMode="auto">
          <a:xfrm>
            <a:off x="507339" y="3068638"/>
            <a:ext cx="8667750" cy="387798"/>
          </a:xfrm>
          <a:prstGeom prst="rect">
            <a:avLst/>
          </a:prstGeom>
          <a:noFill/>
          <a:ln w="9525">
            <a:noFill/>
            <a:miter lim="800000"/>
            <a:headEnd/>
            <a:tailEnd/>
          </a:ln>
        </p:spPr>
        <p:txBody>
          <a:bodyPr>
            <a:spAutoFit/>
          </a:bodyPr>
          <a:lstStyle/>
          <a:p>
            <a:pPr>
              <a:spcBef>
                <a:spcPct val="50000"/>
              </a:spcBef>
            </a:pPr>
            <a:r>
              <a:rPr kumimoji="1" lang="zh-CN" altLang="en-US" sz="2400">
                <a:latin typeface="宋体" pitchFamily="2" charset="-122"/>
                <a:ea typeface="宋体" pitchFamily="2" charset="-122"/>
              </a:rPr>
              <a:t>上述二式形成傅里叶变换对，记做 ：</a:t>
            </a:r>
          </a:p>
        </p:txBody>
      </p:sp>
      <p:graphicFrame>
        <p:nvGraphicFramePr>
          <p:cNvPr id="2051" name="Object 3"/>
          <p:cNvGraphicFramePr>
            <a:graphicFrameLocks noChangeAspect="1"/>
          </p:cNvGraphicFramePr>
          <p:nvPr/>
        </p:nvGraphicFramePr>
        <p:xfrm>
          <a:off x="3327797" y="4000501"/>
          <a:ext cx="2311400" cy="487363"/>
        </p:xfrm>
        <a:graphic>
          <a:graphicData uri="http://schemas.openxmlformats.org/presentationml/2006/ole">
            <mc:AlternateContent xmlns:mc="http://schemas.openxmlformats.org/markup-compatibility/2006">
              <mc:Choice xmlns:v="urn:schemas-microsoft-com:vml" Requires="v">
                <p:oleObj spid="_x0000_s25613" r:id="rId5" imgW="876300" imgH="203200" progId="Equation.DSMT4">
                  <p:embed/>
                </p:oleObj>
              </mc:Choice>
              <mc:Fallback>
                <p:oleObj r:id="rId5" imgW="8763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797" y="4000501"/>
                        <a:ext cx="2311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2"/>
          <p:cNvSpPr>
            <a:spLocks noGrp="1" noChangeArrowheads="1"/>
          </p:cNvSpPr>
          <p:nvPr>
            <p:ph type="title"/>
          </p:nvPr>
        </p:nvSpPr>
        <p:spPr/>
        <p:txBody>
          <a:bodyPr/>
          <a:lstStyle/>
          <a:p>
            <a:pPr algn="ctr"/>
            <a:r>
              <a:rPr lang="en-US" altLang="en-US" b="1">
                <a:latin typeface="黑体" pitchFamily="49" charset="-122"/>
                <a:ea typeface="黑体" pitchFamily="49" charset="-122"/>
              </a:rPr>
              <a:t>4.1.1 连续傅里叶变换的定义</a:t>
            </a:r>
            <a:r>
              <a:rPr lang="en-US" altLang="zh-CN" b="1">
                <a:latin typeface="黑体" pitchFamily="49" charset="-122"/>
                <a:ea typeface="黑体" pitchFamily="49" charset="-122"/>
              </a:rPr>
              <a:t> </a:t>
            </a:r>
            <a:r>
              <a:rPr lang="en-US" altLang="en-US" sz="2800" b="1">
                <a:latin typeface="Times New Roman" pitchFamily="18" charset="0"/>
                <a:ea typeface="宋体" pitchFamily="2" charset="-122"/>
              </a:rPr>
              <a:t>(Definition of Continuous Fourier Transform)</a:t>
            </a:r>
            <a:endParaRPr lang="zh-CN" altLang="en-US" sz="2800" b="1">
              <a:latin typeface="Times New Roman" pitchFamily="18" charset="0"/>
              <a:ea typeface="宋体" pitchFamily="2" charset="-122"/>
            </a:endParaRPr>
          </a:p>
        </p:txBody>
      </p:sp>
      <p:sp>
        <p:nvSpPr>
          <p:cNvPr id="4106" name="Rectangle 3"/>
          <p:cNvSpPr>
            <a:spLocks noGrp="1" noChangeArrowheads="1"/>
          </p:cNvSpPr>
          <p:nvPr>
            <p:ph type="body" idx="1"/>
          </p:nvPr>
        </p:nvSpPr>
        <p:spPr>
          <a:xfrm>
            <a:off x="560512" y="980728"/>
            <a:ext cx="8815652" cy="4695825"/>
          </a:xfrm>
        </p:spPr>
        <p:txBody>
          <a:bodyPr/>
          <a:lstStyle/>
          <a:p>
            <a:pPr marL="0">
              <a:lnSpc>
                <a:spcPct val="90000"/>
              </a:lnSpc>
              <a:buClr>
                <a:schemeClr val="tx2"/>
              </a:buClr>
              <a:buSzPct val="80000"/>
              <a:buFont typeface="Wingdings" pitchFamily="2" charset="2"/>
              <a:buNone/>
              <a:defRPr/>
            </a:pPr>
            <a:r>
              <a:rPr lang="zh-CN" altLang="en-US" sz="2800" b="1" dirty="0">
                <a:latin typeface="宋体" pitchFamily="2" charset="-122"/>
                <a:ea typeface="宋体" pitchFamily="2" charset="-122"/>
              </a:rPr>
              <a:t>这里     是实函数，它的傅里叶变换     通常是复函数。    的实部、虚部、振幅、能量和相位分别表示如下：</a:t>
            </a: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defRPr/>
            </a:pPr>
            <a:endParaRPr lang="en-US" altLang="zh-CN" sz="2800" b="1" dirty="0">
              <a:latin typeface="宋体" pitchFamily="2" charset="-122"/>
              <a:ea typeface="宋体" pitchFamily="2" charset="-122"/>
            </a:endParaRPr>
          </a:p>
          <a:p>
            <a:pPr>
              <a:lnSpc>
                <a:spcPct val="90000"/>
              </a:lnSpc>
              <a:buClr>
                <a:schemeClr val="tx2"/>
              </a:buClr>
              <a:buSzPct val="80000"/>
              <a:buFont typeface="Wingdings" pitchFamily="2" charset="2"/>
              <a:buNone/>
              <a:defRPr/>
            </a:pPr>
            <a:endParaRPr lang="zh-CN" altLang="en-US" sz="2800" b="1" dirty="0">
              <a:latin typeface="宋体" pitchFamily="2" charset="-122"/>
              <a:ea typeface="宋体" pitchFamily="2" charset="-122"/>
            </a:endParaRPr>
          </a:p>
          <a:p>
            <a:pPr>
              <a:lnSpc>
                <a:spcPct val="90000"/>
              </a:lnSpc>
              <a:buClr>
                <a:schemeClr val="tx2"/>
              </a:buClr>
              <a:buSzPct val="80000"/>
              <a:buFont typeface="Wingdings" pitchFamily="2" charset="2"/>
              <a:buChar char="l"/>
              <a:defRPr/>
            </a:pPr>
            <a:r>
              <a:rPr lang="zh-CN" altLang="en-US" sz="2800" b="1" dirty="0">
                <a:latin typeface="宋体" pitchFamily="2" charset="-122"/>
                <a:ea typeface="宋体" pitchFamily="2" charset="-122"/>
              </a:rPr>
              <a:t>实部      </a:t>
            </a:r>
          </a:p>
          <a:p>
            <a:pPr algn="r">
              <a:lnSpc>
                <a:spcPct val="90000"/>
              </a:lnSpc>
              <a:buClr>
                <a:schemeClr val="tx2"/>
              </a:buClr>
              <a:buSzPct val="80000"/>
              <a:buFont typeface="Wingdings" pitchFamily="2" charset="2"/>
              <a:buNone/>
              <a:defRPr/>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4.3</a:t>
            </a:r>
            <a:r>
              <a:rPr lang="zh-CN" altLang="en-US" sz="2800" b="1" dirty="0">
                <a:latin typeface="宋体" pitchFamily="2" charset="-122"/>
                <a:ea typeface="宋体" pitchFamily="2" charset="-122"/>
              </a:rPr>
              <a:t>）</a:t>
            </a:r>
          </a:p>
          <a:p>
            <a:pPr>
              <a:lnSpc>
                <a:spcPct val="90000"/>
              </a:lnSpc>
              <a:buClr>
                <a:schemeClr val="tx2"/>
              </a:buClr>
              <a:buSzPct val="80000"/>
              <a:buFont typeface="Wingdings" pitchFamily="2" charset="2"/>
              <a:buChar char="l"/>
              <a:defRPr/>
            </a:pPr>
            <a:r>
              <a:rPr lang="zh-CN" altLang="en-US" sz="2800" b="1" dirty="0">
                <a:latin typeface="宋体" pitchFamily="2" charset="-122"/>
                <a:ea typeface="宋体" pitchFamily="2" charset="-122"/>
              </a:rPr>
              <a:t>虚部                                </a:t>
            </a:r>
          </a:p>
          <a:p>
            <a:pPr algn="r">
              <a:lnSpc>
                <a:spcPct val="90000"/>
              </a:lnSpc>
              <a:buClr>
                <a:schemeClr val="tx2"/>
              </a:buClr>
              <a:buSzPct val="80000"/>
              <a:buFont typeface="Wingdings" pitchFamily="2" charset="2"/>
              <a:buNone/>
              <a:defRPr/>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4.4</a:t>
            </a:r>
            <a:r>
              <a:rPr lang="zh-CN" altLang="en-US" sz="2800" b="1" dirty="0">
                <a:latin typeface="宋体" pitchFamily="2" charset="-122"/>
                <a:ea typeface="宋体" pitchFamily="2" charset="-122"/>
              </a:rPr>
              <a:t>）</a:t>
            </a:r>
          </a:p>
          <a:p>
            <a:pPr>
              <a:lnSpc>
                <a:spcPct val="90000"/>
              </a:lnSpc>
              <a:buClr>
                <a:schemeClr val="tx2"/>
              </a:buClr>
              <a:buSzPct val="80000"/>
              <a:buFont typeface="Wingdings" pitchFamily="2" charset="2"/>
              <a:buChar char="l"/>
              <a:defRPr/>
            </a:pPr>
            <a:r>
              <a:rPr lang="zh-CN" altLang="en-US" sz="2800" b="1" dirty="0">
                <a:latin typeface="宋体" pitchFamily="2" charset="-122"/>
                <a:ea typeface="宋体" pitchFamily="2" charset="-122"/>
              </a:rPr>
              <a:t>振幅                                </a:t>
            </a:r>
          </a:p>
          <a:p>
            <a:pPr algn="r">
              <a:lnSpc>
                <a:spcPct val="90000"/>
              </a:lnSpc>
              <a:buClr>
                <a:schemeClr val="tx2"/>
              </a:buClr>
              <a:buSzPct val="80000"/>
              <a:buFont typeface="Wingdings" pitchFamily="2" charset="2"/>
              <a:buNone/>
              <a:defRPr/>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4.5</a:t>
            </a:r>
            <a:r>
              <a:rPr lang="zh-CN" altLang="en-US" sz="2800" b="1" dirty="0">
                <a:latin typeface="宋体" pitchFamily="2" charset="-122"/>
                <a:ea typeface="宋体" pitchFamily="2" charset="-122"/>
              </a:rPr>
              <a:t>）</a:t>
            </a:r>
            <a:endParaRPr lang="zh-CN" altLang="en-US" sz="2800" b="1" dirty="0">
              <a:ea typeface="宋体" pitchFamily="2" charset="-122"/>
            </a:endParaRPr>
          </a:p>
        </p:txBody>
      </p:sp>
      <p:sp>
        <p:nvSpPr>
          <p:cNvPr id="3083"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084" name="Rectangle 10"/>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085" name="Rectangle 1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086" name="Rectangle 2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087" name="Rectangle 2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4" name="Object 2"/>
          <p:cNvGraphicFramePr>
            <a:graphicFrameLocks noChangeAspect="1"/>
          </p:cNvGraphicFramePr>
          <p:nvPr/>
        </p:nvGraphicFramePr>
        <p:xfrm>
          <a:off x="1496616" y="1052736"/>
          <a:ext cx="780785" cy="442912"/>
        </p:xfrm>
        <a:graphic>
          <a:graphicData uri="http://schemas.openxmlformats.org/presentationml/2006/ole">
            <mc:AlternateContent xmlns:mc="http://schemas.openxmlformats.org/markup-compatibility/2006">
              <mc:Choice xmlns:v="urn:schemas-microsoft-com:vml" Requires="v">
                <p:oleObj spid="_x0000_s26661" name="公式" r:id="rId3" imgW="355320" imgH="215640" progId="Equation.3">
                  <p:embed/>
                </p:oleObj>
              </mc:Choice>
              <mc:Fallback>
                <p:oleObj name="公式" r:id="rId3" imgW="3553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616" y="1052736"/>
                        <a:ext cx="780785"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8" name="Rectangle 3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5" name="Object 3"/>
          <p:cNvGraphicFramePr>
            <a:graphicFrameLocks noChangeAspect="1"/>
          </p:cNvGraphicFramePr>
          <p:nvPr/>
        </p:nvGraphicFramePr>
        <p:xfrm>
          <a:off x="1208584" y="1412776"/>
          <a:ext cx="780785" cy="442912"/>
        </p:xfrm>
        <a:graphic>
          <a:graphicData uri="http://schemas.openxmlformats.org/presentationml/2006/ole">
            <mc:AlternateContent xmlns:mc="http://schemas.openxmlformats.org/markup-compatibility/2006">
              <mc:Choice xmlns:v="urn:schemas-microsoft-com:vml" Requires="v">
                <p:oleObj spid="_x0000_s26662" name="公式" r:id="rId5" imgW="355320" imgH="215640" progId="Equation.3">
                  <p:embed/>
                </p:oleObj>
              </mc:Choice>
              <mc:Fallback>
                <p:oleObj name="公式" r:id="rId5" imgW="35532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8584" y="1412776"/>
                        <a:ext cx="780785"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6609184" y="980728"/>
          <a:ext cx="780785" cy="442912"/>
        </p:xfrm>
        <a:graphic>
          <a:graphicData uri="http://schemas.openxmlformats.org/presentationml/2006/ole">
            <mc:AlternateContent xmlns:mc="http://schemas.openxmlformats.org/markup-compatibility/2006">
              <mc:Choice xmlns:v="urn:schemas-microsoft-com:vml" Requires="v">
                <p:oleObj spid="_x0000_s26663" name="公式" r:id="rId7" imgW="355320" imgH="215640" progId="Equation.3">
                  <p:embed/>
                </p:oleObj>
              </mc:Choice>
              <mc:Fallback>
                <p:oleObj name="公式" r:id="rId7" imgW="3553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84" y="980728"/>
                        <a:ext cx="780785"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9" name="Rectangle 34"/>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7" name="Object 5"/>
          <p:cNvGraphicFramePr>
            <a:graphicFrameLocks noChangeAspect="1"/>
          </p:cNvGraphicFramePr>
          <p:nvPr/>
        </p:nvGraphicFramePr>
        <p:xfrm>
          <a:off x="2792760" y="2996952"/>
          <a:ext cx="4087945" cy="776288"/>
        </p:xfrm>
        <a:graphic>
          <a:graphicData uri="http://schemas.openxmlformats.org/presentationml/2006/ole">
            <mc:AlternateContent xmlns:mc="http://schemas.openxmlformats.org/markup-compatibility/2006">
              <mc:Choice xmlns:v="urn:schemas-microsoft-com:vml" Requires="v">
                <p:oleObj spid="_x0000_s26664" name="公式" r:id="rId8" imgW="1663560" imgH="330120" progId="Equation.3">
                  <p:embed/>
                </p:oleObj>
              </mc:Choice>
              <mc:Fallback>
                <p:oleObj name="公式" r:id="rId8" imgW="1663560" imgH="33012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760" y="2996952"/>
                        <a:ext cx="408794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0" name="Rectangle 36"/>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8" name="Object 6"/>
          <p:cNvGraphicFramePr>
            <a:graphicFrameLocks noChangeAspect="1"/>
          </p:cNvGraphicFramePr>
          <p:nvPr/>
        </p:nvGraphicFramePr>
        <p:xfrm>
          <a:off x="2864768" y="4005064"/>
          <a:ext cx="3984758" cy="742950"/>
        </p:xfrm>
        <a:graphic>
          <a:graphicData uri="http://schemas.openxmlformats.org/presentationml/2006/ole">
            <mc:AlternateContent xmlns:mc="http://schemas.openxmlformats.org/markup-compatibility/2006">
              <mc:Choice xmlns:v="urn:schemas-microsoft-com:vml" Requires="v">
                <p:oleObj spid="_x0000_s26665" name="公式" r:id="rId10" imgW="1701720" imgH="330120" progId="Equation.3">
                  <p:embed/>
                </p:oleObj>
              </mc:Choice>
              <mc:Fallback>
                <p:oleObj name="公式" r:id="rId10" imgW="1701720" imgH="33012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4768" y="4005064"/>
                        <a:ext cx="3984758"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Rectangle 38"/>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9" name="Object 7"/>
          <p:cNvGraphicFramePr>
            <a:graphicFrameLocks noChangeAspect="1"/>
          </p:cNvGraphicFramePr>
          <p:nvPr/>
        </p:nvGraphicFramePr>
        <p:xfrm>
          <a:off x="3152800" y="5013176"/>
          <a:ext cx="3556529" cy="762000"/>
        </p:xfrm>
        <a:graphic>
          <a:graphicData uri="http://schemas.openxmlformats.org/presentationml/2006/ole">
            <mc:AlternateContent xmlns:mc="http://schemas.openxmlformats.org/markup-compatibility/2006">
              <mc:Choice xmlns:v="urn:schemas-microsoft-com:vml" Requires="v">
                <p:oleObj spid="_x0000_s26666" name="公式" r:id="rId12" imgW="1447560" imgH="342720" progId="Equation.3">
                  <p:embed/>
                </p:oleObj>
              </mc:Choice>
              <mc:Fallback>
                <p:oleObj name="公式" r:id="rId12" imgW="1447560" imgH="342720"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2800" y="5013176"/>
                        <a:ext cx="3556529"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 name="TextBox 18"/>
          <p:cNvSpPr txBox="1">
            <a:spLocks noChangeArrowheads="1"/>
          </p:cNvSpPr>
          <p:nvPr/>
        </p:nvSpPr>
        <p:spPr bwMode="auto">
          <a:xfrm>
            <a:off x="992560" y="5949280"/>
            <a:ext cx="5976235" cy="486287"/>
          </a:xfrm>
          <a:prstGeom prst="rect">
            <a:avLst/>
          </a:prstGeom>
          <a:noFill/>
          <a:ln w="9525">
            <a:noFill/>
            <a:miter lim="800000"/>
            <a:headEnd/>
            <a:tailEnd/>
          </a:ln>
        </p:spPr>
        <p:txBody>
          <a:bodyPr wrap="square">
            <a:spAutoFit/>
          </a:bodyPr>
          <a:lstStyle/>
          <a:p>
            <a:r>
              <a:rPr lang="en-US" altLang="zh-CN" dirty="0">
                <a:ea typeface="宋体" pitchFamily="2" charset="-122"/>
              </a:rPr>
              <a:t>F(</a:t>
            </a:r>
            <a:r>
              <a:rPr lang="en-US" altLang="zh-CN" i="1" dirty="0">
                <a:ea typeface="宋体" pitchFamily="2" charset="-122"/>
              </a:rPr>
              <a:t>u</a:t>
            </a:r>
            <a:r>
              <a:rPr lang="en-US" altLang="zh-CN" dirty="0">
                <a:ea typeface="宋体" pitchFamily="2" charset="-122"/>
              </a:rPr>
              <a:t>)</a:t>
            </a:r>
            <a:r>
              <a:rPr lang="zh-CN" altLang="en-US" dirty="0">
                <a:ea typeface="宋体" pitchFamily="2" charset="-122"/>
              </a:rPr>
              <a:t>的模；</a:t>
            </a:r>
            <a:r>
              <a:rPr lang="en-US" altLang="zh-CN" dirty="0">
                <a:ea typeface="宋体" pitchFamily="2" charset="-122"/>
              </a:rPr>
              <a:t>f(</a:t>
            </a:r>
            <a:r>
              <a:rPr lang="en-US" altLang="zh-CN" i="1" dirty="0">
                <a:ea typeface="宋体" pitchFamily="2" charset="-122"/>
              </a:rPr>
              <a:t>x</a:t>
            </a:r>
            <a:r>
              <a:rPr lang="en-US" altLang="zh-CN" dirty="0">
                <a:ea typeface="宋体" pitchFamily="2" charset="-122"/>
              </a:rPr>
              <a:t>)</a:t>
            </a:r>
            <a:r>
              <a:rPr lang="zh-CN" altLang="en-US" dirty="0">
                <a:ea typeface="宋体" pitchFamily="2" charset="-122"/>
              </a:rPr>
              <a:t>的傅立叶谱</a:t>
            </a:r>
            <a:endParaRPr lang="en-US" altLang="zh-CN" dirty="0">
              <a:ea typeface="宋体" pitchFamily="2" charset="-122"/>
            </a:endParaRPr>
          </a:p>
        </p:txBody>
      </p:sp>
      <p:graphicFrame>
        <p:nvGraphicFramePr>
          <p:cNvPr id="3080" name="Object 20"/>
          <p:cNvGraphicFramePr>
            <a:graphicFrameLocks noChangeAspect="1"/>
          </p:cNvGraphicFramePr>
          <p:nvPr/>
        </p:nvGraphicFramePr>
        <p:xfrm>
          <a:off x="2720752" y="2060848"/>
          <a:ext cx="2961481" cy="508000"/>
        </p:xfrm>
        <a:graphic>
          <a:graphicData uri="http://schemas.openxmlformats.org/presentationml/2006/ole">
            <mc:AlternateContent xmlns:mc="http://schemas.openxmlformats.org/markup-compatibility/2006">
              <mc:Choice xmlns:v="urn:schemas-microsoft-com:vml" Requires="v">
                <p:oleObj spid="_x0000_s26667" name="公式" r:id="rId14" imgW="1206360" imgH="215640" progId="Equation.3">
                  <p:embed/>
                </p:oleObj>
              </mc:Choice>
              <mc:Fallback>
                <p:oleObj name="公式" r:id="rId14" imgW="1206360" imgH="21564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0752" y="2060848"/>
                        <a:ext cx="2961481"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r>
              <a:rPr lang="en-US" altLang="en-US" b="1">
                <a:latin typeface="宋体" pitchFamily="2" charset="-122"/>
                <a:ea typeface="宋体" pitchFamily="2" charset="-122"/>
              </a:rPr>
              <a:t>4.1.1 连续傅里叶变换的定义</a:t>
            </a:r>
            <a:r>
              <a:rPr lang="en-US" altLang="zh-CN" b="1">
                <a:latin typeface="黑体" pitchFamily="49" charset="-122"/>
                <a:ea typeface="黑体" pitchFamily="49" charset="-122"/>
              </a:rPr>
              <a:t> </a:t>
            </a:r>
            <a:r>
              <a:rPr lang="en-US" altLang="en-US" b="1">
                <a:latin typeface="Times New Roman" pitchFamily="18" charset="0"/>
                <a:ea typeface="宋体" pitchFamily="2" charset="-122"/>
              </a:rPr>
              <a:t>(Definition of Continuous Fourier Transform)</a:t>
            </a:r>
            <a:endParaRPr lang="zh-CN" altLang="en-US" b="1">
              <a:latin typeface="Times New Roman" pitchFamily="18" charset="0"/>
              <a:ea typeface="宋体" pitchFamily="2" charset="-122"/>
            </a:endParaRPr>
          </a:p>
        </p:txBody>
      </p:sp>
      <p:sp>
        <p:nvSpPr>
          <p:cNvPr id="4103" name="Rectangle 3"/>
          <p:cNvSpPr>
            <a:spLocks noGrp="1" noChangeArrowheads="1"/>
          </p:cNvSpPr>
          <p:nvPr>
            <p:ph type="body" idx="1"/>
          </p:nvPr>
        </p:nvSpPr>
        <p:spPr>
          <a:xfrm>
            <a:off x="560512" y="1196752"/>
            <a:ext cx="8815652" cy="4695825"/>
          </a:xfrm>
        </p:spPr>
        <p:txBody>
          <a:bodyPr/>
          <a:lstStyle/>
          <a:p>
            <a:pPr>
              <a:buClr>
                <a:schemeClr val="tx2"/>
              </a:buClr>
              <a:buSzPct val="80000"/>
              <a:buFont typeface="Wingdings" pitchFamily="2" charset="2"/>
              <a:buChar char="l"/>
            </a:pPr>
            <a:r>
              <a:rPr lang="zh-CN" altLang="en-US" b="1" dirty="0">
                <a:latin typeface="宋体" pitchFamily="2" charset="-122"/>
                <a:ea typeface="宋体" pitchFamily="2" charset="-122"/>
              </a:rPr>
              <a:t>能量                             （</a:t>
            </a:r>
            <a:r>
              <a:rPr lang="en-US" altLang="zh-CN" b="1" dirty="0">
                <a:latin typeface="宋体" pitchFamily="2" charset="-122"/>
                <a:ea typeface="宋体" pitchFamily="2" charset="-122"/>
              </a:rPr>
              <a:t>4.6</a:t>
            </a:r>
            <a:r>
              <a:rPr lang="zh-CN" altLang="en-US" b="1" dirty="0">
                <a:latin typeface="宋体" pitchFamily="2" charset="-122"/>
                <a:ea typeface="宋体" pitchFamily="2" charset="-122"/>
              </a:rPr>
              <a:t>）</a:t>
            </a:r>
          </a:p>
          <a:p>
            <a:pPr>
              <a:buClr>
                <a:schemeClr val="tx2"/>
              </a:buClr>
              <a:buSzPct val="80000"/>
              <a:buFont typeface="Wingdings" pitchFamily="2" charset="2"/>
              <a:buChar char="l"/>
            </a:pPr>
            <a:r>
              <a:rPr lang="zh-CN" altLang="en-US" b="1" dirty="0">
                <a:latin typeface="宋体" pitchFamily="2" charset="-122"/>
                <a:ea typeface="宋体" pitchFamily="2" charset="-122"/>
              </a:rPr>
              <a:t>相位                             （</a:t>
            </a:r>
            <a:r>
              <a:rPr lang="en-US" altLang="zh-CN" b="1" dirty="0">
                <a:latin typeface="宋体" pitchFamily="2" charset="-122"/>
                <a:ea typeface="宋体" pitchFamily="2" charset="-122"/>
              </a:rPr>
              <a:t>4.7</a:t>
            </a:r>
            <a:r>
              <a:rPr lang="zh-CN" altLang="en-US" b="1" dirty="0">
                <a:latin typeface="宋体" pitchFamily="2" charset="-122"/>
                <a:ea typeface="宋体" pitchFamily="2" charset="-122"/>
              </a:rPr>
              <a:t>）</a:t>
            </a:r>
          </a:p>
          <a:p>
            <a:pPr>
              <a:buClr>
                <a:schemeClr val="tx2"/>
              </a:buClr>
              <a:buSzPct val="80000"/>
              <a:buFont typeface="Wingdings" pitchFamily="2" charset="2"/>
              <a:buNone/>
            </a:pPr>
            <a:r>
              <a:rPr lang="zh-CN" altLang="en-US" b="1" dirty="0">
                <a:ea typeface="宋体" pitchFamily="2" charset="-122"/>
              </a:rPr>
              <a:t>         </a:t>
            </a:r>
            <a:endParaRPr lang="en-US" altLang="zh-CN" b="1" dirty="0">
              <a:ea typeface="宋体" pitchFamily="2" charset="-122"/>
            </a:endParaRPr>
          </a:p>
          <a:p>
            <a:pPr>
              <a:buClr>
                <a:schemeClr val="tx2"/>
              </a:buClr>
              <a:buSzPct val="80000"/>
              <a:buFont typeface="Wingdings" pitchFamily="2" charset="2"/>
              <a:buNone/>
            </a:pPr>
            <a:r>
              <a:rPr lang="en-US" altLang="zh-CN" b="1" dirty="0">
                <a:ea typeface="宋体" pitchFamily="2" charset="-122"/>
              </a:rPr>
              <a:t>          </a:t>
            </a:r>
            <a:r>
              <a:rPr lang="zh-CN" altLang="en-US" b="1" dirty="0">
                <a:ea typeface="宋体" pitchFamily="2" charset="-122"/>
              </a:rPr>
              <a:t>傅里叶变换可以很容易推广到二维的情形。设函数         是连续可积的，且         可积，则存在如下的傅里叶变换对：</a:t>
            </a:r>
          </a:p>
        </p:txBody>
      </p:sp>
      <p:sp>
        <p:nvSpPr>
          <p:cNvPr id="4104"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5"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6" name="Rectangle 9"/>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7" name="Rectangle 1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8" name="Rectangle 1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9"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10" name="Rectangle 1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11" name="Rectangle 17"/>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12" name="Rectangle 19"/>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13" name="Rectangle 2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14" name="Rectangle 2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8" name="Object 2"/>
          <p:cNvGraphicFramePr>
            <a:graphicFrameLocks noChangeAspect="1"/>
          </p:cNvGraphicFramePr>
          <p:nvPr/>
        </p:nvGraphicFramePr>
        <p:xfrm>
          <a:off x="2936776" y="1268760"/>
          <a:ext cx="4369990" cy="568325"/>
        </p:xfrm>
        <a:graphic>
          <a:graphicData uri="http://schemas.openxmlformats.org/presentationml/2006/ole">
            <mc:AlternateContent xmlns:mc="http://schemas.openxmlformats.org/markup-compatibility/2006">
              <mc:Choice xmlns:v="urn:schemas-microsoft-com:vml" Requires="v">
                <p:oleObj spid="_x0000_s27670" name="公式" r:id="rId3" imgW="1917360" imgH="266400" progId="Equation.3">
                  <p:embed/>
                </p:oleObj>
              </mc:Choice>
              <mc:Fallback>
                <p:oleObj name="公式" r:id="rId3" imgW="1917360" imgH="266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776" y="1268760"/>
                        <a:ext cx="4369990"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5" name="Rectangle 28"/>
          <p:cNvSpPr>
            <a:spLocks noChangeArrowheads="1"/>
          </p:cNvSpPr>
          <p:nvPr/>
        </p:nvSpPr>
        <p:spPr bwMode="auto">
          <a:xfrm>
            <a:off x="0" y="30096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9" name="Object 3"/>
          <p:cNvGraphicFramePr>
            <a:graphicFrameLocks noChangeAspect="1"/>
          </p:cNvGraphicFramePr>
          <p:nvPr/>
        </p:nvGraphicFramePr>
        <p:xfrm>
          <a:off x="3584848" y="2060848"/>
          <a:ext cx="3119702" cy="919162"/>
        </p:xfrm>
        <a:graphic>
          <a:graphicData uri="http://schemas.openxmlformats.org/presentationml/2006/ole">
            <mc:AlternateContent xmlns:mc="http://schemas.openxmlformats.org/markup-compatibility/2006">
              <mc:Choice xmlns:v="urn:schemas-microsoft-com:vml" Requires="v">
                <p:oleObj spid="_x0000_s27671" name="公式" r:id="rId5" imgW="1231560" imgH="419040" progId="Equation.3">
                  <p:embed/>
                </p:oleObj>
              </mc:Choice>
              <mc:Fallback>
                <p:oleObj name="公式" r:id="rId5" imgW="1231560" imgH="419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4848" y="2060848"/>
                        <a:ext cx="3119702"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6" name="Rectangle 3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100" name="Object 4"/>
          <p:cNvGraphicFramePr>
            <a:graphicFrameLocks noChangeAspect="1"/>
          </p:cNvGraphicFramePr>
          <p:nvPr/>
        </p:nvGraphicFramePr>
        <p:xfrm>
          <a:off x="2720752" y="4005064"/>
          <a:ext cx="1012958" cy="401638"/>
        </p:xfrm>
        <a:graphic>
          <a:graphicData uri="http://schemas.openxmlformats.org/presentationml/2006/ole">
            <mc:AlternateContent xmlns:mc="http://schemas.openxmlformats.org/markup-compatibility/2006">
              <mc:Choice xmlns:v="urn:schemas-microsoft-com:vml" Requires="v">
                <p:oleObj spid="_x0000_s27672" name="公式" r:id="rId7" imgW="507960" imgH="215640" progId="Equation.3">
                  <p:embed/>
                </p:oleObj>
              </mc:Choice>
              <mc:Fallback>
                <p:oleObj name="公式" r:id="rId7" imgW="50796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0752" y="4005064"/>
                        <a:ext cx="1012958"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7" name="Rectangle 34"/>
          <p:cNvSpPr>
            <a:spLocks noChangeArrowheads="1"/>
          </p:cNvSpPr>
          <p:nvPr/>
        </p:nvSpPr>
        <p:spPr bwMode="auto">
          <a:xfrm>
            <a:off x="0" y="34017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101" name="Object 5"/>
          <p:cNvGraphicFramePr>
            <a:graphicFrameLocks noChangeAspect="1"/>
          </p:cNvGraphicFramePr>
          <p:nvPr/>
        </p:nvGraphicFramePr>
        <p:xfrm>
          <a:off x="6969224" y="4005064"/>
          <a:ext cx="1014677" cy="430212"/>
        </p:xfrm>
        <a:graphic>
          <a:graphicData uri="http://schemas.openxmlformats.org/presentationml/2006/ole">
            <mc:AlternateContent xmlns:mc="http://schemas.openxmlformats.org/markup-compatibility/2006">
              <mc:Choice xmlns:v="urn:schemas-microsoft-com:vml" Requires="v">
                <p:oleObj spid="_x0000_s27673" name="公式" r:id="rId9" imgW="469800" imgH="215640" progId="Equation.3">
                  <p:embed/>
                </p:oleObj>
              </mc:Choice>
              <mc:Fallback>
                <p:oleObj name="公式" r:id="rId9" imgW="46980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9224" y="4005064"/>
                        <a:ext cx="1014677" cy="430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ltLang="en-US" b="1">
                <a:latin typeface="宋体" pitchFamily="2" charset="-122"/>
                <a:ea typeface="宋体" pitchFamily="2" charset="-122"/>
              </a:rPr>
              <a:t>4.1 连续傅里叶变换的定义</a:t>
            </a:r>
            <a:r>
              <a:rPr lang="en-US" altLang="zh-CN" b="1">
                <a:latin typeface="黑体" pitchFamily="49" charset="-122"/>
                <a:ea typeface="黑体" pitchFamily="49" charset="-122"/>
              </a:rPr>
              <a:t> </a:t>
            </a:r>
            <a:r>
              <a:rPr lang="en-US" altLang="en-US" sz="2800" b="1">
                <a:latin typeface="Times New Roman" pitchFamily="18" charset="0"/>
                <a:ea typeface="宋体" pitchFamily="2" charset="-122"/>
              </a:rPr>
              <a:t>(Definition of Continuous Fourier Transform)</a:t>
            </a:r>
            <a:endParaRPr lang="zh-CN" altLang="en-US" sz="2800" b="1">
              <a:latin typeface="Times New Roman" pitchFamily="18" charset="0"/>
              <a:ea typeface="宋体" pitchFamily="2" charset="-122"/>
            </a:endParaRPr>
          </a:p>
        </p:txBody>
      </p:sp>
      <p:sp>
        <p:nvSpPr>
          <p:cNvPr id="5126" name="Rectangle 3"/>
          <p:cNvSpPr>
            <a:spLocks noGrp="1" noChangeArrowheads="1"/>
          </p:cNvSpPr>
          <p:nvPr>
            <p:ph type="body" idx="1"/>
          </p:nvPr>
        </p:nvSpPr>
        <p:spPr>
          <a:xfrm>
            <a:off x="488504" y="1052736"/>
            <a:ext cx="9217024" cy="4695825"/>
          </a:xfrm>
        </p:spPr>
        <p:txBody>
          <a:bodyPr/>
          <a:lstStyle/>
          <a:p>
            <a:pPr algn="r">
              <a:buClr>
                <a:schemeClr val="tx2"/>
              </a:buClr>
              <a:buSzPct val="80000"/>
              <a:buFont typeface="Wingdings" pitchFamily="2" charset="2"/>
              <a:buNone/>
            </a:pPr>
            <a:r>
              <a:rPr lang="zh-CN" altLang="en-US" b="1" dirty="0">
                <a:latin typeface="宋体" pitchFamily="2" charset="-122"/>
                <a:ea typeface="宋体" pitchFamily="2" charset="-122"/>
              </a:rPr>
              <a:t>                               </a:t>
            </a:r>
          </a:p>
          <a:p>
            <a:pPr algn="r">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4.8</a:t>
            </a:r>
            <a:r>
              <a:rPr lang="zh-CN" altLang="en-US" b="1" dirty="0">
                <a:latin typeface="宋体" pitchFamily="2" charset="-122"/>
                <a:ea typeface="宋体" pitchFamily="2" charset="-122"/>
              </a:rPr>
              <a:t>）</a:t>
            </a:r>
          </a:p>
          <a:p>
            <a:pPr>
              <a:buClr>
                <a:schemeClr val="tx2"/>
              </a:buClr>
              <a:buSzPct val="80000"/>
              <a:buFont typeface="Wingdings" pitchFamily="2" charset="2"/>
              <a:buNone/>
            </a:pPr>
            <a:r>
              <a:rPr lang="zh-CN" altLang="en-US" b="1" dirty="0">
                <a:latin typeface="宋体" pitchFamily="2" charset="-122"/>
                <a:ea typeface="宋体" pitchFamily="2" charset="-122"/>
              </a:rPr>
              <a:t>                                </a:t>
            </a:r>
          </a:p>
          <a:p>
            <a:pPr algn="r">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4.9</a:t>
            </a:r>
            <a:r>
              <a:rPr lang="zh-CN" altLang="en-US" b="1" dirty="0">
                <a:latin typeface="宋体" pitchFamily="2" charset="-122"/>
                <a:ea typeface="宋体" pitchFamily="2" charset="-122"/>
              </a:rPr>
              <a:t>）</a:t>
            </a:r>
          </a:p>
          <a:p>
            <a:pPr>
              <a:buClr>
                <a:schemeClr val="tx2"/>
              </a:buClr>
              <a:buSzPct val="80000"/>
              <a:buFont typeface="Wingdings" pitchFamily="2" charset="2"/>
              <a:buNone/>
            </a:pPr>
            <a:r>
              <a:rPr lang="zh-CN" altLang="en-US" b="1" dirty="0">
                <a:latin typeface="宋体" pitchFamily="2" charset="-122"/>
                <a:ea typeface="宋体" pitchFamily="2" charset="-122"/>
              </a:rPr>
              <a:t>  式中      是频率变量。与一维的情况一样，二维函数的傅里叶谱、能量和相位谱为</a:t>
            </a:r>
            <a:r>
              <a:rPr lang="en-US" altLang="zh-CN" b="1" dirty="0">
                <a:latin typeface="宋体" pitchFamily="2" charset="-122"/>
                <a:ea typeface="宋体" pitchFamily="2" charset="-122"/>
              </a:rPr>
              <a:t>:</a:t>
            </a:r>
          </a:p>
        </p:txBody>
      </p:sp>
      <p:sp>
        <p:nvSpPr>
          <p:cNvPr id="512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8"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29" name="Rectangle 9"/>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0" name="Rectangle 1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1" name="Rectangle 1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2"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4" name="Rectangle 14"/>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5" name="Rectangle 15"/>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6" name="Rectangle 16"/>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7" name="Rectangle 1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8" name="Rectangle 2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39" name="Rectangle 26"/>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40" name="Rectangle 28"/>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41" name="Rectangle 30"/>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2" name="Object 2"/>
          <p:cNvGraphicFramePr>
            <a:graphicFrameLocks noChangeAspect="1"/>
          </p:cNvGraphicFramePr>
          <p:nvPr/>
        </p:nvGraphicFramePr>
        <p:xfrm>
          <a:off x="2000672" y="4005064"/>
          <a:ext cx="856456" cy="360362"/>
        </p:xfrm>
        <a:graphic>
          <a:graphicData uri="http://schemas.openxmlformats.org/presentationml/2006/ole">
            <mc:AlternateContent xmlns:mc="http://schemas.openxmlformats.org/markup-compatibility/2006">
              <mc:Choice xmlns:v="urn:schemas-microsoft-com:vml" Requires="v">
                <p:oleObj spid="_x0000_s28689" name="公式" r:id="rId3" imgW="368280" imgH="139680" progId="Equation.3">
                  <p:embed/>
                </p:oleObj>
              </mc:Choice>
              <mc:Fallback>
                <p:oleObj name="公式" r:id="rId3" imgW="368280" imgH="1396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672" y="4005064"/>
                        <a:ext cx="856456"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2" name="Rectangle 32"/>
          <p:cNvSpPr>
            <a:spLocks noChangeArrowheads="1"/>
          </p:cNvSpPr>
          <p:nvPr/>
        </p:nvSpPr>
        <p:spPr bwMode="auto">
          <a:xfrm>
            <a:off x="233892" y="3225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143" name="Rectangle 34"/>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3" name="Object 3"/>
          <p:cNvGraphicFramePr>
            <a:graphicFrameLocks noChangeAspect="1"/>
          </p:cNvGraphicFramePr>
          <p:nvPr/>
        </p:nvGraphicFramePr>
        <p:xfrm>
          <a:off x="0" y="1772816"/>
          <a:ext cx="8072702" cy="760413"/>
        </p:xfrm>
        <a:graphic>
          <a:graphicData uri="http://schemas.openxmlformats.org/presentationml/2006/ole">
            <mc:AlternateContent xmlns:mc="http://schemas.openxmlformats.org/markup-compatibility/2006">
              <mc:Choice xmlns:v="urn:schemas-microsoft-com:vml" Requires="v">
                <p:oleObj spid="_x0000_s28690" name="Equation" r:id="rId5" imgW="2895600" imgH="292100" progId="Equation.DSMT4">
                  <p:embed/>
                </p:oleObj>
              </mc:Choice>
              <mc:Fallback>
                <p:oleObj name="Equation" r:id="rId5" imgW="2895600" imgH="292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72816"/>
                        <a:ext cx="8072702"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4" name="Rectangle 36"/>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4" name="Object 4"/>
          <p:cNvGraphicFramePr>
            <a:graphicFrameLocks noChangeAspect="1"/>
          </p:cNvGraphicFramePr>
          <p:nvPr/>
        </p:nvGraphicFramePr>
        <p:xfrm>
          <a:off x="272480" y="3068960"/>
          <a:ext cx="8112258" cy="760412"/>
        </p:xfrm>
        <a:graphic>
          <a:graphicData uri="http://schemas.openxmlformats.org/presentationml/2006/ole">
            <mc:AlternateContent xmlns:mc="http://schemas.openxmlformats.org/markup-compatibility/2006">
              <mc:Choice xmlns:v="urn:schemas-microsoft-com:vml" Requires="v">
                <p:oleObj spid="_x0000_s28691" name="Equation" r:id="rId7" imgW="2908300" imgH="292100" progId="Equation.DSMT4">
                  <p:embed/>
                </p:oleObj>
              </mc:Choice>
              <mc:Fallback>
                <p:oleObj name="Equation" r:id="rId7" imgW="2908300" imgH="2921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80" y="3068960"/>
                        <a:ext cx="8112258"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r>
              <a:rPr lang="en-US" altLang="en-US" b="1">
                <a:latin typeface="宋体" pitchFamily="2" charset="-122"/>
                <a:ea typeface="宋体" pitchFamily="2" charset="-122"/>
              </a:rPr>
              <a:t>4.1 连续傅里叶变换的定义</a:t>
            </a:r>
            <a:r>
              <a:rPr lang="en-US" altLang="zh-CN" b="1">
                <a:latin typeface="黑体" pitchFamily="49" charset="-122"/>
                <a:ea typeface="黑体" pitchFamily="49" charset="-122"/>
              </a:rPr>
              <a:t> </a:t>
            </a:r>
            <a:r>
              <a:rPr lang="en-US" altLang="en-US" b="1">
                <a:latin typeface="Times New Roman" pitchFamily="18" charset="0"/>
                <a:ea typeface="宋体" pitchFamily="2" charset="-122"/>
              </a:rPr>
              <a:t>(Definition of Continuous Fourier Transform)</a:t>
            </a:r>
            <a:endParaRPr lang="zh-CN" altLang="en-US" b="1">
              <a:latin typeface="Times New Roman" pitchFamily="18" charset="0"/>
              <a:ea typeface="宋体" pitchFamily="2" charset="-122"/>
            </a:endParaRPr>
          </a:p>
        </p:txBody>
      </p:sp>
      <p:sp>
        <p:nvSpPr>
          <p:cNvPr id="6150" name="Rectangle 3"/>
          <p:cNvSpPr>
            <a:spLocks noGrp="1" noChangeArrowheads="1"/>
          </p:cNvSpPr>
          <p:nvPr>
            <p:ph type="body" idx="1"/>
          </p:nvPr>
        </p:nvSpPr>
        <p:spPr>
          <a:xfrm>
            <a:off x="560512" y="1268760"/>
            <a:ext cx="8815652" cy="4695825"/>
          </a:xfrm>
        </p:spPr>
        <p:txBody>
          <a:bodyPr/>
          <a:lstStyle/>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傅里叶频谱：                         </a:t>
            </a: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4.10</a:t>
            </a:r>
            <a:r>
              <a:rPr lang="zh-CN" altLang="en-US" b="1" dirty="0">
                <a:latin typeface="宋体" pitchFamily="2" charset="-122"/>
                <a:ea typeface="宋体" pitchFamily="2" charset="-122"/>
              </a:rPr>
              <a:t>）</a:t>
            </a:r>
          </a:p>
          <a:p>
            <a:pPr algn="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相位：                               </a:t>
            </a: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4.11</a:t>
            </a:r>
            <a:r>
              <a:rPr lang="zh-CN" altLang="en-US" b="1" dirty="0">
                <a:latin typeface="宋体" pitchFamily="2" charset="-122"/>
                <a:ea typeface="宋体" pitchFamily="2" charset="-122"/>
              </a:rPr>
              <a:t>）</a:t>
            </a:r>
          </a:p>
          <a:p>
            <a:pPr algn="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能量谱：                             </a:t>
            </a: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4.12</a:t>
            </a:r>
            <a:r>
              <a:rPr lang="zh-CN" altLang="en-US" b="1" dirty="0">
                <a:latin typeface="宋体" pitchFamily="2" charset="-122"/>
                <a:ea typeface="宋体" pitchFamily="2" charset="-122"/>
              </a:rPr>
              <a:t>）</a:t>
            </a:r>
          </a:p>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                              </a:t>
            </a:r>
          </a:p>
        </p:txBody>
      </p:sp>
      <p:sp>
        <p:nvSpPr>
          <p:cNvPr id="6151"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2" name="Rectangle 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3" name="Rectangle 9"/>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4" name="Rectangle 1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5" name="Rectangle 1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6"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7"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8" name="Rectangle 14"/>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9" name="Rectangle 15"/>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0" name="Rectangle 16"/>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1" name="Rectangle 1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2" name="Rectangle 18"/>
          <p:cNvSpPr>
            <a:spLocks noChangeArrowheads="1"/>
          </p:cNvSpPr>
          <p:nvPr/>
        </p:nvSpPr>
        <p:spPr bwMode="auto">
          <a:xfrm>
            <a:off x="0" y="30096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3" name="Rectangle 1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4" name="Rectangle 20"/>
          <p:cNvSpPr>
            <a:spLocks noChangeArrowheads="1"/>
          </p:cNvSpPr>
          <p:nvPr/>
        </p:nvSpPr>
        <p:spPr bwMode="auto">
          <a:xfrm>
            <a:off x="0" y="33795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5" name="Rectangle 21"/>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6" name="Rectangle 23"/>
          <p:cNvSpPr>
            <a:spLocks noChangeArrowheads="1"/>
          </p:cNvSpPr>
          <p:nvPr/>
        </p:nvSpPr>
        <p:spPr bwMode="auto">
          <a:xfrm>
            <a:off x="0" y="30382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7" name="Rectangle 25"/>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68" name="Rectangle 31"/>
          <p:cNvSpPr>
            <a:spLocks noChangeArrowheads="1"/>
          </p:cNvSpPr>
          <p:nvPr/>
        </p:nvSpPr>
        <p:spPr bwMode="auto">
          <a:xfrm>
            <a:off x="0" y="3028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146" name="Object 2"/>
          <p:cNvGraphicFramePr>
            <a:graphicFrameLocks noChangeAspect="1"/>
          </p:cNvGraphicFramePr>
          <p:nvPr/>
        </p:nvGraphicFramePr>
        <p:xfrm>
          <a:off x="2648744" y="1844824"/>
          <a:ext cx="4681273" cy="742950"/>
        </p:xfrm>
        <a:graphic>
          <a:graphicData uri="http://schemas.openxmlformats.org/presentationml/2006/ole">
            <mc:AlternateContent xmlns:mc="http://schemas.openxmlformats.org/markup-compatibility/2006">
              <mc:Choice xmlns:v="urn:schemas-microsoft-com:vml" Requires="v">
                <p:oleObj spid="_x0000_s29713" name="公式" r:id="rId3" imgW="1904760" imgH="330120" progId="Equation.3">
                  <p:embed/>
                </p:oleObj>
              </mc:Choice>
              <mc:Fallback>
                <p:oleObj name="公式" r:id="rId3" imgW="1904760" imgH="33012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744" y="1844824"/>
                        <a:ext cx="4681273"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9" name="Rectangle 33"/>
          <p:cNvSpPr>
            <a:spLocks noChangeArrowheads="1"/>
          </p:cNvSpPr>
          <p:nvPr/>
        </p:nvSpPr>
        <p:spPr bwMode="auto">
          <a:xfrm>
            <a:off x="0" y="30096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147" name="Object 3"/>
          <p:cNvGraphicFramePr>
            <a:graphicFrameLocks noChangeAspect="1"/>
          </p:cNvGraphicFramePr>
          <p:nvPr/>
        </p:nvGraphicFramePr>
        <p:xfrm>
          <a:off x="3152800" y="3212976"/>
          <a:ext cx="3589205" cy="923925"/>
        </p:xfrm>
        <a:graphic>
          <a:graphicData uri="http://schemas.openxmlformats.org/presentationml/2006/ole">
            <mc:AlternateContent xmlns:mc="http://schemas.openxmlformats.org/markup-compatibility/2006">
              <mc:Choice xmlns:v="urn:schemas-microsoft-com:vml" Requires="v">
                <p:oleObj spid="_x0000_s29714" name="公式" r:id="rId5" imgW="1485720" imgH="419040" progId="Equation.3">
                  <p:embed/>
                </p:oleObj>
              </mc:Choice>
              <mc:Fallback>
                <p:oleObj name="公式" r:id="rId5" imgW="1485720" imgH="419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800" y="3212976"/>
                        <a:ext cx="358920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0" name="Rectangle 35"/>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6148" name="Object 4"/>
          <p:cNvGraphicFramePr>
            <a:graphicFrameLocks noChangeAspect="1"/>
          </p:cNvGraphicFramePr>
          <p:nvPr/>
        </p:nvGraphicFramePr>
        <p:xfrm>
          <a:off x="2612364" y="4941889"/>
          <a:ext cx="4670954" cy="573087"/>
        </p:xfrm>
        <a:graphic>
          <a:graphicData uri="http://schemas.openxmlformats.org/presentationml/2006/ole">
            <mc:AlternateContent xmlns:mc="http://schemas.openxmlformats.org/markup-compatibility/2006">
              <mc:Choice xmlns:v="urn:schemas-microsoft-com:vml" Requires="v">
                <p:oleObj spid="_x0000_s29715" name="公式" r:id="rId7" imgW="1739880" imgH="228600" progId="Equation.3">
                  <p:embed/>
                </p:oleObj>
              </mc:Choice>
              <mc:Fallback>
                <p:oleObj name="公式" r:id="rId7" imgW="173988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364" y="4941889"/>
                        <a:ext cx="4670954"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endParaRPr lang="zh-CN" altLang="en-US">
              <a:ea typeface="宋体" pitchFamily="2" charset="-122"/>
            </a:endParaRPr>
          </a:p>
        </p:txBody>
      </p:sp>
      <p:sp>
        <p:nvSpPr>
          <p:cNvPr id="91139" name="内容占位符 2"/>
          <p:cNvSpPr>
            <a:spLocks noGrp="1"/>
          </p:cNvSpPr>
          <p:nvPr>
            <p:ph idx="1"/>
          </p:nvPr>
        </p:nvSpPr>
        <p:spPr/>
        <p:txBody>
          <a:bodyPr/>
          <a:lstStyle/>
          <a:p>
            <a:r>
              <a:rPr lang="zh-CN" altLang="en-US">
                <a:ea typeface="宋体" pitchFamily="2" charset="-122"/>
              </a:rPr>
              <a:t>连续</a:t>
            </a:r>
            <a:r>
              <a:rPr lang="en-US" altLang="zh-CN">
                <a:ea typeface="宋体" pitchFamily="2" charset="-122"/>
              </a:rPr>
              <a:t>Fourier</a:t>
            </a:r>
            <a:r>
              <a:rPr lang="zh-CN" altLang="en-US">
                <a:ea typeface="宋体" pitchFamily="2" charset="-122"/>
              </a:rPr>
              <a:t>变换在处理由解析表达式表示的函数或进行理论推导时是非常适用的</a:t>
            </a:r>
            <a:endParaRPr lang="en-US" altLang="zh-CN">
              <a:ea typeface="宋体" pitchFamily="2" charset="-122"/>
            </a:endParaRPr>
          </a:p>
          <a:p>
            <a:r>
              <a:rPr lang="zh-CN" altLang="en-US">
                <a:ea typeface="宋体" pitchFamily="2" charset="-122"/>
              </a:rPr>
              <a:t>但在实际工程应用中，多数情况下要借助计算机等数字工具对采样量化后的离散数据序列进行分析和处理，这就要用到</a:t>
            </a:r>
            <a:r>
              <a:rPr lang="zh-CN" altLang="en-US" b="1" u="sng">
                <a:solidFill>
                  <a:srgbClr val="FF0000"/>
                </a:solidFill>
                <a:ea typeface="宋体" pitchFamily="2" charset="-122"/>
              </a:rPr>
              <a:t>离散傅里叶变换</a:t>
            </a:r>
            <a:r>
              <a:rPr lang="zh-CN" altLang="en-US">
                <a:ea typeface="宋体" pitchFamily="2"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endParaRPr lang="zh-CN" altLang="en-US">
              <a:ea typeface="宋体" pitchFamily="2" charset="-122"/>
            </a:endParaRPr>
          </a:p>
        </p:txBody>
      </p:sp>
      <p:sp>
        <p:nvSpPr>
          <p:cNvPr id="81923" name="内容占位符 2"/>
          <p:cNvSpPr>
            <a:spLocks noGrp="1"/>
          </p:cNvSpPr>
          <p:nvPr>
            <p:ph idx="1"/>
          </p:nvPr>
        </p:nvSpPr>
        <p:spPr>
          <a:xfrm>
            <a:off x="428229" y="1628776"/>
            <a:ext cx="9049544" cy="4695825"/>
          </a:xfrm>
        </p:spPr>
        <p:txBody>
          <a:bodyPr/>
          <a:lstStyle/>
          <a:p>
            <a:pPr algn="just"/>
            <a:r>
              <a:rPr lang="zh-CN" altLang="en-US">
                <a:ea typeface="宋体" pitchFamily="2" charset="-122"/>
              </a:rPr>
              <a:t>为了有效和快速地对图像进行处理和分析，常常需要将原定义在图像空间的图像以某种形式转换到其他空间，并且利用图像在这个空间的特有性质进行处理，然后通过逆变换操作转换到图像空间。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p:nvPr>
        </p:nvSpPr>
        <p:spPr>
          <a:xfrm>
            <a:off x="0" y="0"/>
            <a:ext cx="9555163" cy="1125539"/>
          </a:xfrm>
        </p:spPr>
        <p:txBody>
          <a:bodyPr/>
          <a:lstStyle/>
          <a:p>
            <a:r>
              <a:rPr lang="en-US" altLang="en-US" b="1" dirty="0">
                <a:latin typeface="Times New Roman" pitchFamily="18" charset="0"/>
                <a:ea typeface="宋体" pitchFamily="2" charset="-122"/>
              </a:rPr>
              <a:t>4.2 </a:t>
            </a:r>
            <a:r>
              <a:rPr lang="en-US" altLang="en-US" b="1" dirty="0" err="1">
                <a:latin typeface="Times New Roman" pitchFamily="18" charset="0"/>
                <a:ea typeface="宋体" pitchFamily="2" charset="-122"/>
              </a:rPr>
              <a:t>离散傅里叶变换</a:t>
            </a:r>
            <a:br>
              <a:rPr lang="en-US" altLang="en-US" b="1" dirty="0">
                <a:latin typeface="Times New Roman" pitchFamily="18" charset="0"/>
                <a:ea typeface="宋体" pitchFamily="2" charset="-122"/>
              </a:rPr>
            </a:br>
            <a:r>
              <a:rPr lang="en-US" altLang="en-US" b="1" dirty="0">
                <a:latin typeface="Times New Roman" pitchFamily="18" charset="0"/>
                <a:ea typeface="宋体" pitchFamily="2" charset="-122"/>
              </a:rPr>
              <a:t>（Discrete Fourier Transform） </a:t>
            </a:r>
            <a:endParaRPr lang="zh-CN" altLang="en-US" b="1" dirty="0">
              <a:latin typeface="Times New Roman" pitchFamily="18" charset="0"/>
              <a:ea typeface="宋体" pitchFamily="2" charset="-122"/>
            </a:endParaRPr>
          </a:p>
        </p:txBody>
      </p:sp>
      <p:sp>
        <p:nvSpPr>
          <p:cNvPr id="7176" name="Rectangle 3"/>
          <p:cNvSpPr>
            <a:spLocks noGrp="1" noChangeArrowheads="1"/>
          </p:cNvSpPr>
          <p:nvPr>
            <p:ph type="body" idx="1"/>
          </p:nvPr>
        </p:nvSpPr>
        <p:spPr>
          <a:xfrm>
            <a:off x="741231" y="1844674"/>
            <a:ext cx="8815652" cy="4392637"/>
          </a:xfrm>
        </p:spPr>
        <p:txBody>
          <a:bodyPr/>
          <a:lstStyle/>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  函数    的一维离散傅里叶变换</a:t>
            </a:r>
            <a:r>
              <a:rPr lang="zh-CN" altLang="en-US" b="1" dirty="0">
                <a:ea typeface="宋体" pitchFamily="2" charset="-122"/>
              </a:rPr>
              <a:t>由下式定义：</a:t>
            </a:r>
          </a:p>
          <a:p>
            <a:pPr algn="r">
              <a:lnSpc>
                <a:spcPct val="90000"/>
              </a:lnSpc>
              <a:buClr>
                <a:schemeClr val="tx2"/>
              </a:buClr>
              <a:buSzPct val="80000"/>
              <a:buFont typeface="Wingdings" pitchFamily="2" charset="2"/>
              <a:buNone/>
            </a:pPr>
            <a:r>
              <a:rPr lang="zh-CN" altLang="en-US" b="1" dirty="0">
                <a:ea typeface="宋体" pitchFamily="2" charset="-122"/>
              </a:rPr>
              <a:t>                                              </a:t>
            </a: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a:t>
            </a:r>
            <a:r>
              <a:rPr lang="en-US" altLang="zh-CN" b="1" dirty="0">
                <a:latin typeface="宋体" pitchFamily="2" charset="-122"/>
                <a:ea typeface="宋体" pitchFamily="2" charset="-122"/>
              </a:rPr>
              <a:t>4.13</a:t>
            </a:r>
            <a:r>
              <a:rPr lang="zh-CN" altLang="en-US" b="1" dirty="0">
                <a:latin typeface="宋体" pitchFamily="2" charset="-122"/>
                <a:ea typeface="宋体" pitchFamily="2" charset="-122"/>
              </a:rPr>
              <a:t>）</a:t>
            </a:r>
          </a:p>
          <a:p>
            <a:pPr>
              <a:lnSpc>
                <a:spcPct val="90000"/>
              </a:lnSpc>
              <a:buClr>
                <a:schemeClr val="tx2"/>
              </a:buClr>
              <a:buSzPct val="80000"/>
              <a:buFont typeface="Wingdings" pitchFamily="2" charset="2"/>
              <a:buNone/>
            </a:pPr>
            <a:endParaRPr lang="zh-CN" altLang="en-US" b="1" dirty="0">
              <a:ea typeface="宋体" pitchFamily="2" charset="-122"/>
            </a:endParaRPr>
          </a:p>
          <a:p>
            <a:pPr>
              <a:lnSpc>
                <a:spcPct val="90000"/>
              </a:lnSpc>
              <a:buClr>
                <a:schemeClr val="tx2"/>
              </a:buClr>
              <a:buSzPct val="80000"/>
              <a:buFont typeface="Wingdings" pitchFamily="2" charset="2"/>
              <a:buNone/>
            </a:pPr>
            <a:r>
              <a:rPr lang="zh-CN" altLang="en-US" b="1" dirty="0">
                <a:ea typeface="宋体" pitchFamily="2" charset="-122"/>
              </a:rPr>
              <a:t>   其中，                        。       的傅里叶反变换定义为：</a:t>
            </a:r>
          </a:p>
          <a:p>
            <a:pPr algn="r">
              <a:lnSpc>
                <a:spcPct val="90000"/>
              </a:lnSpc>
              <a:buClr>
                <a:schemeClr val="tx2"/>
              </a:buClr>
              <a:buSzPct val="80000"/>
              <a:buFont typeface="Wingdings" pitchFamily="2" charset="2"/>
              <a:buNone/>
            </a:pPr>
            <a:r>
              <a:rPr lang="zh-CN" altLang="en-US" b="1" dirty="0">
                <a:ea typeface="宋体" pitchFamily="2" charset="-122"/>
              </a:rPr>
              <a:t>                                             </a:t>
            </a:r>
            <a:r>
              <a:rPr lang="zh-CN" altLang="en-US" b="1" dirty="0">
                <a:latin typeface="宋体" pitchFamily="2" charset="-122"/>
                <a:ea typeface="宋体" pitchFamily="2" charset="-122"/>
              </a:rPr>
              <a:t>（</a:t>
            </a:r>
            <a:r>
              <a:rPr lang="en-US" altLang="zh-CN" b="1" dirty="0">
                <a:latin typeface="宋体" pitchFamily="2" charset="-122"/>
                <a:ea typeface="宋体" pitchFamily="2" charset="-122"/>
              </a:rPr>
              <a:t>4.14</a:t>
            </a:r>
            <a:r>
              <a:rPr lang="zh-CN" altLang="en-US" b="1" dirty="0">
                <a:latin typeface="宋体" pitchFamily="2" charset="-122"/>
                <a:ea typeface="宋体" pitchFamily="2" charset="-122"/>
              </a:rPr>
              <a:t>）</a:t>
            </a:r>
          </a:p>
          <a:p>
            <a:pPr algn="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p:txBody>
      </p:sp>
      <p:sp>
        <p:nvSpPr>
          <p:cNvPr id="7177" name="Rectangle 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0" name="Object 2"/>
          <p:cNvGraphicFramePr>
            <a:graphicFrameLocks noChangeAspect="1"/>
          </p:cNvGraphicFramePr>
          <p:nvPr/>
        </p:nvGraphicFramePr>
        <p:xfrm>
          <a:off x="2072680" y="1844824"/>
          <a:ext cx="858177" cy="506413"/>
        </p:xfrm>
        <a:graphic>
          <a:graphicData uri="http://schemas.openxmlformats.org/presentationml/2006/ole">
            <mc:AlternateContent xmlns:mc="http://schemas.openxmlformats.org/markup-compatibility/2006">
              <mc:Choice xmlns:v="urn:schemas-microsoft-com:vml" Requires="v">
                <p:oleObj spid="_x0000_s30747" name="公式" r:id="rId3" imgW="355320" imgH="215640" progId="Equation.3">
                  <p:embed/>
                </p:oleObj>
              </mc:Choice>
              <mc:Fallback>
                <p:oleObj name="公式" r:id="rId3" imgW="3553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680" y="1844824"/>
                        <a:ext cx="858177"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8" name="Rectangle 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79" name="Rectangle 10"/>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80" name="Rectangle 12"/>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81" name="Rectangle 1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1" name="Object 3"/>
          <p:cNvGraphicFramePr>
            <a:graphicFrameLocks noChangeAspect="1"/>
          </p:cNvGraphicFramePr>
          <p:nvPr/>
        </p:nvGraphicFramePr>
        <p:xfrm>
          <a:off x="5385048" y="3933056"/>
          <a:ext cx="858176" cy="487362"/>
        </p:xfrm>
        <a:graphic>
          <a:graphicData uri="http://schemas.openxmlformats.org/presentationml/2006/ole">
            <mc:AlternateContent xmlns:mc="http://schemas.openxmlformats.org/markup-compatibility/2006">
              <mc:Choice xmlns:v="urn:schemas-microsoft-com:vml" Requires="v">
                <p:oleObj spid="_x0000_s30748" name="公式" r:id="rId5" imgW="355320" imgH="215640" progId="Equation.3">
                  <p:embed/>
                </p:oleObj>
              </mc:Choice>
              <mc:Fallback>
                <p:oleObj name="公式" r:id="rId5" imgW="35532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048" y="3933056"/>
                        <a:ext cx="858176"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2" name="Rectangle 16"/>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83" name="Rectangle 23"/>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2" name="Object 4"/>
          <p:cNvGraphicFramePr>
            <a:graphicFrameLocks noChangeAspect="1"/>
          </p:cNvGraphicFramePr>
          <p:nvPr/>
        </p:nvGraphicFramePr>
        <p:xfrm>
          <a:off x="1852613" y="2492375"/>
          <a:ext cx="5886450" cy="1039813"/>
        </p:xfrm>
        <a:graphic>
          <a:graphicData uri="http://schemas.openxmlformats.org/presentationml/2006/ole">
            <mc:AlternateContent xmlns:mc="http://schemas.openxmlformats.org/markup-compatibility/2006">
              <mc:Choice xmlns:v="urn:schemas-microsoft-com:vml" Requires="v">
                <p:oleObj spid="_x0000_s30749" name="Equation" r:id="rId7" imgW="1917360" imgH="431640" progId="Equation.DSMT4">
                  <p:embed/>
                </p:oleObj>
              </mc:Choice>
              <mc:Fallback>
                <p:oleObj name="Equation" r:id="rId7" imgW="191736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613" y="2492375"/>
                        <a:ext cx="588645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4" name="Rectangle 25"/>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3" name="Object 5"/>
          <p:cNvGraphicFramePr>
            <a:graphicFrameLocks noChangeAspect="1"/>
          </p:cNvGraphicFramePr>
          <p:nvPr/>
        </p:nvGraphicFramePr>
        <p:xfrm>
          <a:off x="2144688" y="3933056"/>
          <a:ext cx="2964921" cy="471487"/>
        </p:xfrm>
        <a:graphic>
          <a:graphicData uri="http://schemas.openxmlformats.org/presentationml/2006/ole">
            <mc:AlternateContent xmlns:mc="http://schemas.openxmlformats.org/markup-compatibility/2006">
              <mc:Choice xmlns:v="urn:schemas-microsoft-com:vml" Requires="v">
                <p:oleObj spid="_x0000_s30750" name="公式" r:id="rId9" imgW="1143000" imgH="203040" progId="Equation.3">
                  <p:embed/>
                </p:oleObj>
              </mc:Choice>
              <mc:Fallback>
                <p:oleObj name="公式" r:id="rId9" imgW="1143000" imgH="2030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4688" y="3933056"/>
                        <a:ext cx="2964921"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5" name="Rectangle 29"/>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4" name="Object 6"/>
          <p:cNvGraphicFramePr>
            <a:graphicFrameLocks noChangeAspect="1"/>
          </p:cNvGraphicFramePr>
          <p:nvPr/>
        </p:nvGraphicFramePr>
        <p:xfrm>
          <a:off x="2505075" y="4797425"/>
          <a:ext cx="4738688" cy="1041400"/>
        </p:xfrm>
        <a:graphic>
          <a:graphicData uri="http://schemas.openxmlformats.org/presentationml/2006/ole">
            <mc:AlternateContent xmlns:mc="http://schemas.openxmlformats.org/markup-compatibility/2006">
              <mc:Choice xmlns:v="urn:schemas-microsoft-com:vml" Requires="v">
                <p:oleObj spid="_x0000_s30751" name="Equation" r:id="rId11" imgW="1803240" imgH="431640" progId="Equation.DSMT4">
                  <p:embed/>
                </p:oleObj>
              </mc:Choice>
              <mc:Fallback>
                <p:oleObj name="Equation" r:id="rId11" imgW="1803240" imgH="43164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5075" y="4797425"/>
                        <a:ext cx="4738688"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p:cNvSpPr>
            <a:spLocks noGrp="1" noChangeArrowheads="1"/>
          </p:cNvSpPr>
          <p:nvPr>
            <p:ph type="body" idx="1"/>
          </p:nvPr>
        </p:nvSpPr>
        <p:spPr>
          <a:xfrm>
            <a:off x="200472" y="2636913"/>
            <a:ext cx="8815652" cy="3744416"/>
          </a:xfrm>
        </p:spPr>
        <p:txBody>
          <a:bodyPr/>
          <a:lstStyle/>
          <a:p>
            <a:pPr>
              <a:lnSpc>
                <a:spcPct val="90000"/>
              </a:lnSpc>
              <a:buClr>
                <a:schemeClr val="tx2"/>
              </a:buClr>
              <a:buSzPct val="80000"/>
              <a:buFont typeface="Wingdings" pitchFamily="2" charset="2"/>
              <a:buChar char="l"/>
            </a:pPr>
            <a:r>
              <a:rPr lang="zh-CN" altLang="en-US" b="1" dirty="0">
                <a:ea typeface="宋体" pitchFamily="2" charset="-122"/>
              </a:rPr>
              <a:t>傅里叶频谱：</a:t>
            </a:r>
            <a:r>
              <a:rPr lang="zh-CN" altLang="en-US" dirty="0">
                <a:ea typeface="宋体" pitchFamily="2" charset="-122"/>
              </a:rPr>
              <a:t> </a:t>
            </a: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Char char="l"/>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相位</a:t>
            </a:r>
            <a:r>
              <a:rPr lang="en-US" altLang="zh-CN" b="1" dirty="0">
                <a:latin typeface="宋体" pitchFamily="2" charset="-122"/>
                <a:ea typeface="宋体" pitchFamily="2" charset="-122"/>
              </a:rPr>
              <a:t>:</a:t>
            </a: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能量谱</a:t>
            </a:r>
          </a:p>
        </p:txBody>
      </p:sp>
      <p:sp>
        <p:nvSpPr>
          <p:cNvPr id="8199" name="Rectangle 5"/>
          <p:cNvSpPr>
            <a:spLocks noChangeArrowheads="1"/>
          </p:cNvSpPr>
          <p:nvPr/>
        </p:nvSpPr>
        <p:spPr bwMode="auto">
          <a:xfrm>
            <a:off x="0" y="677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0" name="Rectangle 6"/>
          <p:cNvSpPr>
            <a:spLocks noChangeArrowheads="1"/>
          </p:cNvSpPr>
          <p:nvPr/>
        </p:nvSpPr>
        <p:spPr bwMode="auto">
          <a:xfrm>
            <a:off x="0" y="39351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1" name="Rectangle 7"/>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2" name="Rectangle 8"/>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3" name="Rectangle 9"/>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4" name="Rectangle 11"/>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5" name="Rectangle 14"/>
          <p:cNvSpPr>
            <a:spLocks noChangeArrowheads="1"/>
          </p:cNvSpPr>
          <p:nvPr/>
        </p:nvSpPr>
        <p:spPr bwMode="auto">
          <a:xfrm>
            <a:off x="0" y="394468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6" name="Rectangle 16"/>
          <p:cNvSpPr>
            <a:spLocks noChangeArrowheads="1"/>
          </p:cNvSpPr>
          <p:nvPr/>
        </p:nvSpPr>
        <p:spPr bwMode="auto">
          <a:xfrm>
            <a:off x="0" y="394468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7" name="Rectangle 18"/>
          <p:cNvSpPr>
            <a:spLocks noChangeArrowheads="1"/>
          </p:cNvSpPr>
          <p:nvPr/>
        </p:nvSpPr>
        <p:spPr bwMode="auto">
          <a:xfrm>
            <a:off x="0" y="39351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8" name="Rectangle 23"/>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209" name="Rectangle 25"/>
          <p:cNvSpPr>
            <a:spLocks noChangeArrowheads="1"/>
          </p:cNvSpPr>
          <p:nvPr/>
        </p:nvSpPr>
        <p:spPr bwMode="auto">
          <a:xfrm>
            <a:off x="0" y="3973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4" name="Object 2"/>
          <p:cNvGraphicFramePr>
            <a:graphicFrameLocks noChangeAspect="1"/>
          </p:cNvGraphicFramePr>
          <p:nvPr/>
        </p:nvGraphicFramePr>
        <p:xfrm>
          <a:off x="3152800" y="2636912"/>
          <a:ext cx="3823096" cy="654050"/>
        </p:xfrm>
        <a:graphic>
          <a:graphicData uri="http://schemas.openxmlformats.org/presentationml/2006/ole">
            <mc:AlternateContent xmlns:mc="http://schemas.openxmlformats.org/markup-compatibility/2006">
              <mc:Choice xmlns:v="urn:schemas-microsoft-com:vml" Requires="v">
                <p:oleObj spid="_x0000_s31766" name="公式" r:id="rId3" imgW="1511280" imgH="279360" progId="Equation.3">
                  <p:embed/>
                </p:oleObj>
              </mc:Choice>
              <mc:Fallback>
                <p:oleObj name="公式" r:id="rId3" imgW="1511280" imgH="2793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800" y="2636912"/>
                        <a:ext cx="3823096"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0" name="Rectangle 27"/>
          <p:cNvSpPr>
            <a:spLocks noChangeArrowheads="1"/>
          </p:cNvSpPr>
          <p:nvPr/>
        </p:nvSpPr>
        <p:spPr bwMode="auto">
          <a:xfrm>
            <a:off x="0" y="40113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5" name="Object 3"/>
          <p:cNvGraphicFramePr>
            <a:graphicFrameLocks noChangeAspect="1"/>
          </p:cNvGraphicFramePr>
          <p:nvPr/>
        </p:nvGraphicFramePr>
        <p:xfrm>
          <a:off x="3080792" y="3573016"/>
          <a:ext cx="4462859" cy="571500"/>
        </p:xfrm>
        <a:graphic>
          <a:graphicData uri="http://schemas.openxmlformats.org/presentationml/2006/ole">
            <mc:AlternateContent xmlns:mc="http://schemas.openxmlformats.org/markup-compatibility/2006">
              <mc:Choice xmlns:v="urn:schemas-microsoft-com:vml" Requires="v">
                <p:oleObj spid="_x0000_s31767" name="公式" r:id="rId5" imgW="1549080" imgH="215640" progId="Equation.3">
                  <p:embed/>
                </p:oleObj>
              </mc:Choice>
              <mc:Fallback>
                <p:oleObj name="公式" r:id="rId5" imgW="154908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792" y="3573016"/>
                        <a:ext cx="4462859"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1" name="Rectangle 29"/>
          <p:cNvSpPr>
            <a:spLocks noChangeArrowheads="1"/>
          </p:cNvSpPr>
          <p:nvPr/>
        </p:nvSpPr>
        <p:spPr bwMode="auto">
          <a:xfrm>
            <a:off x="0" y="3978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6" name="Object 4"/>
          <p:cNvGraphicFramePr>
            <a:graphicFrameLocks noChangeAspect="1"/>
          </p:cNvGraphicFramePr>
          <p:nvPr/>
        </p:nvGraphicFramePr>
        <p:xfrm>
          <a:off x="3008784" y="5229200"/>
          <a:ext cx="4748344" cy="620712"/>
        </p:xfrm>
        <a:graphic>
          <a:graphicData uri="http://schemas.openxmlformats.org/presentationml/2006/ole">
            <mc:AlternateContent xmlns:mc="http://schemas.openxmlformats.org/markup-compatibility/2006">
              <mc:Choice xmlns:v="urn:schemas-microsoft-com:vml" Requires="v">
                <p:oleObj spid="_x0000_s31768" name="公式" r:id="rId7" imgW="1904760" imgH="266400" progId="Equation.3">
                  <p:embed/>
                </p:oleObj>
              </mc:Choice>
              <mc:Fallback>
                <p:oleObj name="公式" r:id="rId7" imgW="1904760" imgH="2664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784" y="5229200"/>
                        <a:ext cx="4748344"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2" name="Rectangle 30"/>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graphicFrame>
        <p:nvGraphicFramePr>
          <p:cNvPr id="8197" name="Object 20"/>
          <p:cNvGraphicFramePr>
            <a:graphicFrameLocks noChangeAspect="1"/>
          </p:cNvGraphicFramePr>
          <p:nvPr/>
        </p:nvGraphicFramePr>
        <p:xfrm>
          <a:off x="2925367" y="1628775"/>
          <a:ext cx="2961481" cy="508000"/>
        </p:xfrm>
        <a:graphic>
          <a:graphicData uri="http://schemas.openxmlformats.org/presentationml/2006/ole">
            <mc:AlternateContent xmlns:mc="http://schemas.openxmlformats.org/markup-compatibility/2006">
              <mc:Choice xmlns:v="urn:schemas-microsoft-com:vml" Requires="v">
                <p:oleObj spid="_x0000_s31769" name="公式" r:id="rId9" imgW="1206360" imgH="215640" progId="Equation.3">
                  <p:embed/>
                </p:oleObj>
              </mc:Choice>
              <mc:Fallback>
                <p:oleObj name="公式" r:id="rId9" imgW="1206360" imgH="21564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5367" y="1628775"/>
                        <a:ext cx="2961481"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标题 1"/>
          <p:cNvSpPr>
            <a:spLocks noGrp="1"/>
          </p:cNvSpPr>
          <p:nvPr>
            <p:ph type="title"/>
          </p:nvPr>
        </p:nvSpPr>
        <p:spPr/>
        <p:txBody>
          <a:bodyPr/>
          <a:lstStyle/>
          <a:p>
            <a:endParaRPr lang="zh-CN" altLang="en-US">
              <a:ea typeface="宋体" pitchFamily="2" charset="-122"/>
            </a:endParaRPr>
          </a:p>
        </p:txBody>
      </p:sp>
      <p:graphicFrame>
        <p:nvGraphicFramePr>
          <p:cNvPr id="9218" name="Object 18"/>
          <p:cNvGraphicFramePr>
            <a:graphicFrameLocks noChangeAspect="1"/>
          </p:cNvGraphicFramePr>
          <p:nvPr/>
        </p:nvGraphicFramePr>
        <p:xfrm>
          <a:off x="696517" y="3000375"/>
          <a:ext cx="2533253" cy="825500"/>
        </p:xfrm>
        <a:graphic>
          <a:graphicData uri="http://schemas.openxmlformats.org/presentationml/2006/ole">
            <mc:AlternateContent xmlns:mc="http://schemas.openxmlformats.org/markup-compatibility/2006">
              <mc:Choice xmlns:v="urn:schemas-microsoft-com:vml" Requires="v">
                <p:oleObj spid="_x0000_s32795" name="Equation" r:id="rId3" imgW="825480" imgH="342720" progId="Equation.DSMT4">
                  <p:embed/>
                </p:oleObj>
              </mc:Choice>
              <mc:Fallback>
                <p:oleObj name="Equation" r:id="rId3" imgW="825480" imgH="342720" progId="Equation.DSMT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17" y="3000375"/>
                        <a:ext cx="2533253"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TextBox 18"/>
          <p:cNvSpPr txBox="1">
            <a:spLocks noChangeArrowheads="1"/>
          </p:cNvSpPr>
          <p:nvPr/>
        </p:nvSpPr>
        <p:spPr bwMode="auto">
          <a:xfrm>
            <a:off x="3728864" y="3212976"/>
            <a:ext cx="4926805" cy="486287"/>
          </a:xfrm>
          <a:prstGeom prst="rect">
            <a:avLst/>
          </a:prstGeom>
          <a:noFill/>
          <a:ln w="9525">
            <a:noFill/>
            <a:miter lim="800000"/>
            <a:headEnd/>
            <a:tailEnd/>
          </a:ln>
        </p:spPr>
        <p:txBody>
          <a:bodyPr wrap="square">
            <a:spAutoFit/>
          </a:bodyPr>
          <a:lstStyle/>
          <a:p>
            <a:r>
              <a:rPr lang="zh-CN" altLang="en-US" dirty="0">
                <a:ea typeface="宋体" pitchFamily="2" charset="-122"/>
              </a:rPr>
              <a:t>是周期单位复指数序列</a:t>
            </a:r>
          </a:p>
        </p:txBody>
      </p:sp>
      <p:graphicFrame>
        <p:nvGraphicFramePr>
          <p:cNvPr id="9219" name="Object 4"/>
          <p:cNvGraphicFramePr>
            <a:graphicFrameLocks noChangeAspect="1"/>
          </p:cNvGraphicFramePr>
          <p:nvPr/>
        </p:nvGraphicFramePr>
        <p:xfrm>
          <a:off x="1470422" y="1214439"/>
          <a:ext cx="5262563" cy="930275"/>
        </p:xfrm>
        <a:graphic>
          <a:graphicData uri="http://schemas.openxmlformats.org/presentationml/2006/ole">
            <mc:AlternateContent xmlns:mc="http://schemas.openxmlformats.org/markup-compatibility/2006">
              <mc:Choice xmlns:v="urn:schemas-microsoft-com:vml" Requires="v">
                <p:oleObj spid="_x0000_s32796" name="Equation" r:id="rId5" imgW="1917360" imgH="431640" progId="Equation.DSMT4">
                  <p:embed/>
                </p:oleObj>
              </mc:Choice>
              <mc:Fallback>
                <p:oleObj name="Equation" r:id="rId5" imgW="1917360" imgH="431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0422" y="1214439"/>
                        <a:ext cx="5262563"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6"/>
          <p:cNvGraphicFramePr>
            <a:graphicFrameLocks noChangeAspect="1"/>
          </p:cNvGraphicFramePr>
          <p:nvPr/>
        </p:nvGraphicFramePr>
        <p:xfrm>
          <a:off x="2012157" y="2214564"/>
          <a:ext cx="4256485" cy="935037"/>
        </p:xfrm>
        <a:graphic>
          <a:graphicData uri="http://schemas.openxmlformats.org/presentationml/2006/ole">
            <mc:AlternateContent xmlns:mc="http://schemas.openxmlformats.org/markup-compatibility/2006">
              <mc:Choice xmlns:v="urn:schemas-microsoft-com:vml" Requires="v">
                <p:oleObj spid="_x0000_s32797" name="Equation" r:id="rId7" imgW="1803240" imgH="431640" progId="Equation.DSMT4">
                  <p:embed/>
                </p:oleObj>
              </mc:Choice>
              <mc:Fallback>
                <p:oleObj name="Equation" r:id="rId7" imgW="180324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2157" y="2214564"/>
                        <a:ext cx="4256485"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5"/>
          <p:cNvGraphicFramePr>
            <a:graphicFrameLocks noChangeAspect="1"/>
          </p:cNvGraphicFramePr>
          <p:nvPr/>
        </p:nvGraphicFramePr>
        <p:xfrm>
          <a:off x="1432588" y="4000501"/>
          <a:ext cx="4564327" cy="930275"/>
        </p:xfrm>
        <a:graphic>
          <a:graphicData uri="http://schemas.openxmlformats.org/presentationml/2006/ole">
            <mc:AlternateContent xmlns:mc="http://schemas.openxmlformats.org/markup-compatibility/2006">
              <mc:Choice xmlns:v="urn:schemas-microsoft-com:vml" Requires="v">
                <p:oleObj spid="_x0000_s32798" name="Equation" r:id="rId9" imgW="1663560" imgH="431640" progId="Equation.DSMT4">
                  <p:embed/>
                </p:oleObj>
              </mc:Choice>
              <mc:Fallback>
                <p:oleObj name="Equation" r:id="rId9" imgW="1663560" imgH="43164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2588" y="4000501"/>
                        <a:ext cx="4564327"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6"/>
          <p:cNvGraphicFramePr>
            <a:graphicFrameLocks noChangeAspect="1"/>
          </p:cNvGraphicFramePr>
          <p:nvPr/>
        </p:nvGraphicFramePr>
        <p:xfrm>
          <a:off x="1649281" y="5143500"/>
          <a:ext cx="3897048" cy="935038"/>
        </p:xfrm>
        <a:graphic>
          <a:graphicData uri="http://schemas.openxmlformats.org/presentationml/2006/ole">
            <mc:AlternateContent xmlns:mc="http://schemas.openxmlformats.org/markup-compatibility/2006">
              <mc:Choice xmlns:v="urn:schemas-microsoft-com:vml" Requires="v">
                <p:oleObj spid="_x0000_s32799" name="Equation" r:id="rId11" imgW="1650960" imgH="431640" progId="Equation.DSMT4">
                  <p:embed/>
                </p:oleObj>
              </mc:Choice>
              <mc:Fallback>
                <p:oleObj name="Equation" r:id="rId11" imgW="1650960" imgH="43164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9281" y="5143500"/>
                        <a:ext cx="3897048"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50" name="Rectangle 2"/>
          <p:cNvSpPr>
            <a:spLocks noGrp="1" noChangeArrowheads="1"/>
          </p:cNvSpPr>
          <p:nvPr>
            <p:ph type="body" idx="1"/>
          </p:nvPr>
        </p:nvSpPr>
        <p:spPr>
          <a:xfrm>
            <a:off x="632520" y="1124744"/>
            <a:ext cx="8420100" cy="385762"/>
          </a:xfrm>
        </p:spPr>
        <p:txBody>
          <a:bodyPr/>
          <a:lstStyle/>
          <a:p>
            <a:pPr algn="just">
              <a:buFont typeface="Wingdings" pitchFamily="2" charset="2"/>
              <a:buNone/>
            </a:pPr>
            <a:r>
              <a:rPr lang="zh-CN" altLang="en-US" sz="2400" dirty="0">
                <a:ea typeface="宋体" pitchFamily="2" charset="-122"/>
              </a:rPr>
              <a:t>用以上表示方法可把傅里叶正变换式写为：</a:t>
            </a:r>
          </a:p>
        </p:txBody>
      </p:sp>
      <p:graphicFrame>
        <p:nvGraphicFramePr>
          <p:cNvPr id="10242" name="Object 2"/>
          <p:cNvGraphicFramePr>
            <a:graphicFrameLocks noChangeAspect="1"/>
          </p:cNvGraphicFramePr>
          <p:nvPr/>
        </p:nvGraphicFramePr>
        <p:xfrm>
          <a:off x="2360712" y="1772816"/>
          <a:ext cx="4870450" cy="774700"/>
        </p:xfrm>
        <a:graphic>
          <a:graphicData uri="http://schemas.openxmlformats.org/presentationml/2006/ole">
            <mc:AlternateContent xmlns:mc="http://schemas.openxmlformats.org/markup-compatibility/2006">
              <mc:Choice xmlns:v="urn:schemas-microsoft-com:vml" Requires="v">
                <p:oleObj spid="_x0000_s33829" name="Equation" r:id="rId3" imgW="2577960" imgH="444240" progId="Equation.DSMT4">
                  <p:embed/>
                </p:oleObj>
              </mc:Choice>
              <mc:Fallback>
                <p:oleObj name="Equation" r:id="rId3" imgW="257796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712" y="1772816"/>
                        <a:ext cx="487045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1" name="Text Box 4"/>
          <p:cNvSpPr txBox="1">
            <a:spLocks noChangeArrowheads="1"/>
          </p:cNvSpPr>
          <p:nvPr/>
        </p:nvSpPr>
        <p:spPr bwMode="auto">
          <a:xfrm>
            <a:off x="818621" y="2971800"/>
            <a:ext cx="1073150" cy="387798"/>
          </a:xfrm>
          <a:prstGeom prst="rect">
            <a:avLst/>
          </a:prstGeom>
          <a:noFill/>
          <a:ln w="9525">
            <a:noFill/>
            <a:miter lim="800000"/>
            <a:headEnd/>
            <a:tailEnd/>
          </a:ln>
        </p:spPr>
        <p:txBody>
          <a:bodyPr>
            <a:spAutoFit/>
          </a:bodyPr>
          <a:lstStyle/>
          <a:p>
            <a:pPr>
              <a:spcBef>
                <a:spcPct val="50000"/>
              </a:spcBef>
            </a:pPr>
            <a:r>
              <a:rPr kumimoji="1" lang="zh-CN" altLang="en-US" sz="2400">
                <a:ea typeface="宋体" pitchFamily="2" charset="-122"/>
              </a:rPr>
              <a:t>式中</a:t>
            </a:r>
          </a:p>
        </p:txBody>
      </p:sp>
      <p:graphicFrame>
        <p:nvGraphicFramePr>
          <p:cNvPr id="10243" name="Object 3"/>
          <p:cNvGraphicFramePr>
            <a:graphicFrameLocks noChangeAspect="1"/>
          </p:cNvGraphicFramePr>
          <p:nvPr/>
        </p:nvGraphicFramePr>
        <p:xfrm>
          <a:off x="2063750" y="2724151"/>
          <a:ext cx="1618325" cy="633413"/>
        </p:xfrm>
        <a:graphic>
          <a:graphicData uri="http://schemas.openxmlformats.org/presentationml/2006/ole">
            <mc:AlternateContent xmlns:mc="http://schemas.openxmlformats.org/markup-compatibility/2006">
              <mc:Choice xmlns:v="urn:schemas-microsoft-com:vml" Requires="v">
                <p:oleObj spid="_x0000_s33830" r:id="rId5" imgW="825142" imgH="355446" progId="Equation.DSMT4">
                  <p:embed/>
                </p:oleObj>
              </mc:Choice>
              <mc:Fallback>
                <p:oleObj r:id="rId5" imgW="825142" imgH="35544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2724151"/>
                        <a:ext cx="1618325"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2" name="Text Box 6"/>
          <p:cNvSpPr txBox="1">
            <a:spLocks noChangeArrowheads="1"/>
          </p:cNvSpPr>
          <p:nvPr/>
        </p:nvSpPr>
        <p:spPr bwMode="auto">
          <a:xfrm>
            <a:off x="742950" y="3429000"/>
            <a:ext cx="5035550" cy="387798"/>
          </a:xfrm>
          <a:prstGeom prst="rect">
            <a:avLst/>
          </a:prstGeom>
          <a:noFill/>
          <a:ln w="9525">
            <a:noFill/>
            <a:miter lim="800000"/>
            <a:headEnd/>
            <a:tailEnd/>
          </a:ln>
        </p:spPr>
        <p:txBody>
          <a:bodyPr>
            <a:spAutoFit/>
          </a:bodyPr>
          <a:lstStyle/>
          <a:p>
            <a:pPr>
              <a:spcBef>
                <a:spcPct val="50000"/>
              </a:spcBef>
            </a:pPr>
            <a:r>
              <a:rPr kumimoji="1" lang="zh-CN" altLang="en-US" sz="2400" dirty="0">
                <a:ea typeface="宋体" pitchFamily="2" charset="-122"/>
              </a:rPr>
              <a:t>显然，         具有周期性，即：</a:t>
            </a:r>
          </a:p>
        </p:txBody>
      </p:sp>
      <p:graphicFrame>
        <p:nvGraphicFramePr>
          <p:cNvPr id="10244" name="Object 4"/>
          <p:cNvGraphicFramePr>
            <a:graphicFrameLocks noChangeAspect="1"/>
          </p:cNvGraphicFramePr>
          <p:nvPr/>
        </p:nvGraphicFramePr>
        <p:xfrm>
          <a:off x="5241032" y="3356992"/>
          <a:ext cx="3549650" cy="514350"/>
        </p:xfrm>
        <a:graphic>
          <a:graphicData uri="http://schemas.openxmlformats.org/presentationml/2006/ole">
            <mc:AlternateContent xmlns:mc="http://schemas.openxmlformats.org/markup-compatibility/2006">
              <mc:Choice xmlns:v="urn:schemas-microsoft-com:vml" Requires="v">
                <p:oleObj spid="_x0000_s33831" r:id="rId7" imgW="1511300" imgH="241300" progId="Equation.DSMT4">
                  <p:embed/>
                </p:oleObj>
              </mc:Choice>
              <mc:Fallback>
                <p:oleObj r:id="rId7" imgW="1511300" imgH="2413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1032" y="3356992"/>
                        <a:ext cx="354965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0" name="Object 5"/>
          <p:cNvGraphicFramePr>
            <a:graphicFrameLocks noChangeAspect="1"/>
          </p:cNvGraphicFramePr>
          <p:nvPr/>
        </p:nvGraphicFramePr>
        <p:xfrm>
          <a:off x="1988079" y="4652964"/>
          <a:ext cx="7264400" cy="808037"/>
        </p:xfrm>
        <a:graphic>
          <a:graphicData uri="http://schemas.openxmlformats.org/presentationml/2006/ole">
            <mc:AlternateContent xmlns:mc="http://schemas.openxmlformats.org/markup-compatibility/2006">
              <mc:Choice xmlns:v="urn:schemas-microsoft-com:vml" Requires="v">
                <p:oleObj spid="_x0000_s33832" r:id="rId9" imgW="2921000" imgH="355600" progId="Equation.DSMT4">
                  <p:embed/>
                </p:oleObj>
              </mc:Choice>
              <mc:Fallback>
                <p:oleObj r:id="rId9" imgW="2921000" imgH="355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8079" y="4652964"/>
                        <a:ext cx="7264400"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1" name="Object 6"/>
          <p:cNvGraphicFramePr>
            <a:graphicFrameLocks noChangeAspect="1"/>
          </p:cNvGraphicFramePr>
          <p:nvPr/>
        </p:nvGraphicFramePr>
        <p:xfrm>
          <a:off x="1988080" y="5638801"/>
          <a:ext cx="6430302" cy="608013"/>
        </p:xfrm>
        <a:graphic>
          <a:graphicData uri="http://schemas.openxmlformats.org/presentationml/2006/ole">
            <mc:AlternateContent xmlns:mc="http://schemas.openxmlformats.org/markup-compatibility/2006">
              <mc:Choice xmlns:v="urn:schemas-microsoft-com:vml" Requires="v">
                <p:oleObj spid="_x0000_s33833" name="Equation" r:id="rId11" imgW="2323800" imgH="241200" progId="Equation.DSMT4">
                  <p:embed/>
                </p:oleObj>
              </mc:Choice>
              <mc:Fallback>
                <p:oleObj name="Equation" r:id="rId11" imgW="2323800" imgH="2412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8080" y="5638801"/>
                        <a:ext cx="6430302"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3" name="Text Box 10"/>
          <p:cNvSpPr txBox="1">
            <a:spLocks noChangeArrowheads="1"/>
          </p:cNvSpPr>
          <p:nvPr/>
        </p:nvSpPr>
        <p:spPr bwMode="auto">
          <a:xfrm>
            <a:off x="742950" y="4114800"/>
            <a:ext cx="5283200" cy="387798"/>
          </a:xfrm>
          <a:prstGeom prst="rect">
            <a:avLst/>
          </a:prstGeom>
          <a:noFill/>
          <a:ln w="9525">
            <a:noFill/>
            <a:miter lim="800000"/>
            <a:headEnd/>
            <a:tailEnd/>
          </a:ln>
        </p:spPr>
        <p:txBody>
          <a:bodyPr>
            <a:spAutoFit/>
          </a:bodyPr>
          <a:lstStyle/>
          <a:p>
            <a:pPr>
              <a:spcBef>
                <a:spcPct val="50000"/>
              </a:spcBef>
            </a:pPr>
            <a:r>
              <a:rPr kumimoji="1" lang="zh-CN" altLang="en-US" sz="2400" dirty="0">
                <a:latin typeface="宋体" pitchFamily="2" charset="-122"/>
                <a:ea typeface="宋体" pitchFamily="2" charset="-122"/>
              </a:rPr>
              <a:t>另外，       还具有对称性：</a:t>
            </a:r>
            <a:endParaRPr kumimoji="1" lang="zh-CN" altLang="en-US" sz="2400" baseline="30000" dirty="0">
              <a:latin typeface="宋体" pitchFamily="2" charset="-122"/>
              <a:ea typeface="宋体" pitchFamily="2" charset="-122"/>
            </a:endParaRPr>
          </a:p>
        </p:txBody>
      </p:sp>
      <p:graphicFrame>
        <p:nvGraphicFramePr>
          <p:cNvPr id="10247" name="Object 7"/>
          <p:cNvGraphicFramePr>
            <a:graphicFrameLocks noChangeAspect="1"/>
          </p:cNvGraphicFramePr>
          <p:nvPr/>
        </p:nvGraphicFramePr>
        <p:xfrm>
          <a:off x="1816100" y="3429000"/>
          <a:ext cx="577850" cy="482600"/>
        </p:xfrm>
        <a:graphic>
          <a:graphicData uri="http://schemas.openxmlformats.org/presentationml/2006/ole">
            <mc:AlternateContent xmlns:mc="http://schemas.openxmlformats.org/markup-compatibility/2006">
              <mc:Choice xmlns:v="urn:schemas-microsoft-com:vml" Requires="v">
                <p:oleObj spid="_x0000_s33834" name="Equation" r:id="rId13" imgW="266400" imgH="241200" progId="Equation.DSMT4">
                  <p:embed/>
                </p:oleObj>
              </mc:Choice>
              <mc:Fallback>
                <p:oleObj name="Equation" r:id="rId13" imgW="266400" imgH="2412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6100" y="3429000"/>
                        <a:ext cx="5778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nvGraphicFramePr>
        <p:xfrm>
          <a:off x="1981200" y="4191000"/>
          <a:ext cx="577850" cy="482600"/>
        </p:xfrm>
        <a:graphic>
          <a:graphicData uri="http://schemas.openxmlformats.org/presentationml/2006/ole">
            <mc:AlternateContent xmlns:mc="http://schemas.openxmlformats.org/markup-compatibility/2006">
              <mc:Choice xmlns:v="urn:schemas-microsoft-com:vml" Requires="v">
                <p:oleObj spid="_x0000_s33835" name="Equation" r:id="rId15" imgW="266400" imgH="241200" progId="Equation.DSMT4">
                  <p:embed/>
                </p:oleObj>
              </mc:Choice>
              <mc:Fallback>
                <p:oleObj name="Equation" r:id="rId15" imgW="266400" imgH="24120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1200" y="4191000"/>
                        <a:ext cx="5778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5" name="Rectangle 13"/>
          <p:cNvSpPr>
            <a:spLocks noChangeArrowheads="1"/>
          </p:cNvSpPr>
          <p:nvPr/>
        </p:nvSpPr>
        <p:spPr bwMode="auto">
          <a:xfrm>
            <a:off x="2648744" y="188640"/>
            <a:ext cx="5381228" cy="535531"/>
          </a:xfrm>
          <a:prstGeom prst="rect">
            <a:avLst/>
          </a:prstGeom>
          <a:noFill/>
          <a:ln w="9525">
            <a:noFill/>
            <a:miter lim="800000"/>
            <a:headEnd/>
            <a:tailEnd/>
          </a:ln>
          <a:effectLst/>
        </p:spPr>
        <p:txBody>
          <a:bodyPr wrap="square">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9880"/>
                                        </p:tgtEl>
                                        <p:attrNameLst>
                                          <p:attrName>style.visibility</p:attrName>
                                        </p:attrNameLst>
                                      </p:cBhvr>
                                      <p:to>
                                        <p:strVal val="visible"/>
                                      </p:to>
                                    </p:set>
                                    <p:anim calcmode="lin" valueType="num">
                                      <p:cBhvr additive="base">
                                        <p:cTn id="7" dur="500" fill="hold"/>
                                        <p:tgtEl>
                                          <p:spTgt spid="79880"/>
                                        </p:tgtEl>
                                        <p:attrNameLst>
                                          <p:attrName>ppt_x</p:attrName>
                                        </p:attrNameLst>
                                      </p:cBhvr>
                                      <p:tavLst>
                                        <p:tav tm="0">
                                          <p:val>
                                            <p:strVal val="0-#ppt_w/2"/>
                                          </p:val>
                                        </p:tav>
                                        <p:tav tm="100000">
                                          <p:val>
                                            <p:strVal val="#ppt_x"/>
                                          </p:val>
                                        </p:tav>
                                      </p:tavLst>
                                    </p:anim>
                                    <p:anim calcmode="lin" valueType="num">
                                      <p:cBhvr additive="base">
                                        <p:cTn id="8" dur="500" fill="hold"/>
                                        <p:tgtEl>
                                          <p:spTgt spid="798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9881"/>
                                        </p:tgtEl>
                                        <p:attrNameLst>
                                          <p:attrName>style.visibility</p:attrName>
                                        </p:attrNameLst>
                                      </p:cBhvr>
                                      <p:to>
                                        <p:strVal val="visible"/>
                                      </p:to>
                                    </p:set>
                                    <p:anim calcmode="lin" valueType="num">
                                      <p:cBhvr additive="base">
                                        <p:cTn id="12" dur="500" fill="hold"/>
                                        <p:tgtEl>
                                          <p:spTgt spid="79881"/>
                                        </p:tgtEl>
                                        <p:attrNameLst>
                                          <p:attrName>ppt_x</p:attrName>
                                        </p:attrNameLst>
                                      </p:cBhvr>
                                      <p:tavLst>
                                        <p:tav tm="0">
                                          <p:val>
                                            <p:strVal val="0-#ppt_w/2"/>
                                          </p:val>
                                        </p:tav>
                                        <p:tav tm="100000">
                                          <p:val>
                                            <p:strVal val="#ppt_x"/>
                                          </p:val>
                                        </p:tav>
                                      </p:tavLst>
                                    </p:anim>
                                    <p:anim calcmode="lin" valueType="num">
                                      <p:cBhvr additive="base">
                                        <p:cTn id="13" dur="500" fill="hold"/>
                                        <p:tgtEl>
                                          <p:spTgt spid="798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标题 1"/>
          <p:cNvSpPr>
            <a:spLocks noGrp="1"/>
          </p:cNvSpPr>
          <p:nvPr>
            <p:ph type="title"/>
          </p:nvPr>
        </p:nvSpPr>
        <p:spPr/>
        <p:txBody>
          <a:bodyPr/>
          <a:lstStyle/>
          <a:p>
            <a:endParaRPr lang="zh-CN" altLang="en-US">
              <a:ea typeface="宋体" pitchFamily="2" charset="-122"/>
            </a:endParaRPr>
          </a:p>
        </p:txBody>
      </p:sp>
      <p:sp>
        <p:nvSpPr>
          <p:cNvPr id="11272" name="内容占位符 2"/>
          <p:cNvSpPr>
            <a:spLocks noGrp="1"/>
          </p:cNvSpPr>
          <p:nvPr>
            <p:ph idx="1"/>
          </p:nvPr>
        </p:nvSpPr>
        <p:spPr/>
        <p:txBody>
          <a:bodyPr/>
          <a:lstStyle/>
          <a:p>
            <a:r>
              <a:rPr lang="zh-CN" altLang="en-US">
                <a:ea typeface="宋体" pitchFamily="2" charset="-122"/>
              </a:rPr>
              <a:t>序列长度</a:t>
            </a:r>
            <a:r>
              <a:rPr lang="en-US" altLang="zh-CN">
                <a:ea typeface="宋体" pitchFamily="2" charset="-122"/>
              </a:rPr>
              <a:t>N=8</a:t>
            </a:r>
            <a:r>
              <a:rPr lang="zh-CN" altLang="en-US">
                <a:ea typeface="宋体" pitchFamily="2" charset="-122"/>
              </a:rPr>
              <a:t>的        周期性规律</a:t>
            </a:r>
            <a:endParaRPr lang="en-US" altLang="zh-CN">
              <a:ea typeface="宋体" pitchFamily="2" charset="-122"/>
            </a:endParaRPr>
          </a:p>
          <a:p>
            <a:endParaRPr lang="en-US" altLang="zh-CN">
              <a:ea typeface="宋体" pitchFamily="2" charset="-122"/>
            </a:endParaRPr>
          </a:p>
          <a:p>
            <a:endParaRPr lang="zh-CN" altLang="en-US">
              <a:ea typeface="宋体" pitchFamily="2" charset="-122"/>
            </a:endParaRPr>
          </a:p>
        </p:txBody>
      </p:sp>
      <p:graphicFrame>
        <p:nvGraphicFramePr>
          <p:cNvPr id="11266" name="Object 2"/>
          <p:cNvGraphicFramePr>
            <a:graphicFrameLocks noChangeAspect="1"/>
          </p:cNvGraphicFramePr>
          <p:nvPr/>
        </p:nvGraphicFramePr>
        <p:xfrm>
          <a:off x="3584848" y="1196752"/>
          <a:ext cx="474663" cy="396875"/>
        </p:xfrm>
        <a:graphic>
          <a:graphicData uri="http://schemas.openxmlformats.org/presentationml/2006/ole">
            <mc:AlternateContent xmlns:mc="http://schemas.openxmlformats.org/markup-compatibility/2006">
              <mc:Choice xmlns:v="urn:schemas-microsoft-com:vml" Requires="v">
                <p:oleObj spid="_x0000_s34843" name="Equation" r:id="rId3" imgW="266400" imgH="241200" progId="Equation.DSMT4">
                  <p:embed/>
                </p:oleObj>
              </mc:Choice>
              <mc:Fallback>
                <p:oleObj name="Equation" r:id="rId3" imgW="266400" imgH="241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848" y="1196752"/>
                        <a:ext cx="474663"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4"/>
          <p:cNvGraphicFramePr>
            <a:graphicFrameLocks noChangeAspect="1"/>
          </p:cNvGraphicFramePr>
          <p:nvPr/>
        </p:nvGraphicFramePr>
        <p:xfrm>
          <a:off x="1129904" y="2420939"/>
          <a:ext cx="6112140" cy="936625"/>
        </p:xfrm>
        <a:graphic>
          <a:graphicData uri="http://schemas.openxmlformats.org/presentationml/2006/ole">
            <mc:AlternateContent xmlns:mc="http://schemas.openxmlformats.org/markup-compatibility/2006">
              <mc:Choice xmlns:v="urn:schemas-microsoft-com:vml" Requires="v">
                <p:oleObj spid="_x0000_s34844" name="Equation" r:id="rId5" imgW="2527200" imgH="419040" progId="Equation.DSMT4">
                  <p:embed/>
                </p:oleObj>
              </mc:Choice>
              <mc:Fallback>
                <p:oleObj name="Equation" r:id="rId5" imgW="2527200" imgH="4190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904" y="2420939"/>
                        <a:ext cx="611214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5"/>
          <p:cNvGraphicFramePr>
            <a:graphicFrameLocks noChangeAspect="1"/>
          </p:cNvGraphicFramePr>
          <p:nvPr/>
        </p:nvGraphicFramePr>
        <p:xfrm>
          <a:off x="1393032" y="3500439"/>
          <a:ext cx="5742385" cy="936625"/>
        </p:xfrm>
        <a:graphic>
          <a:graphicData uri="http://schemas.openxmlformats.org/presentationml/2006/ole">
            <mc:AlternateContent xmlns:mc="http://schemas.openxmlformats.org/markup-compatibility/2006">
              <mc:Choice xmlns:v="urn:schemas-microsoft-com:vml" Requires="v">
                <p:oleObj spid="_x0000_s34845" name="Equation" r:id="rId7" imgW="2374560" imgH="419040" progId="Equation.DSMT4">
                  <p:embed/>
                </p:oleObj>
              </mc:Choice>
              <mc:Fallback>
                <p:oleObj name="Equation" r:id="rId7" imgW="2374560" imgH="41904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032" y="3500439"/>
                        <a:ext cx="574238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6"/>
          <p:cNvGraphicFramePr>
            <a:graphicFrameLocks noChangeAspect="1"/>
          </p:cNvGraphicFramePr>
          <p:nvPr/>
        </p:nvGraphicFramePr>
        <p:xfrm>
          <a:off x="1358636" y="4706938"/>
          <a:ext cx="5343393" cy="539750"/>
        </p:xfrm>
        <a:graphic>
          <a:graphicData uri="http://schemas.openxmlformats.org/presentationml/2006/ole">
            <mc:AlternateContent xmlns:mc="http://schemas.openxmlformats.org/markup-compatibility/2006">
              <mc:Choice xmlns:v="urn:schemas-microsoft-com:vml" Requires="v">
                <p:oleObj spid="_x0000_s34846" name="Equation" r:id="rId9" imgW="2209680" imgH="241200" progId="Equation.DSMT4">
                  <p:embed/>
                </p:oleObj>
              </mc:Choice>
              <mc:Fallback>
                <p:oleObj name="Equation" r:id="rId9" imgW="2209680" imgH="241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8636" y="4706938"/>
                        <a:ext cx="534339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7"/>
          <p:cNvGraphicFramePr>
            <a:graphicFrameLocks noChangeAspect="1"/>
          </p:cNvGraphicFramePr>
          <p:nvPr/>
        </p:nvGraphicFramePr>
        <p:xfrm>
          <a:off x="951045" y="5661025"/>
          <a:ext cx="6327113" cy="539750"/>
        </p:xfrm>
        <a:graphic>
          <a:graphicData uri="http://schemas.openxmlformats.org/presentationml/2006/ole">
            <mc:AlternateContent xmlns:mc="http://schemas.openxmlformats.org/markup-compatibility/2006">
              <mc:Choice xmlns:v="urn:schemas-microsoft-com:vml" Requires="v">
                <p:oleObj spid="_x0000_s34847" name="Equation" r:id="rId11" imgW="2616120" imgH="241200" progId="Equation.DSMT4">
                  <p:embed/>
                </p:oleObj>
              </mc:Choice>
              <mc:Fallback>
                <p:oleObj name="Equation" r:id="rId11" imgW="2616120" imgH="2412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045" y="5661025"/>
                        <a:ext cx="632711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1155700" y="1447800"/>
          <a:ext cx="3632200" cy="3321050"/>
        </p:xfrm>
        <a:graphic>
          <a:graphicData uri="http://schemas.openxmlformats.org/presentationml/2006/ole">
            <mc:AlternateContent xmlns:mc="http://schemas.openxmlformats.org/markup-compatibility/2006">
              <mc:Choice xmlns:v="urn:schemas-microsoft-com:vml" Requires="v">
                <p:oleObj spid="_x0000_s35852" name="Visio" r:id="rId3" imgW="2062440" imgH="2042640" progId="Visio.Drawing.11">
                  <p:embed/>
                </p:oleObj>
              </mc:Choice>
              <mc:Fallback>
                <p:oleObj name="Visio" r:id="rId3" imgW="2062440" imgH="204264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0" y="1447800"/>
                        <a:ext cx="363220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3"/>
          <p:cNvGraphicFramePr>
            <a:graphicFrameLocks noChangeAspect="1"/>
          </p:cNvGraphicFramePr>
          <p:nvPr/>
        </p:nvGraphicFramePr>
        <p:xfrm>
          <a:off x="5200650" y="1371601"/>
          <a:ext cx="3879850" cy="3541713"/>
        </p:xfrm>
        <a:graphic>
          <a:graphicData uri="http://schemas.openxmlformats.org/presentationml/2006/ole">
            <mc:AlternateContent xmlns:mc="http://schemas.openxmlformats.org/markup-compatibility/2006">
              <mc:Choice xmlns:v="urn:schemas-microsoft-com:vml" Requires="v">
                <p:oleObj spid="_x0000_s35853" name="Visio" r:id="rId5" imgW="2512440" imgH="2486160" progId="Visio.Drawing.11">
                  <p:embed/>
                </p:oleObj>
              </mc:Choice>
              <mc:Fallback>
                <p:oleObj name="Visio" r:id="rId5" imgW="2512440" imgH="248616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650" y="1371601"/>
                        <a:ext cx="3879850"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4" name="Text Box 5"/>
          <p:cNvSpPr txBox="1">
            <a:spLocks noChangeArrowheads="1"/>
          </p:cNvSpPr>
          <p:nvPr/>
        </p:nvSpPr>
        <p:spPr bwMode="auto">
          <a:xfrm>
            <a:off x="2724150" y="4724400"/>
            <a:ext cx="577850" cy="387798"/>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(a)</a:t>
            </a:r>
          </a:p>
        </p:txBody>
      </p:sp>
      <p:sp>
        <p:nvSpPr>
          <p:cNvPr id="12295" name="Text Box 6"/>
          <p:cNvSpPr txBox="1">
            <a:spLocks noChangeArrowheads="1"/>
          </p:cNvSpPr>
          <p:nvPr/>
        </p:nvSpPr>
        <p:spPr bwMode="auto">
          <a:xfrm>
            <a:off x="6934200" y="4876800"/>
            <a:ext cx="1061112" cy="387798"/>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(b)</a:t>
            </a:r>
          </a:p>
        </p:txBody>
      </p:sp>
      <p:sp>
        <p:nvSpPr>
          <p:cNvPr id="12296" name="Text Box 7"/>
          <p:cNvSpPr txBox="1">
            <a:spLocks noChangeArrowheads="1"/>
          </p:cNvSpPr>
          <p:nvPr/>
        </p:nvSpPr>
        <p:spPr bwMode="auto">
          <a:xfrm>
            <a:off x="2476500" y="5638800"/>
            <a:ext cx="5448300" cy="387798"/>
          </a:xfrm>
          <a:prstGeom prst="rect">
            <a:avLst/>
          </a:prstGeom>
          <a:noFill/>
          <a:ln w="9525">
            <a:noFill/>
            <a:miter lim="800000"/>
            <a:headEnd/>
            <a:tailEnd/>
          </a:ln>
        </p:spPr>
        <p:txBody>
          <a:bodyPr>
            <a:spAutoFit/>
          </a:bodyPr>
          <a:lstStyle/>
          <a:p>
            <a:pPr>
              <a:spcBef>
                <a:spcPct val="50000"/>
              </a:spcBef>
            </a:pPr>
            <a:r>
              <a:rPr kumimoji="1" lang="zh-CN" altLang="en-US" sz="2400">
                <a:ea typeface="宋体" pitchFamily="2" charset="-122"/>
              </a:rPr>
              <a:t>图</a:t>
            </a:r>
            <a:r>
              <a:rPr kumimoji="1" lang="en-US" altLang="zh-CN" sz="2400">
                <a:ea typeface="宋体" pitchFamily="2" charset="-122"/>
              </a:rPr>
              <a:t>4.1 </a:t>
            </a:r>
            <a:r>
              <a:rPr kumimoji="1" lang="zh-CN" altLang="en-US" sz="2400">
                <a:ea typeface="宋体" pitchFamily="2" charset="-122"/>
              </a:rPr>
              <a:t>复平面单位圆 </a:t>
            </a:r>
            <a:r>
              <a:rPr kumimoji="1" lang="en-US" altLang="zh-CN" sz="2400">
                <a:ea typeface="宋体" pitchFamily="2" charset="-122"/>
              </a:rPr>
              <a:t>(a)N</a:t>
            </a:r>
            <a:r>
              <a:rPr kumimoji="1" lang="zh-CN" altLang="en-US" sz="2400">
                <a:ea typeface="宋体" pitchFamily="2" charset="-122"/>
              </a:rPr>
              <a:t>＝</a:t>
            </a:r>
            <a:r>
              <a:rPr kumimoji="1" lang="en-US" altLang="zh-CN" sz="2400">
                <a:ea typeface="宋体" pitchFamily="2" charset="-122"/>
              </a:rPr>
              <a:t>4 (b)N</a:t>
            </a:r>
            <a:r>
              <a:rPr kumimoji="1" lang="zh-CN" altLang="en-US" sz="2400">
                <a:ea typeface="宋体" pitchFamily="2" charset="-122"/>
              </a:rPr>
              <a:t>＝</a:t>
            </a:r>
            <a:r>
              <a:rPr kumimoji="1" lang="en-US" altLang="zh-CN" sz="2400">
                <a:ea typeface="宋体" pitchFamily="2" charset="-122"/>
              </a:rPr>
              <a:t>8</a:t>
            </a:r>
          </a:p>
        </p:txBody>
      </p:sp>
      <p:sp>
        <p:nvSpPr>
          <p:cNvPr id="76808" name="Rectangle 8"/>
          <p:cNvSpPr>
            <a:spLocks noChangeArrowheads="1"/>
          </p:cNvSpPr>
          <p:nvPr/>
        </p:nvSpPr>
        <p:spPr bwMode="auto">
          <a:xfrm>
            <a:off x="2691475" y="476250"/>
            <a:ext cx="5537729" cy="535531"/>
          </a:xfrm>
          <a:prstGeom prst="rect">
            <a:avLst/>
          </a:prstGeom>
          <a:noFill/>
          <a:ln w="9525">
            <a:noFill/>
            <a:miter lim="800000"/>
            <a:headEnd/>
            <a:tailEnd/>
          </a:ln>
          <a:effectLst/>
        </p:spPr>
        <p:txBody>
          <a:bodyPr>
            <a:spAutoFit/>
          </a:bodyPr>
          <a:lstStyle/>
          <a:p>
            <a:pPr>
              <a:defRPr/>
            </a:pPr>
            <a:r>
              <a:rPr kumimoji="1" lang="en-US" altLang="zh-CN" sz="3600" b="1">
                <a:solidFill>
                  <a:schemeClr val="bg1"/>
                </a:solidFill>
                <a:effectLst>
                  <a:outerShdw blurRad="38100" dist="38100" dir="2700000" algn="tl">
                    <a:srgbClr val="C0C0C0"/>
                  </a:outerShdw>
                </a:effectLst>
                <a:ea typeface="宋体" pitchFamily="2" charset="-122"/>
              </a:rPr>
              <a:t>4.1.2 </a:t>
            </a:r>
            <a:r>
              <a:rPr kumimoji="1" lang="zh-CN" altLang="en-US" sz="3600" b="1">
                <a:solidFill>
                  <a:schemeClr val="bg1"/>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标题 1"/>
          <p:cNvSpPr>
            <a:spLocks noGrp="1"/>
          </p:cNvSpPr>
          <p:nvPr>
            <p:ph type="title"/>
          </p:nvPr>
        </p:nvSpPr>
        <p:spPr/>
        <p:txBody>
          <a:bodyPr/>
          <a:lstStyle/>
          <a:p>
            <a:endParaRPr lang="zh-CN" altLang="en-US">
              <a:ea typeface="宋体" pitchFamily="2" charset="-122"/>
            </a:endParaRPr>
          </a:p>
        </p:txBody>
      </p:sp>
      <p:sp>
        <p:nvSpPr>
          <p:cNvPr id="13318" name="内容占位符 2"/>
          <p:cNvSpPr>
            <a:spLocks noGrp="1"/>
          </p:cNvSpPr>
          <p:nvPr>
            <p:ph idx="1"/>
          </p:nvPr>
        </p:nvSpPr>
        <p:spPr>
          <a:xfrm>
            <a:off x="272480" y="764704"/>
            <a:ext cx="9439937" cy="4695825"/>
          </a:xfrm>
        </p:spPr>
        <p:txBody>
          <a:bodyPr/>
          <a:lstStyle/>
          <a:p>
            <a:r>
              <a:rPr lang="zh-CN" altLang="en-US" b="1" dirty="0">
                <a:latin typeface="Times New Roman" pitchFamily="18" charset="0"/>
                <a:ea typeface="宋体" pitchFamily="2" charset="-122"/>
              </a:rPr>
              <a:t>例</a:t>
            </a:r>
            <a:r>
              <a:rPr lang="zh-CN" altLang="en-US" dirty="0">
                <a:latin typeface="Times New Roman" pitchFamily="18" charset="0"/>
                <a:ea typeface="宋体" pitchFamily="2" charset="-122"/>
              </a:rPr>
              <a:t>：计算有限序列</a:t>
            </a:r>
            <a:r>
              <a:rPr lang="en-US" altLang="zh-CN" i="1" dirty="0">
                <a:latin typeface="Times New Roman" pitchFamily="18" charset="0"/>
                <a:ea typeface="宋体" pitchFamily="2" charset="-122"/>
              </a:rPr>
              <a:t>x</a:t>
            </a:r>
            <a:r>
              <a:rPr lang="en-US" altLang="zh-CN" dirty="0">
                <a:latin typeface="Times New Roman" pitchFamily="18" charset="0"/>
                <a:ea typeface="宋体" pitchFamily="2" charset="-122"/>
              </a:rPr>
              <a:t>(</a:t>
            </a:r>
            <a:r>
              <a:rPr lang="en-US" altLang="zh-CN" i="1" dirty="0">
                <a:latin typeface="Times New Roman" pitchFamily="18" charset="0"/>
                <a:ea typeface="宋体" pitchFamily="2" charset="-122"/>
              </a:rPr>
              <a:t>n</a:t>
            </a:r>
            <a:r>
              <a:rPr lang="en-US" altLang="zh-CN" dirty="0">
                <a:latin typeface="Times New Roman" pitchFamily="18" charset="0"/>
                <a:ea typeface="宋体" pitchFamily="2" charset="-122"/>
              </a:rPr>
              <a:t>)={-2,4,3,4},N=4</a:t>
            </a:r>
            <a:r>
              <a:rPr lang="zh-CN" altLang="en-US" dirty="0">
                <a:latin typeface="Times New Roman" pitchFamily="18" charset="0"/>
                <a:ea typeface="宋体" pitchFamily="2" charset="-122"/>
              </a:rPr>
              <a:t>的</a:t>
            </a:r>
            <a:r>
              <a:rPr lang="en-US" altLang="zh-CN" dirty="0">
                <a:latin typeface="Times New Roman" pitchFamily="18" charset="0"/>
                <a:ea typeface="宋体" pitchFamily="2" charset="-122"/>
              </a:rPr>
              <a:t>DFT</a:t>
            </a:r>
            <a:r>
              <a:rPr lang="zh-CN" altLang="en-US" dirty="0">
                <a:latin typeface="Times New Roman" pitchFamily="18" charset="0"/>
                <a:ea typeface="宋体" pitchFamily="2" charset="-122"/>
              </a:rPr>
              <a:t>。</a:t>
            </a:r>
            <a:endParaRPr lang="en-US" altLang="zh-CN" dirty="0">
              <a:latin typeface="Times New Roman" pitchFamily="18" charset="0"/>
              <a:ea typeface="宋体" pitchFamily="2" charset="-122"/>
            </a:endParaRPr>
          </a:p>
          <a:p>
            <a:pPr>
              <a:buNone/>
            </a:pPr>
            <a:r>
              <a:rPr lang="zh-CN" altLang="en-US" b="1" dirty="0">
                <a:latin typeface="Times New Roman" pitchFamily="18" charset="0"/>
                <a:ea typeface="宋体" pitchFamily="2" charset="-122"/>
              </a:rPr>
              <a:t>解</a:t>
            </a:r>
            <a:r>
              <a:rPr lang="zh-CN" altLang="en-US" dirty="0">
                <a:latin typeface="Times New Roman" pitchFamily="18" charset="0"/>
                <a:ea typeface="宋体" pitchFamily="2" charset="-122"/>
              </a:rPr>
              <a:t>：由于</a:t>
            </a:r>
            <a:r>
              <a:rPr lang="en-US" altLang="zh-CN" i="1" dirty="0">
                <a:latin typeface="Times New Roman" pitchFamily="18" charset="0"/>
                <a:ea typeface="宋体" pitchFamily="2" charset="-122"/>
              </a:rPr>
              <a:t>x</a:t>
            </a:r>
            <a:r>
              <a:rPr lang="en-US" altLang="zh-CN" dirty="0">
                <a:latin typeface="Times New Roman" pitchFamily="18" charset="0"/>
                <a:ea typeface="宋体" pitchFamily="2" charset="-122"/>
              </a:rPr>
              <a:t>(</a:t>
            </a:r>
            <a:r>
              <a:rPr lang="en-US" altLang="zh-CN" i="1" dirty="0">
                <a:latin typeface="Times New Roman" pitchFamily="18" charset="0"/>
                <a:ea typeface="宋体" pitchFamily="2" charset="-122"/>
              </a:rPr>
              <a:t>n</a:t>
            </a:r>
            <a:r>
              <a:rPr lang="en-US" altLang="zh-CN" dirty="0">
                <a:latin typeface="Times New Roman" pitchFamily="18" charset="0"/>
                <a:ea typeface="宋体" pitchFamily="2" charset="-122"/>
              </a:rPr>
              <a:t>)</a:t>
            </a:r>
            <a:r>
              <a:rPr lang="zh-CN" altLang="en-US" dirty="0">
                <a:latin typeface="Times New Roman" pitchFamily="18" charset="0"/>
                <a:ea typeface="宋体" pitchFamily="2" charset="-122"/>
              </a:rPr>
              <a:t>是</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点序列，因此</a:t>
            </a:r>
            <a:r>
              <a:rPr lang="en-US" altLang="zh-CN" dirty="0">
                <a:latin typeface="Times New Roman" pitchFamily="18" charset="0"/>
                <a:ea typeface="宋体" pitchFamily="2" charset="-122"/>
              </a:rPr>
              <a:t>X(k)</a:t>
            </a:r>
            <a:r>
              <a:rPr lang="zh-CN" altLang="en-US" dirty="0">
                <a:latin typeface="Times New Roman" pitchFamily="18" charset="0"/>
                <a:ea typeface="宋体" pitchFamily="2" charset="-122"/>
              </a:rPr>
              <a:t>也是</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点序列。</a:t>
            </a:r>
            <a:endParaRPr lang="en-US" altLang="zh-CN" dirty="0">
              <a:latin typeface="Times New Roman" pitchFamily="18" charset="0"/>
              <a:ea typeface="宋体" pitchFamily="2" charset="-122"/>
            </a:endParaRPr>
          </a:p>
          <a:p>
            <a:pPr>
              <a:buNone/>
            </a:pPr>
            <a:r>
              <a:rPr lang="zh-CN" altLang="en-US" dirty="0">
                <a:latin typeface="Times New Roman" pitchFamily="18" charset="0"/>
                <a:ea typeface="宋体" pitchFamily="2" charset="-122"/>
              </a:rPr>
              <a:t>  则：</a:t>
            </a:r>
            <a:endParaRPr lang="en-US" altLang="zh-CN" dirty="0">
              <a:latin typeface="Times New Roman" pitchFamily="18" charset="0"/>
              <a:ea typeface="宋体" pitchFamily="2" charset="-122"/>
            </a:endParaRPr>
          </a:p>
          <a:p>
            <a:endParaRPr lang="en-US" altLang="zh-CN" dirty="0">
              <a:latin typeface="Times New Roman" pitchFamily="18" charset="0"/>
              <a:ea typeface="宋体" pitchFamily="2" charset="-122"/>
            </a:endParaRPr>
          </a:p>
          <a:p>
            <a:pPr>
              <a:buNone/>
            </a:pPr>
            <a:r>
              <a:rPr lang="zh-CN" altLang="en-US" dirty="0">
                <a:latin typeface="Times New Roman" pitchFamily="18" charset="0"/>
                <a:ea typeface="宋体" pitchFamily="2" charset="-122"/>
              </a:rPr>
              <a:t>    由于  </a:t>
            </a:r>
            <a:endParaRPr lang="en-US" altLang="zh-CN" dirty="0">
              <a:latin typeface="Times New Roman" pitchFamily="18" charset="0"/>
              <a:ea typeface="宋体" pitchFamily="2" charset="-122"/>
            </a:endParaRPr>
          </a:p>
          <a:p>
            <a:pPr>
              <a:buNone/>
            </a:pPr>
            <a:r>
              <a:rPr lang="zh-CN" altLang="en-US" dirty="0">
                <a:latin typeface="Times New Roman" pitchFamily="18" charset="0"/>
                <a:ea typeface="宋体" pitchFamily="2" charset="-122"/>
              </a:rPr>
              <a:t>    所以，若将</a:t>
            </a:r>
            <a:r>
              <a:rPr lang="en-US" altLang="zh-CN" dirty="0">
                <a:latin typeface="Times New Roman" pitchFamily="18" charset="0"/>
                <a:ea typeface="宋体" pitchFamily="2" charset="-122"/>
              </a:rPr>
              <a:t>k</a:t>
            </a:r>
            <a:r>
              <a:rPr lang="zh-CN" altLang="en-US" dirty="0">
                <a:latin typeface="Times New Roman" pitchFamily="18" charset="0"/>
                <a:ea typeface="宋体" pitchFamily="2" charset="-122"/>
              </a:rPr>
              <a:t>的具体值代入，可得</a:t>
            </a:r>
          </a:p>
        </p:txBody>
      </p:sp>
      <p:graphicFrame>
        <p:nvGraphicFramePr>
          <p:cNvPr id="13314" name="Object 2"/>
          <p:cNvGraphicFramePr>
            <a:graphicFrameLocks noChangeAspect="1"/>
          </p:cNvGraphicFramePr>
          <p:nvPr/>
        </p:nvGraphicFramePr>
        <p:xfrm>
          <a:off x="1856656" y="2276872"/>
          <a:ext cx="6621198" cy="1044575"/>
        </p:xfrm>
        <a:graphic>
          <a:graphicData uri="http://schemas.openxmlformats.org/presentationml/2006/ole">
            <mc:AlternateContent xmlns:mc="http://schemas.openxmlformats.org/markup-compatibility/2006">
              <mc:Choice xmlns:v="urn:schemas-microsoft-com:vml" Requires="v">
                <p:oleObj spid="_x0000_s36881" name="Equation" r:id="rId3" imgW="2527200" imgH="431640" progId="Equation.DSMT4">
                  <p:embed/>
                </p:oleObj>
              </mc:Choice>
              <mc:Fallback>
                <p:oleObj name="Equation" r:id="rId3" imgW="252720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656" y="2276872"/>
                        <a:ext cx="6621198"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4"/>
          <p:cNvGraphicFramePr>
            <a:graphicFrameLocks noChangeAspect="1"/>
          </p:cNvGraphicFramePr>
          <p:nvPr/>
        </p:nvGraphicFramePr>
        <p:xfrm>
          <a:off x="2000672" y="3429000"/>
          <a:ext cx="2493698" cy="798513"/>
        </p:xfrm>
        <a:graphic>
          <a:graphicData uri="http://schemas.openxmlformats.org/presentationml/2006/ole">
            <mc:AlternateContent xmlns:mc="http://schemas.openxmlformats.org/markup-compatibility/2006">
              <mc:Choice xmlns:v="urn:schemas-microsoft-com:vml" Requires="v">
                <p:oleObj spid="_x0000_s36882" name="公式" r:id="rId5" imgW="952200" imgH="330120" progId="Equation.3">
                  <p:embed/>
                </p:oleObj>
              </mc:Choice>
              <mc:Fallback>
                <p:oleObj name="公式" r:id="rId5" imgW="952200" imgH="33012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672" y="3429000"/>
                        <a:ext cx="2493698"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5"/>
          <p:cNvGraphicFramePr>
            <a:graphicFrameLocks noChangeAspect="1"/>
          </p:cNvGraphicFramePr>
          <p:nvPr/>
        </p:nvGraphicFramePr>
        <p:xfrm>
          <a:off x="153062" y="4725144"/>
          <a:ext cx="9515607" cy="2025650"/>
        </p:xfrm>
        <a:graphic>
          <a:graphicData uri="http://schemas.openxmlformats.org/presentationml/2006/ole">
            <mc:AlternateContent xmlns:mc="http://schemas.openxmlformats.org/markup-compatibility/2006">
              <mc:Choice xmlns:v="urn:schemas-microsoft-com:vml" Requires="v">
                <p:oleObj spid="_x0000_s36883" name="Equation" r:id="rId7" imgW="3632040" imgH="838080" progId="Equation.DSMT4">
                  <p:embed/>
                </p:oleObj>
              </mc:Choice>
              <mc:Fallback>
                <p:oleObj name="Equation" r:id="rId7" imgW="3632040" imgH="83808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062" y="4725144"/>
                        <a:ext cx="9515607" cy="202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a:spLocks noGrp="1"/>
          </p:cNvSpPr>
          <p:nvPr>
            <p:ph type="title"/>
          </p:nvPr>
        </p:nvSpPr>
        <p:spPr/>
        <p:txBody>
          <a:bodyPr/>
          <a:lstStyle/>
          <a:p>
            <a:endParaRPr lang="zh-CN" altLang="en-US">
              <a:ea typeface="宋体" pitchFamily="2" charset="-122"/>
            </a:endParaRPr>
          </a:p>
        </p:txBody>
      </p:sp>
      <p:graphicFrame>
        <p:nvGraphicFramePr>
          <p:cNvPr id="14338" name="Object 2"/>
          <p:cNvGraphicFramePr>
            <a:graphicFrameLocks noChangeAspect="1"/>
          </p:cNvGraphicFramePr>
          <p:nvPr/>
        </p:nvGraphicFramePr>
        <p:xfrm>
          <a:off x="-53314" y="874714"/>
          <a:ext cx="9959314" cy="2897187"/>
        </p:xfrm>
        <a:graphic>
          <a:graphicData uri="http://schemas.openxmlformats.org/presentationml/2006/ole">
            <mc:AlternateContent xmlns:mc="http://schemas.openxmlformats.org/markup-compatibility/2006">
              <mc:Choice xmlns:v="urn:schemas-microsoft-com:vml" Requires="v">
                <p:oleObj spid="_x0000_s37900" name="Equation" r:id="rId3" imgW="3949560" imgH="1244520" progId="Equation.DSMT4">
                  <p:embed/>
                </p:oleObj>
              </mc:Choice>
              <mc:Fallback>
                <p:oleObj name="Equation" r:id="rId3" imgW="3949560" imgH="12445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4" y="874714"/>
                        <a:ext cx="9959314" cy="289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0" y="3754439"/>
          <a:ext cx="9906000" cy="2828925"/>
        </p:xfrm>
        <a:graphic>
          <a:graphicData uri="http://schemas.openxmlformats.org/presentationml/2006/ole">
            <mc:AlternateContent xmlns:mc="http://schemas.openxmlformats.org/markup-compatibility/2006">
              <mc:Choice xmlns:v="urn:schemas-microsoft-com:vml" Requires="v">
                <p:oleObj spid="_x0000_s37901" name="Equation" r:id="rId5" imgW="4025880" imgH="1244520" progId="Equation.DSMT4">
                  <p:embed/>
                </p:oleObj>
              </mc:Choice>
              <mc:Fallback>
                <p:oleObj name="Equation" r:id="rId5" imgW="4025880" imgH="12445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54439"/>
                        <a:ext cx="9906000" cy="282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p:cNvSpPr>
            <a:spLocks noGrp="1"/>
          </p:cNvSpPr>
          <p:nvPr>
            <p:ph type="title"/>
          </p:nvPr>
        </p:nvSpPr>
        <p:spPr/>
        <p:txBody>
          <a:bodyPr/>
          <a:lstStyle/>
          <a:p>
            <a:endParaRPr lang="zh-CN" altLang="en-US">
              <a:ea typeface="宋体" pitchFamily="2" charset="-122"/>
            </a:endParaRPr>
          </a:p>
        </p:txBody>
      </p:sp>
      <p:sp>
        <p:nvSpPr>
          <p:cNvPr id="16388" name="内容占位符 2"/>
          <p:cNvSpPr>
            <a:spLocks noGrp="1"/>
          </p:cNvSpPr>
          <p:nvPr>
            <p:ph idx="1"/>
          </p:nvPr>
        </p:nvSpPr>
        <p:spPr>
          <a:xfrm>
            <a:off x="194338" y="4494214"/>
            <a:ext cx="8815652" cy="1743075"/>
          </a:xfrm>
        </p:spPr>
        <p:txBody>
          <a:bodyPr/>
          <a:lstStyle/>
          <a:p>
            <a:r>
              <a:rPr lang="zh-CN" altLang="en-US">
                <a:ea typeface="宋体" pitchFamily="2" charset="-122"/>
              </a:rPr>
              <a:t>因此，得到</a:t>
            </a:r>
            <a:r>
              <a:rPr lang="en-US" altLang="zh-CN">
                <a:ea typeface="宋体" pitchFamily="2" charset="-122"/>
              </a:rPr>
              <a:t>x(n)</a:t>
            </a:r>
            <a:r>
              <a:rPr lang="zh-CN" altLang="en-US">
                <a:ea typeface="宋体" pitchFamily="2" charset="-122"/>
              </a:rPr>
              <a:t>的</a:t>
            </a:r>
            <a:r>
              <a:rPr lang="en-US" altLang="zh-CN">
                <a:ea typeface="宋体" pitchFamily="2" charset="-122"/>
              </a:rPr>
              <a:t>DFT</a:t>
            </a:r>
            <a:r>
              <a:rPr lang="zh-CN" altLang="en-US">
                <a:ea typeface="宋体" pitchFamily="2" charset="-122"/>
              </a:rPr>
              <a:t>为：</a:t>
            </a:r>
            <a:endParaRPr lang="en-US" altLang="zh-CN">
              <a:ea typeface="宋体" pitchFamily="2" charset="-122"/>
            </a:endParaRPr>
          </a:p>
          <a:p>
            <a:r>
              <a:rPr lang="en-US" altLang="zh-CN" i="1">
                <a:latin typeface="Times New Roman" pitchFamily="18" charset="0"/>
                <a:ea typeface="宋体" pitchFamily="2" charset="-122"/>
              </a:rPr>
              <a:t>X</a:t>
            </a:r>
            <a:r>
              <a:rPr lang="en-US" altLang="zh-CN">
                <a:latin typeface="Times New Roman" pitchFamily="18" charset="0"/>
                <a:ea typeface="宋体" pitchFamily="2" charset="-122"/>
              </a:rPr>
              <a:t>(</a:t>
            </a:r>
            <a:r>
              <a:rPr lang="en-US" altLang="zh-CN" i="1">
                <a:latin typeface="Times New Roman" pitchFamily="18" charset="0"/>
                <a:ea typeface="宋体" pitchFamily="2" charset="-122"/>
              </a:rPr>
              <a:t>k</a:t>
            </a:r>
            <a:r>
              <a:rPr lang="en-US" altLang="zh-CN">
                <a:latin typeface="Times New Roman" pitchFamily="18" charset="0"/>
                <a:ea typeface="宋体" pitchFamily="2" charset="-122"/>
              </a:rPr>
              <a:t>)={9/4,</a:t>
            </a:r>
            <a:r>
              <a:rPr lang="zh-CN" altLang="en-US">
                <a:latin typeface="Times New Roman" pitchFamily="18" charset="0"/>
                <a:ea typeface="宋体" pitchFamily="2" charset="-122"/>
              </a:rPr>
              <a:t> </a:t>
            </a:r>
            <a:r>
              <a:rPr lang="en-US" altLang="zh-CN">
                <a:latin typeface="Times New Roman" pitchFamily="18" charset="0"/>
                <a:ea typeface="宋体" pitchFamily="2" charset="-122"/>
              </a:rPr>
              <a:t>-5/4,</a:t>
            </a:r>
            <a:r>
              <a:rPr lang="zh-CN" altLang="en-US">
                <a:latin typeface="Times New Roman" pitchFamily="18" charset="0"/>
                <a:ea typeface="宋体" pitchFamily="2" charset="-122"/>
              </a:rPr>
              <a:t> </a:t>
            </a:r>
            <a:r>
              <a:rPr lang="en-US" altLang="zh-CN">
                <a:latin typeface="Times New Roman" pitchFamily="18" charset="0"/>
                <a:ea typeface="宋体" pitchFamily="2" charset="-122"/>
              </a:rPr>
              <a:t>-7/4,</a:t>
            </a:r>
            <a:r>
              <a:rPr lang="zh-CN" altLang="en-US">
                <a:latin typeface="Times New Roman" pitchFamily="18" charset="0"/>
                <a:ea typeface="宋体" pitchFamily="2" charset="-122"/>
              </a:rPr>
              <a:t> </a:t>
            </a:r>
            <a:r>
              <a:rPr lang="en-US" altLang="zh-CN">
                <a:latin typeface="Times New Roman" pitchFamily="18" charset="0"/>
                <a:ea typeface="宋体" pitchFamily="2" charset="-122"/>
              </a:rPr>
              <a:t>-5/4}</a:t>
            </a:r>
            <a:endParaRPr lang="zh-CN" altLang="en-US">
              <a:ea typeface="宋体" pitchFamily="2" charset="-122"/>
            </a:endParaRPr>
          </a:p>
        </p:txBody>
      </p:sp>
      <p:graphicFrame>
        <p:nvGraphicFramePr>
          <p:cNvPr id="16386" name="Object 2"/>
          <p:cNvGraphicFramePr>
            <a:graphicFrameLocks noChangeAspect="1"/>
          </p:cNvGraphicFramePr>
          <p:nvPr/>
        </p:nvGraphicFramePr>
        <p:xfrm>
          <a:off x="0" y="1312863"/>
          <a:ext cx="9906000" cy="2836862"/>
        </p:xfrm>
        <a:graphic>
          <a:graphicData uri="http://schemas.openxmlformats.org/presentationml/2006/ole">
            <mc:AlternateContent xmlns:mc="http://schemas.openxmlformats.org/markup-compatibility/2006">
              <mc:Choice xmlns:v="urn:schemas-microsoft-com:vml" Requires="v">
                <p:oleObj spid="_x0000_s39943" name="Equation" r:id="rId3" imgW="4012920" imgH="1244520" progId="Equation.DSMT4">
                  <p:embed/>
                </p:oleObj>
              </mc:Choice>
              <mc:Fallback>
                <p:oleObj name="Equation" r:id="rId3" imgW="4012920" imgH="12445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2863"/>
                        <a:ext cx="9906000" cy="283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rrowheads="1"/>
          </p:cNvSpPr>
          <p:nvPr/>
        </p:nvSpPr>
        <p:spPr bwMode="auto">
          <a:xfrm>
            <a:off x="165100" y="2854325"/>
            <a:ext cx="9740900" cy="3182938"/>
          </a:xfrm>
          <a:prstGeom prst="rect">
            <a:avLst/>
          </a:prstGeom>
          <a:noFill/>
          <a:ln w="9525" cap="sq">
            <a:noFill/>
            <a:miter lim="800000"/>
            <a:headEnd/>
            <a:tailEnd/>
          </a:ln>
          <a:effectLst/>
        </p:spPr>
        <p:txBody>
          <a:bodyPr>
            <a:spAutoFit/>
          </a:bodyPr>
          <a:lstStyle/>
          <a:p>
            <a:pPr>
              <a:lnSpc>
                <a:spcPct val="130000"/>
              </a:lnSpc>
              <a:defRPr/>
            </a:pPr>
            <a:r>
              <a:rPr kumimoji="1" lang="en-US" altLang="zh-CN" sz="2600" b="1">
                <a:latin typeface="黑体" pitchFamily="49" charset="-122"/>
                <a:ea typeface="黑体" pitchFamily="49" charset="-122"/>
              </a:rPr>
              <a:t>                                          </a:t>
            </a:r>
            <a:r>
              <a:rPr kumimoji="1" lang="en-US" altLang="zh-CN" sz="2400" b="1">
                <a:latin typeface="Tahoma" pitchFamily="34" charset="0"/>
                <a:ea typeface="宋体" pitchFamily="2" charset="-122"/>
              </a:rPr>
              <a:t>(4.16)</a:t>
            </a:r>
          </a:p>
          <a:p>
            <a:pPr>
              <a:lnSpc>
                <a:spcPct val="130000"/>
              </a:lnSpc>
              <a:defRPr/>
            </a:pPr>
            <a:endParaRPr kumimoji="1" lang="en-US" altLang="zh-CN" sz="2600" b="1">
              <a:latin typeface="黑体" pitchFamily="49" charset="-122"/>
              <a:ea typeface="黑体" pitchFamily="49" charset="-122"/>
            </a:endParaRPr>
          </a:p>
          <a:p>
            <a:pPr>
              <a:lnSpc>
                <a:spcPct val="130000"/>
              </a:lnSpc>
              <a:spcBef>
                <a:spcPct val="170000"/>
              </a:spcBef>
              <a:defRPr/>
            </a:pPr>
            <a:r>
              <a:rPr kumimoji="1" lang="en-US" altLang="zh-CN" sz="2400" b="1">
                <a:latin typeface="Tahoma" pitchFamily="34" charset="0"/>
                <a:ea typeface="宋体" pitchFamily="2" charset="-122"/>
              </a:rPr>
              <a:t>                                                                           </a:t>
            </a:r>
            <a:r>
              <a:rPr kumimoji="1" lang="en-US" altLang="zh-CN" sz="2400">
                <a:latin typeface="Tahoma" pitchFamily="34" charset="0"/>
                <a:ea typeface="宋体" pitchFamily="2" charset="-122"/>
              </a:rPr>
              <a:t>    </a:t>
            </a:r>
            <a:r>
              <a:rPr kumimoji="1" lang="en-US" altLang="zh-CN" sz="2400" b="1">
                <a:latin typeface="Tahoma" pitchFamily="34" charset="0"/>
                <a:ea typeface="宋体" pitchFamily="2" charset="-122"/>
              </a:rPr>
              <a:t>(4.17)</a:t>
            </a:r>
            <a:r>
              <a:rPr kumimoji="1" lang="en-US" altLang="zh-CN" sz="2400">
                <a:latin typeface="Tahoma" pitchFamily="34" charset="0"/>
                <a:ea typeface="宋体" pitchFamily="2" charset="-122"/>
              </a:rPr>
              <a:t> </a:t>
            </a:r>
          </a:p>
          <a:p>
            <a:pPr>
              <a:lnSpc>
                <a:spcPct val="130000"/>
              </a:lnSpc>
              <a:spcBef>
                <a:spcPct val="125000"/>
              </a:spcBef>
              <a:defRPr/>
            </a:pPr>
            <a:r>
              <a:rPr kumimoji="1" lang="zh-CN" altLang="en-US" sz="2400" b="1">
                <a:solidFill>
                  <a:schemeClr val="hlink"/>
                </a:solidFill>
                <a:effectLst>
                  <a:outerShdw blurRad="38100" dist="38100" dir="2700000" algn="tl">
                    <a:srgbClr val="C0C0C0"/>
                  </a:outerShdw>
                </a:effectLst>
                <a:latin typeface="Tahoma" pitchFamily="34" charset="0"/>
                <a:ea typeface="宋体" pitchFamily="2" charset="-122"/>
              </a:rPr>
              <a:t>其中，</a:t>
            </a:r>
            <a:r>
              <a:rPr kumimoji="1" lang="zh-CN" altLang="en-US" sz="2400">
                <a:latin typeface="Tahoma" pitchFamily="34" charset="0"/>
                <a:ea typeface="宋体" pitchFamily="2" charset="-122"/>
              </a:rPr>
              <a:t> </a:t>
            </a:r>
            <a:r>
              <a:rPr kumimoji="1" lang="en-US" altLang="zh-CN" sz="2400" b="1">
                <a:latin typeface="Tahoma" pitchFamily="34" charset="0"/>
                <a:ea typeface="宋体" pitchFamily="2" charset="-122"/>
              </a:rPr>
              <a:t>x,y,u,v=0,1,</a:t>
            </a:r>
            <a:r>
              <a:rPr kumimoji="1" lang="en-US" altLang="zh-CN" sz="2400" b="1">
                <a:ea typeface="宋体" pitchFamily="2" charset="-122"/>
              </a:rPr>
              <a:t>…</a:t>
            </a:r>
            <a:r>
              <a:rPr kumimoji="1" lang="en-US" altLang="zh-CN" sz="2400" b="1">
                <a:latin typeface="Tahoma" pitchFamily="34" charset="0"/>
                <a:ea typeface="宋体" pitchFamily="2" charset="-122"/>
              </a:rPr>
              <a:t>,N-1</a:t>
            </a:r>
            <a:r>
              <a:rPr kumimoji="1" lang="zh-CN" altLang="en-US" sz="2400" b="1">
                <a:latin typeface="Tahoma" pitchFamily="34" charset="0"/>
                <a:ea typeface="宋体" pitchFamily="2" charset="-122"/>
              </a:rPr>
              <a:t>；</a:t>
            </a:r>
            <a:r>
              <a:rPr kumimoji="1" lang="zh-CN" altLang="en-US" sz="2400">
                <a:latin typeface="Tahoma" pitchFamily="34" charset="0"/>
                <a:ea typeface="宋体" pitchFamily="2" charset="-122"/>
              </a:rPr>
              <a:t> </a:t>
            </a:r>
          </a:p>
        </p:txBody>
      </p:sp>
      <p:sp>
        <p:nvSpPr>
          <p:cNvPr id="15365" name="Text Box 4"/>
          <p:cNvSpPr txBox="1">
            <a:spLocks noChangeArrowheads="1"/>
          </p:cNvSpPr>
          <p:nvPr/>
        </p:nvSpPr>
        <p:spPr bwMode="auto">
          <a:xfrm>
            <a:off x="428229" y="1412876"/>
            <a:ext cx="9080500" cy="1520825"/>
          </a:xfrm>
          <a:prstGeom prst="rect">
            <a:avLst/>
          </a:prstGeom>
          <a:noFill/>
          <a:ln w="9525" cap="sq">
            <a:noFill/>
            <a:miter lim="800000"/>
            <a:headEnd/>
            <a:tailEnd/>
          </a:ln>
        </p:spPr>
        <p:txBody>
          <a:bodyPr>
            <a:spAutoFit/>
          </a:bodyPr>
          <a:lstStyle/>
          <a:p>
            <a:pPr>
              <a:lnSpc>
                <a:spcPct val="120000"/>
              </a:lnSpc>
            </a:pPr>
            <a:r>
              <a:rPr kumimoji="1" lang="en-US" altLang="zh-CN" sz="2600" b="1">
                <a:latin typeface="黑体" pitchFamily="49" charset="-122"/>
                <a:ea typeface="黑体" pitchFamily="49" charset="-122"/>
              </a:rPr>
              <a:t>    </a:t>
            </a:r>
            <a:r>
              <a:rPr kumimoji="1" lang="zh-CN" altLang="en-US" sz="2600" b="1">
                <a:latin typeface="黑体" pitchFamily="49" charset="-122"/>
                <a:ea typeface="黑体" pitchFamily="49" charset="-122"/>
              </a:rPr>
              <a:t>在图像处理中，有时为了讨论上的方便，取</a:t>
            </a:r>
            <a:r>
              <a:rPr kumimoji="1" lang="en-US" altLang="zh-CN" sz="2600" b="1">
                <a:latin typeface="黑体" pitchFamily="49" charset="-122"/>
                <a:ea typeface="黑体" pitchFamily="49" charset="-122"/>
              </a:rPr>
              <a:t>M=N</a:t>
            </a:r>
            <a:r>
              <a:rPr kumimoji="1" lang="zh-CN" altLang="en-US" sz="2600" b="1">
                <a:latin typeface="黑体" pitchFamily="49" charset="-122"/>
                <a:ea typeface="黑体" pitchFamily="49" charset="-122"/>
              </a:rPr>
              <a:t>，并考虑到正变换与反变换的对称性，就将二维离散傅里叶变换对定义为：</a:t>
            </a:r>
            <a:r>
              <a:rPr kumimoji="1" lang="zh-CN" altLang="en-US" sz="2400">
                <a:latin typeface="Tahoma" pitchFamily="34" charset="0"/>
                <a:ea typeface="宋体" pitchFamily="2" charset="-122"/>
              </a:rPr>
              <a:t> </a:t>
            </a:r>
            <a:endParaRPr kumimoji="1" lang="zh-CN" altLang="en-US" sz="2600" b="1">
              <a:latin typeface="黑体" pitchFamily="49" charset="-122"/>
              <a:ea typeface="黑体" pitchFamily="49" charset="-122"/>
            </a:endParaRPr>
          </a:p>
        </p:txBody>
      </p:sp>
      <p:graphicFrame>
        <p:nvGraphicFramePr>
          <p:cNvPr id="15362" name="Object 2"/>
          <p:cNvGraphicFramePr>
            <a:graphicFrameLocks noChangeAspect="1"/>
          </p:cNvGraphicFramePr>
          <p:nvPr/>
        </p:nvGraphicFramePr>
        <p:xfrm>
          <a:off x="1380994" y="2767014"/>
          <a:ext cx="5898885" cy="1038225"/>
        </p:xfrm>
        <a:graphic>
          <a:graphicData uri="http://schemas.openxmlformats.org/presentationml/2006/ole">
            <mc:AlternateContent xmlns:mc="http://schemas.openxmlformats.org/markup-compatibility/2006">
              <mc:Choice xmlns:v="urn:schemas-microsoft-com:vml" Requires="v">
                <p:oleObj spid="_x0000_s38924" name="Equation" r:id="rId3" imgW="2222280" imgH="457200" progId="Equation.DSMT4">
                  <p:embed/>
                </p:oleObj>
              </mc:Choice>
              <mc:Fallback>
                <p:oleObj name="Equation" r:id="rId3" imgW="222228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994" y="2767014"/>
                        <a:ext cx="5898885"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3"/>
          <p:cNvGraphicFramePr>
            <a:graphicFrameLocks noChangeAspect="1"/>
          </p:cNvGraphicFramePr>
          <p:nvPr/>
        </p:nvGraphicFramePr>
        <p:xfrm>
          <a:off x="1238250" y="4422776"/>
          <a:ext cx="6101821" cy="1038225"/>
        </p:xfrm>
        <a:graphic>
          <a:graphicData uri="http://schemas.openxmlformats.org/presentationml/2006/ole">
            <mc:AlternateContent xmlns:mc="http://schemas.openxmlformats.org/markup-compatibility/2006">
              <mc:Choice xmlns:v="urn:schemas-microsoft-com:vml" Requires="v">
                <p:oleObj spid="_x0000_s38925" name="Equation" r:id="rId5" imgW="2145960" imgH="444240" progId="Equation.DSMT4">
                  <p:embed/>
                </p:oleObj>
              </mc:Choice>
              <mc:Fallback>
                <p:oleObj name="Equation" r:id="rId5" imgW="214596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4422776"/>
                        <a:ext cx="6101821"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3"/>
          <p:cNvPicPr>
            <a:picLocks noChangeAspect="1" noChangeArrowheads="1"/>
          </p:cNvPicPr>
          <p:nvPr/>
        </p:nvPicPr>
        <p:blipFill>
          <a:blip r:embed="rId2" cstate="print"/>
          <a:srcRect/>
          <a:stretch>
            <a:fillRect/>
          </a:stretch>
        </p:blipFill>
        <p:spPr bwMode="auto">
          <a:xfrm>
            <a:off x="0" y="1341439"/>
            <a:ext cx="5023512" cy="5360987"/>
          </a:xfrm>
          <a:prstGeom prst="rect">
            <a:avLst/>
          </a:prstGeom>
          <a:noFill/>
          <a:ln w="9525">
            <a:noFill/>
            <a:miter lim="800000"/>
            <a:headEnd/>
            <a:tailEnd/>
          </a:ln>
        </p:spPr>
      </p:pic>
      <p:pic>
        <p:nvPicPr>
          <p:cNvPr id="82947" name="Picture 4" descr="Image12000"/>
          <p:cNvPicPr>
            <a:picLocks noChangeAspect="1" noChangeArrowheads="1"/>
          </p:cNvPicPr>
          <p:nvPr/>
        </p:nvPicPr>
        <p:blipFill>
          <a:blip r:embed="rId3" cstate="print"/>
          <a:srcRect/>
          <a:stretch>
            <a:fillRect/>
          </a:stretch>
        </p:blipFill>
        <p:spPr bwMode="auto">
          <a:xfrm>
            <a:off x="4875610" y="1484314"/>
            <a:ext cx="4836054" cy="2287587"/>
          </a:xfrm>
          <a:prstGeom prst="rect">
            <a:avLst/>
          </a:prstGeom>
          <a:noFill/>
          <a:ln w="9525">
            <a:noFill/>
            <a:miter lim="800000"/>
            <a:headEnd/>
            <a:tailEnd/>
          </a:ln>
        </p:spPr>
      </p:pic>
      <p:sp>
        <p:nvSpPr>
          <p:cNvPr id="82948" name="TextBox 3"/>
          <p:cNvSpPr txBox="1">
            <a:spLocks noChangeArrowheads="1"/>
          </p:cNvSpPr>
          <p:nvPr/>
        </p:nvSpPr>
        <p:spPr bwMode="auto">
          <a:xfrm>
            <a:off x="4796500" y="4149725"/>
            <a:ext cx="4915165" cy="2456057"/>
          </a:xfrm>
          <a:prstGeom prst="rect">
            <a:avLst/>
          </a:prstGeom>
          <a:noFill/>
          <a:ln w="9525">
            <a:noFill/>
            <a:miter lim="800000"/>
            <a:headEnd/>
            <a:tailEnd/>
          </a:ln>
        </p:spPr>
        <p:txBody>
          <a:bodyPr>
            <a:spAutoFit/>
          </a:bodyPr>
          <a:lstStyle/>
          <a:p>
            <a:r>
              <a:rPr lang="zh-CN" altLang="en-US" sz="2400" dirty="0">
                <a:ea typeface="宋体" pitchFamily="2" charset="-122"/>
              </a:rPr>
              <a:t>可以将傅里叶变换比作一个玻璃棱镜。棱镜是可以将光分解为不同颜色的物理仪器，每个成分的颜色由波长（或频率）来决定。</a:t>
            </a:r>
            <a:endParaRPr lang="en-US" altLang="zh-CN" sz="2400" dirty="0">
              <a:ea typeface="宋体" pitchFamily="2" charset="-122"/>
            </a:endParaRPr>
          </a:p>
          <a:p>
            <a:endParaRPr lang="en-US" altLang="zh-CN" sz="2400" dirty="0">
              <a:ea typeface="宋体" pitchFamily="2" charset="-122"/>
            </a:endParaRPr>
          </a:p>
          <a:p>
            <a:r>
              <a:rPr lang="zh-CN" altLang="en-US" sz="2400" dirty="0">
                <a:ea typeface="宋体" pitchFamily="2" charset="-122"/>
              </a:rPr>
              <a:t>傅立叶指出</a:t>
            </a:r>
            <a:r>
              <a:rPr lang="en-US" altLang="zh-CN" sz="2400" dirty="0">
                <a:ea typeface="宋体" pitchFamily="2" charset="-122"/>
              </a:rPr>
              <a:t>:</a:t>
            </a:r>
            <a:r>
              <a:rPr lang="zh-CN" altLang="en-US" sz="2400" dirty="0">
                <a:ea typeface="宋体" pitchFamily="2" charset="-122"/>
              </a:rPr>
              <a:t>以</a:t>
            </a:r>
            <a:r>
              <a:rPr lang="en-US" altLang="zh-CN" sz="2400" dirty="0">
                <a:ea typeface="宋体" pitchFamily="2" charset="-122"/>
              </a:rPr>
              <a:t>2</a:t>
            </a:r>
            <a:r>
              <a:rPr lang="el-GR" altLang="zh-CN" sz="2400" dirty="0"/>
              <a:t>π</a:t>
            </a:r>
            <a:r>
              <a:rPr lang="zh-CN" altLang="en-US" sz="2400" dirty="0">
                <a:ea typeface="宋体" pitchFamily="2" charset="-122"/>
              </a:rPr>
              <a:t>为周期的周期函数</a:t>
            </a:r>
            <a:r>
              <a:rPr lang="en-US" altLang="zh-CN" sz="2400" dirty="0">
                <a:ea typeface="宋体" pitchFamily="2" charset="-122"/>
              </a:rPr>
              <a:t>f(x)</a:t>
            </a:r>
            <a:r>
              <a:rPr lang="zh-CN" altLang="en-US" sz="2400" dirty="0">
                <a:ea typeface="宋体" pitchFamily="2" charset="-122"/>
              </a:rPr>
              <a:t>可展开成无限多个正弦函数和余弦函数的和。</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xfrm>
            <a:off x="632520" y="1124744"/>
            <a:ext cx="8856984" cy="1993900"/>
          </a:xfrm>
        </p:spPr>
        <p:txBody>
          <a:bodyPr/>
          <a:lstStyle/>
          <a:p>
            <a:pPr marL="88900" indent="-88900">
              <a:buFont typeface="Wingdings" pitchFamily="2" charset="2"/>
              <a:buNone/>
            </a:pPr>
            <a:r>
              <a:rPr lang="en-US" altLang="zh-CN" sz="2400" b="1" dirty="0">
                <a:latin typeface="宋体" pitchFamily="2" charset="-122"/>
                <a:ea typeface="宋体" pitchFamily="2" charset="-122"/>
              </a:rPr>
              <a:t>6.</a:t>
            </a:r>
            <a:r>
              <a:rPr lang="zh-CN" altLang="en-US" sz="2400" b="1" dirty="0">
                <a:latin typeface="宋体" pitchFamily="2" charset="-122"/>
                <a:ea typeface="宋体" pitchFamily="2" charset="-122"/>
              </a:rPr>
              <a:t>二维离散傅里叶变换</a:t>
            </a:r>
            <a:r>
              <a:rPr lang="zh-CN" altLang="en-US" sz="2400" dirty="0">
                <a:latin typeface="宋体" pitchFamily="2" charset="-122"/>
                <a:ea typeface="宋体" pitchFamily="2" charset="-122"/>
              </a:rPr>
              <a:t> </a:t>
            </a:r>
          </a:p>
          <a:p>
            <a:pPr marL="88900" indent="-88900" algn="just">
              <a:buFont typeface="Wingdings" pitchFamily="2" charset="2"/>
              <a:buNone/>
            </a:pPr>
            <a:r>
              <a:rPr lang="zh-CN" altLang="en-US" sz="2400" dirty="0">
                <a:latin typeface="宋体" pitchFamily="2" charset="-122"/>
                <a:ea typeface="宋体" pitchFamily="2" charset="-122"/>
              </a:rPr>
              <a:t>     一幅静止的数字图像可看做是二维数据阵列。因此，数字图像处理主要是二维数据处理。</a:t>
            </a:r>
          </a:p>
          <a:p>
            <a:pPr marL="88900" indent="-88900">
              <a:buFont typeface="Wingdings" pitchFamily="2" charset="2"/>
              <a:buNone/>
            </a:pPr>
            <a:r>
              <a:rPr lang="zh-CN" altLang="en-US" sz="2400" dirty="0">
                <a:latin typeface="宋体" pitchFamily="2" charset="-122"/>
                <a:ea typeface="宋体" pitchFamily="2" charset="-122"/>
              </a:rPr>
              <a:t>     如果一幅二维离散图像</a:t>
            </a:r>
            <a:r>
              <a:rPr lang="en-US" altLang="zh-CN" sz="2400" dirty="0">
                <a:latin typeface="宋体" pitchFamily="2" charset="-122"/>
                <a:ea typeface="宋体" pitchFamily="2" charset="-122"/>
              </a:rPr>
              <a:t>f(</a:t>
            </a:r>
            <a:r>
              <a:rPr lang="en-US" altLang="zh-CN" sz="2400" dirty="0" err="1">
                <a:latin typeface="宋体" pitchFamily="2" charset="-122"/>
                <a:ea typeface="宋体" pitchFamily="2" charset="-122"/>
              </a:rPr>
              <a:t>x,y</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的大小为</a:t>
            </a:r>
            <a:r>
              <a:rPr lang="en-US" altLang="zh-CN" sz="2400" dirty="0">
                <a:latin typeface="宋体" pitchFamily="2" charset="-122"/>
                <a:ea typeface="宋体" pitchFamily="2" charset="-122"/>
              </a:rPr>
              <a:t>M*N</a:t>
            </a:r>
            <a:r>
              <a:rPr lang="zh-CN" altLang="en-US" sz="2400" dirty="0">
                <a:latin typeface="宋体" pitchFamily="2" charset="-122"/>
                <a:ea typeface="宋体" pitchFamily="2" charset="-122"/>
              </a:rPr>
              <a:t>，则二维傅里叶变换可用下面二式表示。</a:t>
            </a:r>
          </a:p>
        </p:txBody>
      </p:sp>
      <p:graphicFrame>
        <p:nvGraphicFramePr>
          <p:cNvPr id="102403" name="Object 2"/>
          <p:cNvGraphicFramePr>
            <a:graphicFrameLocks noChangeAspect="1"/>
          </p:cNvGraphicFramePr>
          <p:nvPr/>
        </p:nvGraphicFramePr>
        <p:xfrm>
          <a:off x="1191817" y="3684589"/>
          <a:ext cx="7348669" cy="896937"/>
        </p:xfrm>
        <a:graphic>
          <a:graphicData uri="http://schemas.openxmlformats.org/presentationml/2006/ole">
            <mc:AlternateContent xmlns:mc="http://schemas.openxmlformats.org/markup-compatibility/2006">
              <mc:Choice xmlns:v="urn:schemas-microsoft-com:vml" Requires="v">
                <p:oleObj spid="_x0000_s40972" name="Equation" r:id="rId3" imgW="3429000" imgH="457200" progId="Equation.DSMT4">
                  <p:embed/>
                </p:oleObj>
              </mc:Choice>
              <mc:Fallback>
                <p:oleObj name="Equation" r:id="rId3" imgW="342900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817" y="3684589"/>
                        <a:ext cx="7348669"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4" name="Object 3"/>
          <p:cNvGraphicFramePr>
            <a:graphicFrameLocks noChangeAspect="1"/>
          </p:cNvGraphicFramePr>
          <p:nvPr/>
        </p:nvGraphicFramePr>
        <p:xfrm>
          <a:off x="570971" y="4752976"/>
          <a:ext cx="8789856" cy="981075"/>
        </p:xfrm>
        <a:graphic>
          <a:graphicData uri="http://schemas.openxmlformats.org/presentationml/2006/ole">
            <mc:AlternateContent xmlns:mc="http://schemas.openxmlformats.org/markup-compatibility/2006">
              <mc:Choice xmlns:v="urn:schemas-microsoft-com:vml" Requires="v">
                <p:oleObj spid="_x0000_s40973" name="Equation" r:id="rId5" imgW="3670200" imgH="444240" progId="Equation.DSMT4">
                  <p:embed/>
                </p:oleObj>
              </mc:Choice>
              <mc:Fallback>
                <p:oleObj name="Equation" r:id="rId5" imgW="367020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971" y="4752976"/>
                        <a:ext cx="8789856"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05" name="Rectangle 5"/>
          <p:cNvSpPr>
            <a:spLocks noChangeArrowheads="1"/>
          </p:cNvSpPr>
          <p:nvPr/>
        </p:nvSpPr>
        <p:spPr bwMode="auto">
          <a:xfrm>
            <a:off x="2576736" y="188640"/>
            <a:ext cx="5771621"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Effect transition="in" filter="dissolve">
                                      <p:cBhvr>
                                        <p:cTn id="7" dur="500"/>
                                        <p:tgtEl>
                                          <p:spTgt spid="1024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02">
                                            <p:txEl>
                                              <p:pRg st="1" end="1"/>
                                            </p:txEl>
                                          </p:spTgt>
                                        </p:tgtEl>
                                        <p:attrNameLst>
                                          <p:attrName>style.visibility</p:attrName>
                                        </p:attrNameLst>
                                      </p:cBhvr>
                                      <p:to>
                                        <p:strVal val="visible"/>
                                      </p:to>
                                    </p:set>
                                    <p:animEffect transition="in" filter="dissolve">
                                      <p:cBhvr>
                                        <p:cTn id="12" dur="500"/>
                                        <p:tgtEl>
                                          <p:spTgt spid="1024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02">
                                            <p:txEl>
                                              <p:pRg st="2" end="2"/>
                                            </p:txEl>
                                          </p:spTgt>
                                        </p:tgtEl>
                                        <p:attrNameLst>
                                          <p:attrName>style.visibility</p:attrName>
                                        </p:attrNameLst>
                                      </p:cBhvr>
                                      <p:to>
                                        <p:strVal val="visible"/>
                                      </p:to>
                                    </p:set>
                                    <p:animEffect transition="in" filter="dissolve">
                                      <p:cBhvr>
                                        <p:cTn id="17" dur="500"/>
                                        <p:tgtEl>
                                          <p:spTgt spid="1024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2403"/>
                                        </p:tgtEl>
                                        <p:attrNameLst>
                                          <p:attrName>style.visibility</p:attrName>
                                        </p:attrNameLst>
                                      </p:cBhvr>
                                      <p:to>
                                        <p:strVal val="visible"/>
                                      </p:to>
                                    </p:set>
                                    <p:anim calcmode="lin" valueType="num">
                                      <p:cBhvr additive="base">
                                        <p:cTn id="22" dur="500" fill="hold"/>
                                        <p:tgtEl>
                                          <p:spTgt spid="102403"/>
                                        </p:tgtEl>
                                        <p:attrNameLst>
                                          <p:attrName>ppt_x</p:attrName>
                                        </p:attrNameLst>
                                      </p:cBhvr>
                                      <p:tavLst>
                                        <p:tav tm="0">
                                          <p:val>
                                            <p:strVal val="0-#ppt_w/2"/>
                                          </p:val>
                                        </p:tav>
                                        <p:tav tm="100000">
                                          <p:val>
                                            <p:strVal val="#ppt_x"/>
                                          </p:val>
                                        </p:tav>
                                      </p:tavLst>
                                    </p:anim>
                                    <p:anim calcmode="lin" valueType="num">
                                      <p:cBhvr additive="base">
                                        <p:cTn id="23" dur="500" fill="hold"/>
                                        <p:tgtEl>
                                          <p:spTgt spid="10240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02404"/>
                                        </p:tgtEl>
                                        <p:attrNameLst>
                                          <p:attrName>style.visibility</p:attrName>
                                        </p:attrNameLst>
                                      </p:cBhvr>
                                      <p:to>
                                        <p:strVal val="visible"/>
                                      </p:to>
                                    </p:set>
                                    <p:anim calcmode="lin" valueType="num">
                                      <p:cBhvr additive="base">
                                        <p:cTn id="28" dur="500" fill="hold"/>
                                        <p:tgtEl>
                                          <p:spTgt spid="102404"/>
                                        </p:tgtEl>
                                        <p:attrNameLst>
                                          <p:attrName>ppt_x</p:attrName>
                                        </p:attrNameLst>
                                      </p:cBhvr>
                                      <p:tavLst>
                                        <p:tav tm="0">
                                          <p:val>
                                            <p:strVal val="1+#ppt_w/2"/>
                                          </p:val>
                                        </p:tav>
                                        <p:tav tm="100000">
                                          <p:val>
                                            <p:strVal val="#ppt_x"/>
                                          </p:val>
                                        </p:tav>
                                      </p:tavLst>
                                    </p:anim>
                                    <p:anim calcmode="lin" valueType="num">
                                      <p:cBhvr additive="base">
                                        <p:cTn id="29" dur="500" fill="hold"/>
                                        <p:tgtEl>
                                          <p:spTgt spid="102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495300" y="1841500"/>
            <a:ext cx="8915400" cy="1371600"/>
          </a:xfrm>
        </p:spPr>
        <p:txBody>
          <a:bodyPr/>
          <a:lstStyle/>
          <a:p>
            <a:pPr>
              <a:buFont typeface="Wingdings" pitchFamily="2" charset="2"/>
              <a:buNone/>
            </a:pPr>
            <a:r>
              <a:rPr lang="en-US" altLang="zh-CN" sz="2400">
                <a:latin typeface="宋体" pitchFamily="2" charset="-122"/>
                <a:ea typeface="宋体" pitchFamily="2" charset="-122"/>
              </a:rPr>
              <a:t>      </a:t>
            </a:r>
            <a:r>
              <a:rPr lang="zh-CN" altLang="en-US" sz="2400">
                <a:latin typeface="宋体" pitchFamily="2" charset="-122"/>
                <a:ea typeface="宋体" pitchFamily="2" charset="-122"/>
              </a:rPr>
              <a:t>在图像处理中，一般总是选择方形阵列，所以通常情况下总是</a:t>
            </a:r>
            <a:r>
              <a:rPr lang="en-US" altLang="zh-CN" sz="2400">
                <a:latin typeface="宋体" pitchFamily="2" charset="-122"/>
                <a:ea typeface="宋体" pitchFamily="2" charset="-122"/>
              </a:rPr>
              <a:t>M=N</a:t>
            </a:r>
            <a:r>
              <a:rPr lang="zh-CN" altLang="en-US" sz="2400">
                <a:latin typeface="宋体" pitchFamily="2" charset="-122"/>
                <a:ea typeface="宋体" pitchFamily="2" charset="-122"/>
              </a:rPr>
              <a:t>。因此，二维离散傅里叶变换多采用下面两式形式： </a:t>
            </a:r>
          </a:p>
        </p:txBody>
      </p:sp>
      <p:graphicFrame>
        <p:nvGraphicFramePr>
          <p:cNvPr id="103427" name="Object 2"/>
          <p:cNvGraphicFramePr>
            <a:graphicFrameLocks noChangeAspect="1"/>
          </p:cNvGraphicFramePr>
          <p:nvPr/>
        </p:nvGraphicFramePr>
        <p:xfrm>
          <a:off x="1546094" y="3416301"/>
          <a:ext cx="7047706" cy="804863"/>
        </p:xfrm>
        <a:graphic>
          <a:graphicData uri="http://schemas.openxmlformats.org/presentationml/2006/ole">
            <mc:AlternateContent xmlns:mc="http://schemas.openxmlformats.org/markup-compatibility/2006">
              <mc:Choice xmlns:v="urn:schemas-microsoft-com:vml" Requires="v">
                <p:oleObj spid="_x0000_s42011" name="Equation" r:id="rId3" imgW="3657600" imgH="457200" progId="Equation.DSMT4">
                  <p:embed/>
                </p:oleObj>
              </mc:Choice>
              <mc:Fallback>
                <p:oleObj name="Equation" r:id="rId3" imgW="365760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094" y="3416301"/>
                        <a:ext cx="7047706"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3"/>
          <p:cNvGraphicFramePr>
            <a:graphicFrameLocks noChangeAspect="1"/>
          </p:cNvGraphicFramePr>
          <p:nvPr/>
        </p:nvGraphicFramePr>
        <p:xfrm>
          <a:off x="1280592" y="4365104"/>
          <a:ext cx="7525808" cy="852487"/>
        </p:xfrm>
        <a:graphic>
          <a:graphicData uri="http://schemas.openxmlformats.org/presentationml/2006/ole">
            <mc:AlternateContent xmlns:mc="http://schemas.openxmlformats.org/markup-compatibility/2006">
              <mc:Choice xmlns:v="urn:schemas-microsoft-com:vml" Requires="v">
                <p:oleObj spid="_x0000_s42012" name="Equation" r:id="rId5" imgW="3619440" imgH="444240" progId="Equation.DSMT4">
                  <p:embed/>
                </p:oleObj>
              </mc:Choice>
              <mc:Fallback>
                <p:oleObj name="Equation" r:id="rId5" imgW="361944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4365104"/>
                        <a:ext cx="7525808"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29" name="Rectangle 5"/>
          <p:cNvSpPr>
            <a:spLocks noChangeArrowheads="1"/>
          </p:cNvSpPr>
          <p:nvPr/>
        </p:nvSpPr>
        <p:spPr bwMode="auto">
          <a:xfrm>
            <a:off x="2576736" y="260648"/>
            <a:ext cx="53829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
        <p:nvSpPr>
          <p:cNvPr id="7" name="矩形 6"/>
          <p:cNvSpPr/>
          <p:nvPr/>
        </p:nvSpPr>
        <p:spPr>
          <a:xfrm>
            <a:off x="1064568" y="5436072"/>
            <a:ext cx="8136904" cy="978729"/>
          </a:xfrm>
          <a:prstGeom prst="rect">
            <a:avLst/>
          </a:prstGeom>
        </p:spPr>
        <p:txBody>
          <a:bodyPr wrap="square">
            <a:spAutoFit/>
          </a:bodyPr>
          <a:lstStyle/>
          <a:p>
            <a:pPr>
              <a:lnSpc>
                <a:spcPct val="90000"/>
              </a:lnSpc>
              <a:buClr>
                <a:schemeClr val="tx2"/>
              </a:buClr>
              <a:buSzPct val="80000"/>
              <a:buFont typeface="Wingdings" pitchFamily="2" charset="2"/>
              <a:buNone/>
            </a:pPr>
            <a:r>
              <a:rPr lang="zh-CN" altLang="en-US" dirty="0">
                <a:latin typeface="宋体" pitchFamily="2" charset="-122"/>
                <a:ea typeface="宋体" pitchFamily="2" charset="-122"/>
              </a:rPr>
              <a:t> 式中             ，              </a:t>
            </a:r>
          </a:p>
          <a:p>
            <a:pPr>
              <a:lnSpc>
                <a:spcPct val="90000"/>
              </a:lnSpc>
              <a:buClr>
                <a:schemeClr val="tx2"/>
              </a:buClr>
              <a:buSzPct val="80000"/>
              <a:buFont typeface="Wingdings" pitchFamily="2" charset="2"/>
              <a:buNone/>
            </a:pPr>
            <a:r>
              <a:rPr lang="zh-CN" altLang="en-US" dirty="0">
                <a:latin typeface="宋体" pitchFamily="2" charset="-122"/>
                <a:ea typeface="宋体" pitchFamily="2" charset="-122"/>
              </a:rPr>
              <a:t>    式中     是频率变量。</a:t>
            </a:r>
            <a:endParaRPr lang="zh-CN" altLang="en-US" dirty="0"/>
          </a:p>
        </p:txBody>
      </p:sp>
      <p:graphicFrame>
        <p:nvGraphicFramePr>
          <p:cNvPr id="41988" name="Object 2"/>
          <p:cNvGraphicFramePr>
            <a:graphicFrameLocks noChangeAspect="1"/>
          </p:cNvGraphicFramePr>
          <p:nvPr/>
        </p:nvGraphicFramePr>
        <p:xfrm>
          <a:off x="2288704" y="5423247"/>
          <a:ext cx="2574925" cy="454025"/>
        </p:xfrm>
        <a:graphic>
          <a:graphicData uri="http://schemas.openxmlformats.org/presentationml/2006/ole">
            <mc:AlternateContent xmlns:mc="http://schemas.openxmlformats.org/markup-compatibility/2006">
              <mc:Choice xmlns:v="urn:schemas-microsoft-com:vml" Requires="v">
                <p:oleObj spid="_x0000_s42013" name="公式" r:id="rId7" imgW="1041120" imgH="203040" progId="Equation.3">
                  <p:embed/>
                </p:oleObj>
              </mc:Choice>
              <mc:Fallback>
                <p:oleObj name="公式" r:id="rId7" imgW="104112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8704" y="5423247"/>
                        <a:ext cx="257492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3"/>
          <p:cNvGraphicFramePr>
            <a:graphicFrameLocks noChangeAspect="1"/>
          </p:cNvGraphicFramePr>
          <p:nvPr/>
        </p:nvGraphicFramePr>
        <p:xfrm>
          <a:off x="5313040" y="5445224"/>
          <a:ext cx="2417762" cy="449263"/>
        </p:xfrm>
        <a:graphic>
          <a:graphicData uri="http://schemas.openxmlformats.org/presentationml/2006/ole">
            <mc:AlternateContent xmlns:mc="http://schemas.openxmlformats.org/markup-compatibility/2006">
              <mc:Choice xmlns:v="urn:schemas-microsoft-com:vml" Requires="v">
                <p:oleObj spid="_x0000_s42014" name="公式" r:id="rId9" imgW="1028520" imgH="203040" progId="Equation.3">
                  <p:embed/>
                </p:oleObj>
              </mc:Choice>
              <mc:Fallback>
                <p:oleObj name="公式" r:id="rId9" imgW="1028520" imgH="2030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3040" y="5445224"/>
                        <a:ext cx="2417762"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0" name="Object 4"/>
          <p:cNvGraphicFramePr>
            <a:graphicFrameLocks noChangeAspect="1"/>
          </p:cNvGraphicFramePr>
          <p:nvPr/>
        </p:nvGraphicFramePr>
        <p:xfrm>
          <a:off x="2864768" y="6021288"/>
          <a:ext cx="1012825" cy="342900"/>
        </p:xfrm>
        <a:graphic>
          <a:graphicData uri="http://schemas.openxmlformats.org/presentationml/2006/ole">
            <mc:AlternateContent xmlns:mc="http://schemas.openxmlformats.org/markup-compatibility/2006">
              <mc:Choice xmlns:v="urn:schemas-microsoft-com:vml" Requires="v">
                <p:oleObj spid="_x0000_s42015" name="公式" r:id="rId11" imgW="368280" imgH="139680" progId="Equation.3">
                  <p:embed/>
                </p:oleObj>
              </mc:Choice>
              <mc:Fallback>
                <p:oleObj name="公式" r:id="rId11" imgW="368280" imgH="13968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4768" y="6021288"/>
                        <a:ext cx="10128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Effect transition="in" filter="slide(fromBottom)">
                                      <p:cBhvr>
                                        <p:cTn id="7" dur="500"/>
                                        <p:tgtEl>
                                          <p:spTgt spid="1034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103427"/>
                                        </p:tgtEl>
                                        <p:attrNameLst>
                                          <p:attrName>style.visibility</p:attrName>
                                        </p:attrNameLst>
                                      </p:cBhvr>
                                      <p:to>
                                        <p:strVal val="visible"/>
                                      </p:to>
                                    </p:set>
                                    <p:animEffect transition="in" filter="randombar(vertical)">
                                      <p:cBhvr>
                                        <p:cTn id="12" dur="500"/>
                                        <p:tgtEl>
                                          <p:spTgt spid="1034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3428"/>
                                        </p:tgtEl>
                                        <p:attrNameLst>
                                          <p:attrName>style.visibility</p:attrName>
                                        </p:attrNameLst>
                                      </p:cBhvr>
                                      <p:to>
                                        <p:strVal val="visible"/>
                                      </p:to>
                                    </p:set>
                                    <p:animEffect transition="in" filter="wipe(up)">
                                      <p:cBhvr>
                                        <p:cTn id="1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body" idx="1"/>
          </p:nvPr>
        </p:nvSpPr>
        <p:spPr>
          <a:xfrm>
            <a:off x="416496" y="1196752"/>
            <a:ext cx="8815652" cy="4695825"/>
          </a:xfrm>
        </p:spPr>
        <p:txBody>
          <a:bodyPr/>
          <a:lstStyle/>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与一维的情况一样，</a:t>
            </a:r>
          </a:p>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二维函数的离散傅里叶谱、能量和相位谱为</a:t>
            </a:r>
            <a:r>
              <a:rPr lang="en-US" altLang="zh-CN" b="1" dirty="0">
                <a:latin typeface="宋体" pitchFamily="2" charset="-122"/>
                <a:ea typeface="宋体" pitchFamily="2" charset="-122"/>
              </a:rPr>
              <a:t>:</a:t>
            </a: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傅里叶频谱：                 </a:t>
            </a: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相位：                    </a:t>
            </a: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b="1" dirty="0">
                <a:latin typeface="宋体" pitchFamily="2" charset="-122"/>
                <a:ea typeface="宋体" pitchFamily="2" charset="-122"/>
              </a:rPr>
              <a:t>能量谱：                                              </a:t>
            </a: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p:txBody>
      </p:sp>
      <p:sp>
        <p:nvSpPr>
          <p:cNvPr id="1946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6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6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6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6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6"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7"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78" name="Rectangle 17"/>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sp>
        <p:nvSpPr>
          <p:cNvPr id="19479"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0"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1"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2"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3" name="Rectangle 3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4" name="Rectangle 3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5" name="Rectangle 3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9486" name="Rectangle 3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61" name="Object 5"/>
          <p:cNvGraphicFramePr>
            <a:graphicFrameLocks noChangeAspect="1"/>
          </p:cNvGraphicFramePr>
          <p:nvPr/>
        </p:nvGraphicFramePr>
        <p:xfrm>
          <a:off x="3224808" y="2780928"/>
          <a:ext cx="4218648" cy="615950"/>
        </p:xfrm>
        <a:graphic>
          <a:graphicData uri="http://schemas.openxmlformats.org/presentationml/2006/ole">
            <mc:AlternateContent xmlns:mc="http://schemas.openxmlformats.org/markup-compatibility/2006">
              <mc:Choice xmlns:v="urn:schemas-microsoft-com:vml" Requires="v">
                <p:oleObj spid="_x0000_s43028" name="Equation" r:id="rId3" imgW="1930320" imgH="304560" progId="Equation.DSMT4">
                  <p:embed/>
                </p:oleObj>
              </mc:Choice>
              <mc:Fallback>
                <p:oleObj name="Equation" r:id="rId3" imgW="1930320" imgH="304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808" y="2780928"/>
                        <a:ext cx="4218648"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7" name="Rectangle 4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62" name="Object 6"/>
          <p:cNvGraphicFramePr>
            <a:graphicFrameLocks noChangeAspect="1"/>
          </p:cNvGraphicFramePr>
          <p:nvPr/>
        </p:nvGraphicFramePr>
        <p:xfrm>
          <a:off x="3296816" y="3789040"/>
          <a:ext cx="3281363" cy="850900"/>
        </p:xfrm>
        <a:graphic>
          <a:graphicData uri="http://schemas.openxmlformats.org/presentationml/2006/ole">
            <mc:AlternateContent xmlns:mc="http://schemas.openxmlformats.org/markup-compatibility/2006">
              <mc:Choice xmlns:v="urn:schemas-microsoft-com:vml" Requires="v">
                <p:oleObj spid="_x0000_s43029" name="公式" r:id="rId5" imgW="1485720" imgH="419040" progId="Equation.3">
                  <p:embed/>
                </p:oleObj>
              </mc:Choice>
              <mc:Fallback>
                <p:oleObj name="公式" r:id="rId5" imgW="1485720" imgH="419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816" y="3789040"/>
                        <a:ext cx="3281363"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8" name="Rectangle 42"/>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63" name="Object 7"/>
          <p:cNvGraphicFramePr>
            <a:graphicFrameLocks noChangeAspect="1"/>
          </p:cNvGraphicFramePr>
          <p:nvPr/>
        </p:nvGraphicFramePr>
        <p:xfrm>
          <a:off x="2576736" y="4869160"/>
          <a:ext cx="5382948" cy="552450"/>
        </p:xfrm>
        <a:graphic>
          <a:graphicData uri="http://schemas.openxmlformats.org/presentationml/2006/ole">
            <mc:AlternateContent xmlns:mc="http://schemas.openxmlformats.org/markup-compatibility/2006">
              <mc:Choice xmlns:v="urn:schemas-microsoft-com:vml" Requires="v">
                <p:oleObj spid="_x0000_s43030" name="公式" r:id="rId7" imgW="2425680" imgH="266400" progId="Equation.3">
                  <p:embed/>
                </p:oleObj>
              </mc:Choice>
              <mc:Fallback>
                <p:oleObj name="公式" r:id="rId7" imgW="2425680" imgH="266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6736" y="4869160"/>
                        <a:ext cx="5382948"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body" idx="1"/>
          </p:nvPr>
        </p:nvSpPr>
        <p:spPr>
          <a:xfrm>
            <a:off x="271727" y="1412876"/>
            <a:ext cx="9206045" cy="4695825"/>
          </a:xfrm>
        </p:spPr>
        <p:txBody>
          <a:bodyPr/>
          <a:lstStyle/>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例</a:t>
            </a:r>
            <a:r>
              <a:rPr lang="en-US" altLang="zh-CN" b="1" dirty="0">
                <a:latin typeface="宋体" pitchFamily="2" charset="-122"/>
                <a:ea typeface="宋体" pitchFamily="2" charset="-122"/>
              </a:rPr>
              <a:t>4.1</a:t>
            </a:r>
            <a:r>
              <a:rPr lang="zh-CN" altLang="en-US" b="1" dirty="0">
                <a:latin typeface="宋体" pitchFamily="2" charset="-122"/>
                <a:ea typeface="宋体" pitchFamily="2" charset="-122"/>
              </a:rPr>
              <a:t>一个简单二维函数的中心谱。</a:t>
            </a:r>
          </a:p>
          <a:p>
            <a:pPr algn="just">
              <a:lnSpc>
                <a:spcPct val="90000"/>
              </a:lnSpc>
              <a:buClr>
                <a:schemeClr val="tx2"/>
              </a:buClr>
              <a:buSzPct val="80000"/>
              <a:buFont typeface="Wingdings" pitchFamily="2" charset="2"/>
              <a:buNone/>
            </a:pPr>
            <a:r>
              <a:rPr lang="zh-CN" altLang="en-US" b="1" dirty="0">
                <a:latin typeface="宋体" pitchFamily="2" charset="-122"/>
                <a:ea typeface="宋体" pitchFamily="2" charset="-122"/>
              </a:rPr>
              <a:t>      图</a:t>
            </a:r>
            <a:r>
              <a:rPr lang="en-US" altLang="zh-CN" b="1" dirty="0">
                <a:latin typeface="宋体" pitchFamily="2" charset="-122"/>
                <a:ea typeface="宋体" pitchFamily="2" charset="-122"/>
              </a:rPr>
              <a:t>4.1</a:t>
            </a:r>
            <a:r>
              <a:rPr lang="zh-CN" altLang="en-US" b="1" dirty="0">
                <a:latin typeface="宋体" pitchFamily="2" charset="-122"/>
                <a:ea typeface="宋体" pitchFamily="2" charset="-122"/>
              </a:rPr>
              <a:t>（</a:t>
            </a:r>
            <a:r>
              <a:rPr lang="en-US" altLang="zh-CN" b="1" dirty="0">
                <a:latin typeface="宋体" pitchFamily="2" charset="-122"/>
                <a:ea typeface="宋体" pitchFamily="2" charset="-122"/>
              </a:rPr>
              <a:t>a</a:t>
            </a:r>
            <a:r>
              <a:rPr lang="zh-CN" altLang="en-US" b="1" dirty="0">
                <a:latin typeface="宋体" pitchFamily="2" charset="-122"/>
                <a:ea typeface="宋体" pitchFamily="2" charset="-122"/>
              </a:rPr>
              <a:t>）显示了在         像素尺寸的黑色背景上叠加一个       像素尺寸的白色矩形。</a:t>
            </a:r>
          </a:p>
        </p:txBody>
      </p:sp>
      <p:sp>
        <p:nvSpPr>
          <p:cNvPr id="2048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8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8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8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8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6"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7"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498" name="Rectangle 17"/>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sp>
        <p:nvSpPr>
          <p:cNvPr id="20499"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0"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1"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2"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3"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4"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5" name="Rectangle 2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6"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7" name="Rectangle 3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8" name="Rectangle 32"/>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09"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0482" name="Object 2"/>
          <p:cNvGraphicFramePr>
            <a:graphicFrameLocks noChangeAspect="1"/>
          </p:cNvGraphicFramePr>
          <p:nvPr/>
        </p:nvGraphicFramePr>
        <p:xfrm>
          <a:off x="5601072" y="1988840"/>
          <a:ext cx="1559851" cy="398462"/>
        </p:xfrm>
        <a:graphic>
          <a:graphicData uri="http://schemas.openxmlformats.org/presentationml/2006/ole">
            <mc:AlternateContent xmlns:mc="http://schemas.openxmlformats.org/markup-compatibility/2006">
              <mc:Choice xmlns:v="urn:schemas-microsoft-com:vml" Requires="v">
                <p:oleObj spid="_x0000_s44044" name="公式" r:id="rId3" imgW="634680" imgH="177480" progId="Equation.3">
                  <p:embed/>
                </p:oleObj>
              </mc:Choice>
              <mc:Fallback>
                <p:oleObj name="公式" r:id="rId3" imgW="634680" imgH="177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072" y="1988840"/>
                        <a:ext cx="1559851"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0" name="Rectangle 3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0483" name="Object 3"/>
          <p:cNvGraphicFramePr>
            <a:graphicFrameLocks noChangeAspect="1"/>
          </p:cNvGraphicFramePr>
          <p:nvPr/>
        </p:nvGraphicFramePr>
        <p:xfrm>
          <a:off x="4664968" y="2420888"/>
          <a:ext cx="1169458" cy="396875"/>
        </p:xfrm>
        <a:graphic>
          <a:graphicData uri="http://schemas.openxmlformats.org/presentationml/2006/ole">
            <mc:AlternateContent xmlns:mc="http://schemas.openxmlformats.org/markup-compatibility/2006">
              <mc:Choice xmlns:v="urn:schemas-microsoft-com:vml" Requires="v">
                <p:oleObj spid="_x0000_s44045" name="公式" r:id="rId5" imgW="482400" imgH="177480" progId="Equation.3">
                  <p:embed/>
                </p:oleObj>
              </mc:Choice>
              <mc:Fallback>
                <p:oleObj name="公式" r:id="rId5" imgW="482400" imgH="177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968" y="2420888"/>
                        <a:ext cx="1169458"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1" name="Rectangle 3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12" name="Rectangle 43"/>
          <p:cNvSpPr>
            <a:spLocks noChangeArrowheads="1"/>
          </p:cNvSpPr>
          <p:nvPr/>
        </p:nvSpPr>
        <p:spPr bwMode="auto">
          <a:xfrm>
            <a:off x="0" y="30715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13" name="Rectangle 4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14" name="Rectangle 47"/>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0515" name="Rectangle 4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20516" name="Picture 51" descr="http://tg1a90.mail.126.com/a/Local%20Settings/Temp/D%5d11AA7)JAX2%602N005~N14G.jpg"/>
          <p:cNvPicPr preferRelativeResize="0">
            <a:picLocks noChangeArrowheads="1"/>
          </p:cNvPicPr>
          <p:nvPr/>
        </p:nvPicPr>
        <p:blipFill>
          <a:blip r:embed="rId7" r:link="rId8" cstate="print"/>
          <a:srcRect/>
          <a:stretch>
            <a:fillRect/>
          </a:stretch>
        </p:blipFill>
        <p:spPr bwMode="auto">
          <a:xfrm>
            <a:off x="3728864" y="3284984"/>
            <a:ext cx="2729309" cy="2592388"/>
          </a:xfrm>
          <a:prstGeom prst="rect">
            <a:avLst/>
          </a:prstGeom>
          <a:noFill/>
          <a:ln w="9525">
            <a:noFill/>
            <a:miter lim="800000"/>
            <a:headEnd/>
            <a:tailEnd/>
          </a:ln>
        </p:spPr>
      </p:pic>
      <p:sp>
        <p:nvSpPr>
          <p:cNvPr id="20517" name="Rectangle 52"/>
          <p:cNvSpPr>
            <a:spLocks noChangeArrowheads="1"/>
          </p:cNvSpPr>
          <p:nvPr/>
        </p:nvSpPr>
        <p:spPr bwMode="auto">
          <a:xfrm>
            <a:off x="4017434" y="6092826"/>
            <a:ext cx="2217274" cy="486287"/>
          </a:xfrm>
          <a:prstGeom prst="rect">
            <a:avLst/>
          </a:prstGeom>
          <a:noFill/>
          <a:ln w="9525">
            <a:noFill/>
            <a:miter lim="800000"/>
            <a:headEnd/>
            <a:tailEnd/>
          </a:ln>
        </p:spPr>
        <p:txBody>
          <a:bodyPr wrap="none">
            <a:spAutoFit/>
          </a:bodyPr>
          <a:lstStyle/>
          <a:p>
            <a:r>
              <a:rPr lang="zh-CN" altLang="en-US" dirty="0">
                <a:ea typeface="宋体" pitchFamily="2" charset="-122"/>
              </a:rPr>
              <a:t>图</a:t>
            </a:r>
            <a:r>
              <a:rPr lang="en-US" altLang="zh-CN" dirty="0">
                <a:ea typeface="宋体" pitchFamily="2" charset="-122"/>
              </a:rPr>
              <a:t>4.1</a:t>
            </a:r>
            <a:r>
              <a:rPr lang="zh-CN" altLang="en-US" dirty="0">
                <a:ea typeface="宋体" pitchFamily="2" charset="-122"/>
              </a:rPr>
              <a:t>（</a:t>
            </a:r>
            <a:r>
              <a:rPr lang="en-US" altLang="zh-CN" dirty="0">
                <a:ea typeface="宋体" pitchFamily="2" charset="-122"/>
              </a:rPr>
              <a:t>a</a:t>
            </a:r>
            <a:r>
              <a:rPr lang="zh-CN" altLang="en-US" dirty="0">
                <a:ea typeface="宋体" pitchFamily="2" charset="-122"/>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3"/>
          <p:cNvSpPr>
            <a:spLocks noGrp="1" noChangeArrowheads="1"/>
          </p:cNvSpPr>
          <p:nvPr>
            <p:ph type="body" idx="1"/>
          </p:nvPr>
        </p:nvSpPr>
        <p:spPr>
          <a:xfrm>
            <a:off x="0" y="836712"/>
            <a:ext cx="9906000" cy="2305050"/>
          </a:xfrm>
        </p:spPr>
        <p:txBody>
          <a:bodyPr/>
          <a:lstStyle/>
          <a:p>
            <a:pPr>
              <a:lnSpc>
                <a:spcPct val="120000"/>
              </a:lnSpc>
              <a:buClr>
                <a:schemeClr val="tx2"/>
              </a:buClr>
              <a:buSzPct val="80000"/>
              <a:buFont typeface="Wingdings" pitchFamily="2" charset="2"/>
              <a:buNone/>
            </a:pPr>
            <a:r>
              <a:rPr lang="zh-CN" altLang="en-US" sz="2400" b="1" dirty="0">
                <a:latin typeface="幼圆" pitchFamily="49" charset="-122"/>
                <a:ea typeface="幼圆" pitchFamily="49" charset="-122"/>
              </a:rPr>
              <a:t>      此图像在进行傅里叶变换的计算之前被乘以        </a:t>
            </a:r>
            <a:r>
              <a:rPr lang="zh-CN" altLang="en-US" b="1" dirty="0">
                <a:ea typeface="宋体" pitchFamily="2" charset="-122"/>
              </a:rPr>
              <a:t>，</a:t>
            </a:r>
            <a:r>
              <a:rPr lang="zh-CN" altLang="en-US" sz="2400" b="1" dirty="0">
                <a:latin typeface="幼圆" pitchFamily="49" charset="-122"/>
                <a:ea typeface="幼圆" pitchFamily="49" charset="-122"/>
              </a:rPr>
              <a:t>从而可以使频率谱关于中心对称，如图</a:t>
            </a:r>
            <a:r>
              <a:rPr lang="en-US" altLang="zh-CN" sz="2400" b="1" dirty="0">
                <a:latin typeface="幼圆" pitchFamily="49" charset="-122"/>
                <a:ea typeface="幼圆" pitchFamily="49" charset="-122"/>
              </a:rPr>
              <a:t>4.1</a:t>
            </a:r>
            <a:r>
              <a:rPr lang="zh-CN" altLang="en-US" sz="2400" b="1" dirty="0">
                <a:latin typeface="幼圆" pitchFamily="49" charset="-122"/>
                <a:ea typeface="幼圆" pitchFamily="49" charset="-122"/>
              </a:rPr>
              <a:t>（</a:t>
            </a:r>
            <a:r>
              <a:rPr lang="en-US" altLang="zh-CN" sz="2400" b="1" dirty="0">
                <a:latin typeface="幼圆" pitchFamily="49" charset="-122"/>
                <a:ea typeface="幼圆" pitchFamily="49" charset="-122"/>
              </a:rPr>
              <a:t>b</a:t>
            </a:r>
            <a:r>
              <a:rPr lang="zh-CN" altLang="en-US" sz="2400" b="1" dirty="0">
                <a:latin typeface="幼圆" pitchFamily="49" charset="-122"/>
                <a:ea typeface="幼圆" pitchFamily="49" charset="-122"/>
              </a:rPr>
              <a:t>）所示。在图</a:t>
            </a:r>
            <a:r>
              <a:rPr lang="en-US" altLang="zh-CN" sz="2400" b="1" dirty="0">
                <a:latin typeface="幼圆" pitchFamily="49" charset="-122"/>
                <a:ea typeface="幼圆" pitchFamily="49" charset="-122"/>
              </a:rPr>
              <a:t>4.1</a:t>
            </a:r>
            <a:r>
              <a:rPr lang="zh-CN" altLang="en-US" sz="2400" b="1" dirty="0">
                <a:latin typeface="幼圆" pitchFamily="49" charset="-122"/>
                <a:ea typeface="幼圆" pitchFamily="49" charset="-122"/>
              </a:rPr>
              <a:t>（</a:t>
            </a:r>
            <a:r>
              <a:rPr lang="en-US" altLang="zh-CN" sz="2400" b="1" dirty="0">
                <a:latin typeface="幼圆" pitchFamily="49" charset="-122"/>
                <a:ea typeface="幼圆" pitchFamily="49" charset="-122"/>
              </a:rPr>
              <a:t>b</a:t>
            </a:r>
            <a:r>
              <a:rPr lang="zh-CN" altLang="en-US" sz="2400" b="1" dirty="0">
                <a:latin typeface="幼圆" pitchFamily="49" charset="-122"/>
                <a:ea typeface="幼圆" pitchFamily="49" charset="-122"/>
              </a:rPr>
              <a:t>）中， 方向谱的零点分割恰好是   方向零点分隔的两倍。</a:t>
            </a:r>
          </a:p>
          <a:p>
            <a:pPr>
              <a:lnSpc>
                <a:spcPct val="120000"/>
              </a:lnSpc>
              <a:buClr>
                <a:schemeClr val="tx2"/>
              </a:buClr>
              <a:buSzPct val="80000"/>
              <a:buFont typeface="Wingdings" pitchFamily="2" charset="2"/>
              <a:buNone/>
            </a:pPr>
            <a:endParaRPr lang="zh-CN" altLang="en-US" sz="2400" b="1" dirty="0">
              <a:latin typeface="幼圆" pitchFamily="49" charset="-122"/>
              <a:ea typeface="幼圆" pitchFamily="49" charset="-122"/>
            </a:endParaRPr>
          </a:p>
          <a:p>
            <a:pPr>
              <a:lnSpc>
                <a:spcPct val="120000"/>
              </a:lnSpc>
            </a:pPr>
            <a:endParaRPr lang="zh-CN" altLang="en-US" sz="2400" dirty="0">
              <a:latin typeface="幼圆" pitchFamily="49" charset="-122"/>
              <a:ea typeface="幼圆" pitchFamily="49" charset="-122"/>
            </a:endParaRPr>
          </a:p>
        </p:txBody>
      </p:sp>
      <p:graphicFrame>
        <p:nvGraphicFramePr>
          <p:cNvPr id="21506" name="Object 2"/>
          <p:cNvGraphicFramePr>
            <a:graphicFrameLocks noChangeAspect="1"/>
          </p:cNvGraphicFramePr>
          <p:nvPr/>
        </p:nvGraphicFramePr>
        <p:xfrm>
          <a:off x="7041232" y="980728"/>
          <a:ext cx="1014677" cy="444500"/>
        </p:xfrm>
        <a:graphic>
          <a:graphicData uri="http://schemas.openxmlformats.org/presentationml/2006/ole">
            <mc:AlternateContent xmlns:mc="http://schemas.openxmlformats.org/markup-compatibility/2006">
              <mc:Choice xmlns:v="urn:schemas-microsoft-com:vml" Requires="v">
                <p:oleObj spid="_x0000_s45083" name="公式" r:id="rId3" imgW="507960" imgH="241200" progId="Equation.3">
                  <p:embed/>
                </p:oleObj>
              </mc:Choice>
              <mc:Fallback>
                <p:oleObj name="公式" r:id="rId3" imgW="507960" imgH="241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232" y="980728"/>
                        <a:ext cx="1014677"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3"/>
          <p:cNvGraphicFramePr>
            <a:graphicFrameLocks noChangeAspect="1"/>
          </p:cNvGraphicFramePr>
          <p:nvPr/>
        </p:nvGraphicFramePr>
        <p:xfrm>
          <a:off x="8841432" y="1484784"/>
          <a:ext cx="414470" cy="411162"/>
        </p:xfrm>
        <a:graphic>
          <a:graphicData uri="http://schemas.openxmlformats.org/presentationml/2006/ole">
            <mc:AlternateContent xmlns:mc="http://schemas.openxmlformats.org/markup-compatibility/2006">
              <mc:Choice xmlns:v="urn:schemas-microsoft-com:vml" Requires="v">
                <p:oleObj spid="_x0000_s45084" name="公式" r:id="rId5" imgW="126720" imgH="139680" progId="Equation.3">
                  <p:embed/>
                </p:oleObj>
              </mc:Choice>
              <mc:Fallback>
                <p:oleObj name="公式" r:id="rId5" imgW="126720" imgH="1396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1432" y="1484784"/>
                        <a:ext cx="41447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3224808" y="1916832"/>
          <a:ext cx="448865" cy="427038"/>
        </p:xfrm>
        <a:graphic>
          <a:graphicData uri="http://schemas.openxmlformats.org/presentationml/2006/ole">
            <mc:AlternateContent xmlns:mc="http://schemas.openxmlformats.org/markup-compatibility/2006">
              <mc:Choice xmlns:v="urn:schemas-microsoft-com:vml" Requires="v">
                <p:oleObj spid="_x0000_s45085" name="公式" r:id="rId7" imgW="126720" imgH="139680" progId="Equation.3">
                  <p:embed/>
                </p:oleObj>
              </mc:Choice>
              <mc:Fallback>
                <p:oleObj name="公式" r:id="rId7" imgW="126720" imgH="1396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4808" y="1916832"/>
                        <a:ext cx="44886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2" name="Rectangle 7"/>
          <p:cNvSpPr>
            <a:spLocks noGrp="1" noChangeArrowheads="1"/>
          </p:cNvSpPr>
          <p:nvPr>
            <p:ph type="title"/>
          </p:nvPr>
        </p:nvSpPr>
        <p:spPr>
          <a:xfrm>
            <a:off x="0" y="0"/>
            <a:ext cx="9906000" cy="1125539"/>
          </a:xfrm>
          <a:noFill/>
        </p:spPr>
        <p:txBody>
          <a:bodyPr/>
          <a:lstStyle/>
          <a:p>
            <a:pPr algn="ctr"/>
            <a:r>
              <a:rPr lang="en-US" altLang="en-US" b="1" dirty="0"/>
              <a:t>4.2 </a:t>
            </a:r>
            <a:r>
              <a:rPr lang="en-US" altLang="en-US" b="1" dirty="0" err="1"/>
              <a:t>离散傅里叶变换</a:t>
            </a:r>
            <a:r>
              <a:rPr lang="en-US" altLang="en-US" sz="2800" b="1" dirty="0" err="1">
                <a:latin typeface="Times New Roman" pitchFamily="18" charset="0"/>
              </a:rPr>
              <a:t>（Discrete</a:t>
            </a:r>
            <a:r>
              <a:rPr lang="en-US" altLang="en-US" sz="2800" b="1" dirty="0">
                <a:latin typeface="Times New Roman" pitchFamily="18" charset="0"/>
              </a:rPr>
              <a:t> Fourier Transform）</a:t>
            </a:r>
            <a:r>
              <a:rPr lang="en-US" altLang="en-US" dirty="0"/>
              <a:t> </a:t>
            </a:r>
            <a:endParaRPr lang="zh-CN" altLang="en-US" dirty="0">
              <a:ea typeface="宋体" pitchFamily="2" charset="-122"/>
            </a:endParaRPr>
          </a:p>
        </p:txBody>
      </p:sp>
      <p:sp>
        <p:nvSpPr>
          <p:cNvPr id="21513" name="Rectangle 8"/>
          <p:cNvSpPr>
            <a:spLocks noChangeArrowheads="1"/>
          </p:cNvSpPr>
          <p:nvPr/>
        </p:nvSpPr>
        <p:spPr bwMode="auto">
          <a:xfrm>
            <a:off x="0" y="5084764"/>
            <a:ext cx="9905999" cy="1773237"/>
          </a:xfrm>
          <a:prstGeom prst="rect">
            <a:avLst/>
          </a:prstGeom>
          <a:noFill/>
          <a:ln w="9525">
            <a:noFill/>
            <a:miter lim="800000"/>
            <a:headEnd/>
            <a:tailEnd/>
          </a:ln>
        </p:spPr>
        <p:txBody>
          <a:bodyPr/>
          <a:lstStyle/>
          <a:p>
            <a:pPr marL="342900" indent="-342900" eaLnBrk="1" hangingPunct="1">
              <a:lnSpc>
                <a:spcPct val="80000"/>
              </a:lnSpc>
              <a:spcBef>
                <a:spcPct val="20000"/>
              </a:spcBef>
              <a:buClr>
                <a:schemeClr val="tx2"/>
              </a:buClr>
              <a:buSzPct val="80000"/>
              <a:buFont typeface="Wingdings" pitchFamily="2" charset="2"/>
              <a:buNone/>
            </a:pPr>
            <a:endParaRPr lang="zh-CN" altLang="en-US" sz="2800" dirty="0">
              <a:latin typeface="宋体" pitchFamily="2" charset="-122"/>
              <a:ea typeface="宋体" pitchFamily="2" charset="-122"/>
            </a:endParaRPr>
          </a:p>
          <a:p>
            <a:pPr marL="342900" indent="-342900" eaLnBrk="1" hangingPunct="1">
              <a:lnSpc>
                <a:spcPct val="80000"/>
              </a:lnSpc>
              <a:spcBef>
                <a:spcPct val="20000"/>
              </a:spcBef>
              <a:buClr>
                <a:schemeClr val="tx2"/>
              </a:buClr>
              <a:buSzPct val="80000"/>
              <a:buFont typeface="Wingdings" pitchFamily="2" charset="2"/>
              <a:buNone/>
            </a:pP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a</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b</a:t>
            </a:r>
            <a:r>
              <a:rPr lang="zh-CN" altLang="en-US" sz="2000" dirty="0">
                <a:latin typeface="宋体" pitchFamily="2" charset="-122"/>
                <a:ea typeface="宋体" pitchFamily="2" charset="-122"/>
              </a:rPr>
              <a:t>）</a:t>
            </a:r>
          </a:p>
          <a:p>
            <a:pPr marL="342900" indent="-342900" eaLnBrk="1" hangingPunct="1">
              <a:lnSpc>
                <a:spcPct val="80000"/>
              </a:lnSpc>
              <a:spcBef>
                <a:spcPct val="20000"/>
              </a:spcBef>
              <a:buClr>
                <a:schemeClr val="tx2"/>
              </a:buClr>
              <a:buSzPct val="80000"/>
              <a:buFont typeface="Wingdings" pitchFamily="2" charset="2"/>
              <a:buNone/>
            </a:pPr>
            <a:r>
              <a:rPr lang="zh-CN" altLang="en-US" sz="2000" dirty="0">
                <a:latin typeface="宋体" pitchFamily="2" charset="-122"/>
                <a:ea typeface="宋体" pitchFamily="2" charset="-122"/>
              </a:rPr>
              <a:t>图</a:t>
            </a:r>
            <a:r>
              <a:rPr lang="en-US" altLang="zh-CN" sz="2000" dirty="0">
                <a:latin typeface="宋体" pitchFamily="2" charset="-122"/>
                <a:ea typeface="宋体" pitchFamily="2" charset="-122"/>
              </a:rPr>
              <a:t>4.1</a:t>
            </a:r>
            <a:r>
              <a:rPr lang="zh-CN" altLang="en-US" sz="2000" dirty="0">
                <a:latin typeface="宋体" pitchFamily="2" charset="-122"/>
                <a:ea typeface="宋体" pitchFamily="2" charset="-122"/>
              </a:rPr>
              <a:t>（</a:t>
            </a:r>
            <a:r>
              <a:rPr lang="en-US" altLang="zh-CN" sz="2000" dirty="0">
                <a:latin typeface="宋体" pitchFamily="2" charset="-122"/>
                <a:ea typeface="宋体" pitchFamily="2" charset="-122"/>
              </a:rPr>
              <a:t>a</a:t>
            </a:r>
            <a:r>
              <a:rPr lang="zh-CN" altLang="en-US" sz="2000" dirty="0">
                <a:latin typeface="宋体" pitchFamily="2" charset="-122"/>
                <a:ea typeface="宋体" pitchFamily="2" charset="-122"/>
              </a:rPr>
              <a:t>）在大小为          黑色背景上叠加一个尺寸为       的白色矩形的图像，</a:t>
            </a:r>
          </a:p>
          <a:p>
            <a:pPr marL="342900" indent="-342900" eaLnBrk="1" hangingPunct="1">
              <a:lnSpc>
                <a:spcPct val="80000"/>
              </a:lnSpc>
              <a:spcBef>
                <a:spcPct val="20000"/>
              </a:spcBef>
              <a:buClr>
                <a:schemeClr val="tx2"/>
              </a:buClr>
              <a:buSzPct val="80000"/>
              <a:buFont typeface="Wingdings" pitchFamily="2" charset="2"/>
              <a:buNone/>
            </a:pP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b</a:t>
            </a:r>
            <a:r>
              <a:rPr lang="zh-CN" altLang="en-US" sz="2000" dirty="0">
                <a:latin typeface="宋体" pitchFamily="2" charset="-122"/>
                <a:ea typeface="宋体" pitchFamily="2" charset="-122"/>
              </a:rPr>
              <a:t>）应用了对数变换后显示的中心傅里叶谱</a:t>
            </a:r>
          </a:p>
          <a:p>
            <a:pPr marL="342900" indent="-342900" eaLnBrk="1" hangingPunct="1">
              <a:lnSpc>
                <a:spcPct val="80000"/>
              </a:lnSpc>
              <a:spcBef>
                <a:spcPct val="20000"/>
              </a:spcBef>
              <a:buClr>
                <a:schemeClr val="tx2"/>
              </a:buClr>
              <a:buSzPct val="80000"/>
              <a:buFont typeface="Wingdings" pitchFamily="2" charset="2"/>
              <a:buNone/>
            </a:pPr>
            <a:endParaRPr lang="zh-CN" altLang="en-US" sz="2000" dirty="0">
              <a:latin typeface="宋体" pitchFamily="2" charset="-122"/>
              <a:ea typeface="宋体" pitchFamily="2" charset="-122"/>
            </a:endParaRPr>
          </a:p>
        </p:txBody>
      </p:sp>
      <p:sp>
        <p:nvSpPr>
          <p:cNvPr id="21514" name="Rectangle 9"/>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15" name="Rectangle 1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16" name="Rectangle 1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17"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1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19" name="Rectangle 14"/>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0" name="Rectangle 15"/>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1" name="Rectangle 16"/>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2" name="Rectangle 1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3" name="Rectangle 18"/>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4" name="Rectangle 1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5" name="Rectangle 20"/>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6" name="Rectangle 21"/>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7"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8" name="Rectangle 23"/>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29" name="Rectangle 24"/>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30" name="Rectangle 2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31" name="Rectangle 2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1532" name="Rectangle 27"/>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pic>
        <p:nvPicPr>
          <p:cNvPr id="21533" name="Picture 28" descr="http://tg1a90.mail.126.com/a/Local%20Settings/Temp/D%5d11AA7)JAX2%602N005~N14G.jpg"/>
          <p:cNvPicPr preferRelativeResize="0">
            <a:picLocks noChangeArrowheads="1"/>
          </p:cNvPicPr>
          <p:nvPr/>
        </p:nvPicPr>
        <p:blipFill>
          <a:blip r:embed="rId9" r:link="rId10" cstate="print"/>
          <a:srcRect/>
          <a:stretch>
            <a:fillRect/>
          </a:stretch>
        </p:blipFill>
        <p:spPr bwMode="auto">
          <a:xfrm>
            <a:off x="920552" y="2924944"/>
            <a:ext cx="2338917" cy="2232025"/>
          </a:xfrm>
          <a:prstGeom prst="rect">
            <a:avLst/>
          </a:prstGeom>
          <a:noFill/>
          <a:ln w="9525">
            <a:noFill/>
            <a:miter lim="800000"/>
            <a:headEnd/>
            <a:tailEnd/>
          </a:ln>
        </p:spPr>
      </p:pic>
      <p:pic>
        <p:nvPicPr>
          <p:cNvPr id="21534" name="Picture 29"/>
          <p:cNvPicPr preferRelativeResize="0">
            <a:picLocks noChangeArrowheads="1"/>
          </p:cNvPicPr>
          <p:nvPr/>
        </p:nvPicPr>
        <p:blipFill>
          <a:blip r:embed="rId11" cstate="print"/>
          <a:srcRect/>
          <a:stretch>
            <a:fillRect/>
          </a:stretch>
        </p:blipFill>
        <p:spPr bwMode="auto">
          <a:xfrm>
            <a:off x="3656856" y="2924944"/>
            <a:ext cx="2261527" cy="2232025"/>
          </a:xfrm>
          <a:prstGeom prst="rect">
            <a:avLst/>
          </a:prstGeom>
          <a:noFill/>
          <a:ln w="9525">
            <a:noFill/>
            <a:miter lim="800000"/>
            <a:headEnd/>
            <a:tailEnd/>
          </a:ln>
        </p:spPr>
      </p:pic>
      <p:sp>
        <p:nvSpPr>
          <p:cNvPr id="21535" name="Rectangle 3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9" name="Object 5"/>
          <p:cNvGraphicFramePr>
            <a:graphicFrameLocks noChangeAspect="1"/>
          </p:cNvGraphicFramePr>
          <p:nvPr/>
        </p:nvGraphicFramePr>
        <p:xfrm>
          <a:off x="2432720" y="5805264"/>
          <a:ext cx="1169458" cy="300037"/>
        </p:xfrm>
        <a:graphic>
          <a:graphicData uri="http://schemas.openxmlformats.org/presentationml/2006/ole">
            <mc:AlternateContent xmlns:mc="http://schemas.openxmlformats.org/markup-compatibility/2006">
              <mc:Choice xmlns:v="urn:schemas-microsoft-com:vml" Requires="v">
                <p:oleObj spid="_x0000_s45086" name="公式" r:id="rId12" imgW="634680" imgH="177480" progId="Equation.3">
                  <p:embed/>
                </p:oleObj>
              </mc:Choice>
              <mc:Fallback>
                <p:oleObj name="公式" r:id="rId12" imgW="634680" imgH="177480" progId="Equation.3">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2720" y="5805264"/>
                        <a:ext cx="1169458"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6753200" y="5805264"/>
          <a:ext cx="937287" cy="317500"/>
        </p:xfrm>
        <a:graphic>
          <a:graphicData uri="http://schemas.openxmlformats.org/presentationml/2006/ole">
            <mc:AlternateContent xmlns:mc="http://schemas.openxmlformats.org/markup-compatibility/2006">
              <mc:Choice xmlns:v="urn:schemas-microsoft-com:vml" Requires="v">
                <p:oleObj spid="_x0000_s45087" name="公式" r:id="rId14" imgW="482400" imgH="177480" progId="Equation.3">
                  <p:embed/>
                </p:oleObj>
              </mc:Choice>
              <mc:Fallback>
                <p:oleObj name="公式" r:id="rId14" imgW="482400" imgH="177480" progId="Equation.3">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53200" y="5805264"/>
                        <a:ext cx="937287"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矩形 31"/>
          <p:cNvSpPr/>
          <p:nvPr/>
        </p:nvSpPr>
        <p:spPr>
          <a:xfrm>
            <a:off x="6033120" y="2852936"/>
            <a:ext cx="3872880" cy="1569660"/>
          </a:xfrm>
          <a:prstGeom prst="rect">
            <a:avLst/>
          </a:prstGeom>
        </p:spPr>
        <p:txBody>
          <a:bodyPr wrap="square">
            <a:spAutoFit/>
          </a:bodyPr>
          <a:lstStyle/>
          <a:p>
            <a:r>
              <a:rPr lang="en-US" altLang="zh-CN" sz="2400" b="0" dirty="0">
                <a:ea typeface="宋体" pitchFamily="2" charset="-122"/>
              </a:rPr>
              <a:t>In the Fourier domain image, each point represents a particular frequency contained in the spatial domain image.</a:t>
            </a:r>
            <a:endParaRPr lang="zh-CN" altLang="en-US" sz="2400" b="0" dirty="0">
              <a:ea typeface="宋体"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a:ea typeface="宋体" pitchFamily="2" charset="-122"/>
            </a:endParaRPr>
          </a:p>
        </p:txBody>
      </p:sp>
      <p:sp>
        <p:nvSpPr>
          <p:cNvPr id="92163" name="内容占位符 2"/>
          <p:cNvSpPr>
            <a:spLocks noGrp="1"/>
          </p:cNvSpPr>
          <p:nvPr>
            <p:ph idx="1"/>
          </p:nvPr>
        </p:nvSpPr>
        <p:spPr>
          <a:xfrm>
            <a:off x="488504" y="1196752"/>
            <a:ext cx="8970433" cy="5112568"/>
          </a:xfrm>
        </p:spPr>
        <p:txBody>
          <a:bodyPr/>
          <a:lstStyle/>
          <a:p>
            <a:r>
              <a:rPr lang="zh-CN" altLang="en-US" dirty="0">
                <a:ea typeface="宋体" pitchFamily="2" charset="-122"/>
              </a:rPr>
              <a:t>实际上对图像进行二维傅立叶变换得到频谱图，就是图像梯度的分布图。</a:t>
            </a:r>
            <a:r>
              <a:rPr lang="zh-CN" altLang="en-US" u="sng" dirty="0">
                <a:solidFill>
                  <a:srgbClr val="FF0000"/>
                </a:solidFill>
                <a:ea typeface="宋体" pitchFamily="2" charset="-122"/>
              </a:rPr>
              <a:t>频谱图上的各点与图像上各点并不存在一一对应的关系，即使在不移频的情况下也是没有。</a:t>
            </a:r>
            <a:endParaRPr lang="en-US" altLang="zh-CN" u="sng" dirty="0">
              <a:solidFill>
                <a:srgbClr val="FF0000"/>
              </a:solidFill>
              <a:ea typeface="宋体" pitchFamily="2" charset="-122"/>
            </a:endParaRPr>
          </a:p>
          <a:p>
            <a:r>
              <a:rPr lang="zh-CN" altLang="en-US" dirty="0">
                <a:ea typeface="宋体" pitchFamily="2" charset="-122"/>
              </a:rPr>
              <a:t>傅立叶频谱图上看到的明暗不一的亮点，实际上是图像上某一点与邻域点差异的强弱，即梯度的大小，也即该点的频率的大小（图像中的低频部分指低梯度的点，高频部分相反）。</a:t>
            </a:r>
            <a:endParaRPr lang="en-US" altLang="zh-CN" dirty="0">
              <a:ea typeface="宋体"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endParaRPr lang="zh-CN" altLang="en-US">
              <a:ea typeface="宋体" pitchFamily="2" charset="-122"/>
            </a:endParaRPr>
          </a:p>
        </p:txBody>
      </p:sp>
      <p:sp>
        <p:nvSpPr>
          <p:cNvPr id="93187" name="内容占位符 2"/>
          <p:cNvSpPr>
            <a:spLocks noGrp="1"/>
          </p:cNvSpPr>
          <p:nvPr>
            <p:ph idx="1"/>
          </p:nvPr>
        </p:nvSpPr>
        <p:spPr/>
        <p:txBody>
          <a:bodyPr/>
          <a:lstStyle/>
          <a:p>
            <a:r>
              <a:rPr lang="zh-CN" altLang="en-US">
                <a:ea typeface="宋体" pitchFamily="2" charset="-122"/>
              </a:rPr>
              <a:t>这样通过观察傅立叶变换后的频谱图</a:t>
            </a:r>
            <a:r>
              <a:rPr lang="en-US" altLang="zh-CN">
                <a:ea typeface="宋体" pitchFamily="2" charset="-122"/>
              </a:rPr>
              <a:t>(</a:t>
            </a:r>
            <a:r>
              <a:rPr lang="zh-CN" altLang="en-US">
                <a:ea typeface="宋体" pitchFamily="2" charset="-122"/>
              </a:rPr>
              <a:t>也叫功率图</a:t>
            </a:r>
            <a:r>
              <a:rPr lang="en-US" altLang="zh-CN">
                <a:ea typeface="宋体" pitchFamily="2" charset="-122"/>
              </a:rPr>
              <a:t>)</a:t>
            </a:r>
            <a:r>
              <a:rPr lang="zh-CN" altLang="en-US">
                <a:ea typeface="宋体" pitchFamily="2" charset="-122"/>
              </a:rPr>
              <a:t>，就可以看出，图像的能量分布。如果频谱图中暗的点数更多，那么实际图像是比较柔和的（因为各点与邻域差异都不大，梯度相对较小），反之，如果频谱图中亮的点数多，那么实际图像一定是尖锐的，边界分明且边界两边像素差异较大的。</a:t>
            </a:r>
            <a:endParaRPr lang="en-US" altLang="zh-CN">
              <a:ea typeface="宋体" pitchFamily="2" charset="-122"/>
            </a:endParaRPr>
          </a:p>
          <a:p>
            <a:endParaRPr lang="zh-CN" altLang="en-US">
              <a:ea typeface="宋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584729" y="1473200"/>
            <a:ext cx="8813933" cy="4745915"/>
          </a:xfrm>
          <a:prstGeom prst="rect">
            <a:avLst/>
          </a:prstGeom>
          <a:noFill/>
          <a:ln w="12700" cap="sq">
            <a:noFill/>
            <a:miter lim="800000"/>
            <a:headEnd type="none" w="sm" len="sm"/>
            <a:tailEnd type="none" w="sm" len="sm"/>
          </a:ln>
          <a:effectLst/>
        </p:spPr>
        <p:txBody>
          <a:bodyPr>
            <a:spAutoFit/>
          </a:bodyPr>
          <a:lstStyle/>
          <a:p>
            <a:pPr>
              <a:lnSpc>
                <a:spcPct val="140000"/>
              </a:lnSpc>
              <a:defRPr/>
            </a:pPr>
            <a:r>
              <a:rPr kumimoji="1" lang="en-US" altLang="zh-CN" sz="2400" b="1" dirty="0">
                <a:effectLst>
                  <a:outerShdw blurRad="38100" dist="38100" dir="2700000" algn="tl">
                    <a:srgbClr val="C0C0C0"/>
                  </a:outerShdw>
                </a:effectLst>
                <a:ea typeface="宋体" pitchFamily="2" charset="-122"/>
                <a:cs typeface="Times New Roman" pitchFamily="18" charset="0"/>
              </a:rPr>
              <a:t>9. </a:t>
            </a:r>
            <a:r>
              <a:rPr kumimoji="1" lang="zh-CN" altLang="en-US" sz="2400" b="1" dirty="0">
                <a:effectLst>
                  <a:outerShdw blurRad="38100" dist="38100" dir="2700000" algn="tl">
                    <a:srgbClr val="C0C0C0"/>
                  </a:outerShdw>
                </a:effectLst>
                <a:latin typeface="宋体" pitchFamily="2" charset="-122"/>
                <a:ea typeface="宋体" pitchFamily="2" charset="-122"/>
              </a:rPr>
              <a:t>数字图像傅里叶变换的频谱分布和统计特性</a:t>
            </a:r>
            <a:r>
              <a:rPr kumimoji="1" lang="zh-CN" altLang="en-US" sz="2400" b="1" dirty="0">
                <a:latin typeface="Arial" charset="0"/>
                <a:ea typeface="宋体" pitchFamily="2" charset="-122"/>
              </a:rPr>
              <a:t> </a:t>
            </a:r>
          </a:p>
          <a:p>
            <a:pPr>
              <a:lnSpc>
                <a:spcPct val="140000"/>
              </a:lnSpc>
              <a:defRPr/>
            </a:pPr>
            <a:r>
              <a:rPr kumimoji="1" lang="en-US" altLang="zh-CN" sz="2400" dirty="0">
                <a:ea typeface="宋体" pitchFamily="2" charset="-122"/>
              </a:rPr>
              <a:t>1)</a:t>
            </a:r>
            <a:r>
              <a:rPr kumimoji="1" lang="zh-CN" altLang="en-US" sz="2400" dirty="0">
                <a:ea typeface="宋体" pitchFamily="2" charset="-122"/>
              </a:rPr>
              <a:t>数字图像傅里叶变换的频谱分布</a:t>
            </a:r>
          </a:p>
          <a:p>
            <a:pPr>
              <a:lnSpc>
                <a:spcPct val="140000"/>
              </a:lnSpc>
              <a:defRPr/>
            </a:pPr>
            <a:r>
              <a:rPr kumimoji="1" lang="zh-CN" altLang="en-US" sz="2400" dirty="0">
                <a:ea typeface="宋体" pitchFamily="2" charset="-122"/>
              </a:rPr>
              <a:t>        数字图像的二维离散傅里叶变换所得结果的频率成分如图</a:t>
            </a:r>
            <a:r>
              <a:rPr kumimoji="1" lang="en-US" altLang="zh-CN" sz="2400" dirty="0">
                <a:ea typeface="宋体" pitchFamily="2" charset="-122"/>
              </a:rPr>
              <a:t>4.10</a:t>
            </a:r>
            <a:r>
              <a:rPr kumimoji="1" lang="zh-CN" altLang="en-US" sz="2400" dirty="0">
                <a:ea typeface="宋体" pitchFamily="2" charset="-122"/>
              </a:rPr>
              <a:t>所示，左上角为直流成分，变换结果的四个角的周围对应于低频成分，中央部位对应于高频部分。为了便于观察谱的分布，使直流成分出现在窗口的中央，可采用图示的换位方法，根据傅里叶频率位移的性质，只需要用</a:t>
            </a:r>
            <a:r>
              <a:rPr kumimoji="1" lang="en-US" altLang="zh-CN" sz="2400" i="1" dirty="0">
                <a:ea typeface="宋体" pitchFamily="2" charset="-122"/>
              </a:rPr>
              <a:t>f</a:t>
            </a:r>
            <a:r>
              <a:rPr kumimoji="1" lang="en-US" altLang="zh-CN" sz="2400" dirty="0">
                <a:ea typeface="宋体" pitchFamily="2" charset="-122"/>
              </a:rPr>
              <a:t>(</a:t>
            </a:r>
            <a:r>
              <a:rPr kumimoji="1" lang="en-US" altLang="zh-CN" sz="2400" i="1" dirty="0">
                <a:ea typeface="宋体" pitchFamily="2" charset="-122"/>
              </a:rPr>
              <a:t>x</a:t>
            </a:r>
            <a:r>
              <a:rPr kumimoji="1" lang="zh-CN" altLang="en-US" sz="2400" dirty="0">
                <a:ea typeface="宋体" pitchFamily="2" charset="-122"/>
              </a:rPr>
              <a:t>，</a:t>
            </a:r>
            <a:r>
              <a:rPr kumimoji="1" lang="en-US" altLang="zh-CN" sz="2400" i="1" dirty="0">
                <a:ea typeface="宋体" pitchFamily="2" charset="-122"/>
              </a:rPr>
              <a:t>y</a:t>
            </a:r>
            <a:r>
              <a:rPr kumimoji="1" lang="en-US" altLang="zh-CN" sz="2400" dirty="0">
                <a:ea typeface="宋体" pitchFamily="2" charset="-122"/>
              </a:rPr>
              <a:t>)</a:t>
            </a:r>
            <a:r>
              <a:rPr kumimoji="1" lang="zh-CN" altLang="en-US" sz="2400" dirty="0">
                <a:ea typeface="宋体" pitchFamily="2" charset="-122"/>
              </a:rPr>
              <a:t>乘上       因子进行傅里叶变换即可实现，变换后的坐标原点移动到了窗口中心，围绕坐标中心的是低频，向外是高频。</a:t>
            </a:r>
          </a:p>
        </p:txBody>
      </p:sp>
      <p:sp>
        <p:nvSpPr>
          <p:cNvPr id="118787" name="Rectangle 3"/>
          <p:cNvSpPr>
            <a:spLocks noChangeArrowheads="1"/>
          </p:cNvSpPr>
          <p:nvPr/>
        </p:nvSpPr>
        <p:spPr bwMode="auto">
          <a:xfrm>
            <a:off x="2360712" y="260648"/>
            <a:ext cx="546033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2301081" y="5132388"/>
            <a:ext cx="5943600" cy="387798"/>
          </a:xfrm>
          <a:prstGeom prst="rect">
            <a:avLst/>
          </a:prstGeom>
          <a:noFill/>
          <a:ln w="12700" cap="sq">
            <a:noFill/>
            <a:miter lim="800000"/>
            <a:headEnd type="none" w="sm" len="sm"/>
            <a:tailEnd type="none" w="sm" len="sm"/>
          </a:ln>
        </p:spPr>
        <p:txBody>
          <a:bodyPr>
            <a:spAutoFit/>
          </a:bodyPr>
          <a:lstStyle/>
          <a:p>
            <a:pPr algn="ctr"/>
            <a:r>
              <a:rPr kumimoji="1" lang="zh-CN" altLang="en-US" sz="2400" b="1">
                <a:latin typeface="宋体" pitchFamily="2" charset="-122"/>
                <a:ea typeface="宋体" pitchFamily="2" charset="-122"/>
              </a:rPr>
              <a:t>图</a:t>
            </a:r>
            <a:r>
              <a:rPr kumimoji="1" lang="en-US" altLang="zh-CN" sz="2400" b="1">
                <a:ea typeface="宋体" pitchFamily="2" charset="-122"/>
                <a:cs typeface="Times New Roman" pitchFamily="18" charset="0"/>
              </a:rPr>
              <a:t>4.10 </a:t>
            </a:r>
            <a:r>
              <a:rPr kumimoji="1" lang="zh-CN" altLang="en-US" sz="2400" b="1">
                <a:latin typeface="宋体" pitchFamily="2" charset="-122"/>
                <a:ea typeface="宋体" pitchFamily="2" charset="-122"/>
              </a:rPr>
              <a:t>二维傅里叶变换的频谱分布</a:t>
            </a:r>
            <a:r>
              <a:rPr kumimoji="1" lang="zh-CN" altLang="en-US" sz="2400">
                <a:latin typeface="Arial" charset="0"/>
                <a:ea typeface="宋体" pitchFamily="2" charset="-122"/>
              </a:rPr>
              <a:t> </a:t>
            </a:r>
            <a:endParaRPr kumimoji="1" lang="zh-CN" altLang="en-US" sz="2400">
              <a:ea typeface="宋体" pitchFamily="2" charset="-122"/>
            </a:endParaRPr>
          </a:p>
        </p:txBody>
      </p:sp>
      <p:pic>
        <p:nvPicPr>
          <p:cNvPr id="95236" name="Picture 3" descr="020107"/>
          <p:cNvPicPr>
            <a:picLocks noChangeAspect="1" noChangeArrowheads="1"/>
          </p:cNvPicPr>
          <p:nvPr/>
        </p:nvPicPr>
        <p:blipFill>
          <a:blip r:embed="rId2" cstate="print"/>
          <a:srcRect/>
          <a:stretch>
            <a:fillRect/>
          </a:stretch>
        </p:blipFill>
        <p:spPr bwMode="auto">
          <a:xfrm>
            <a:off x="306123" y="1830389"/>
            <a:ext cx="9328150" cy="2751137"/>
          </a:xfrm>
          <a:prstGeom prst="rect">
            <a:avLst/>
          </a:prstGeom>
          <a:noFill/>
          <a:ln w="9525">
            <a:noFill/>
            <a:miter lim="800000"/>
            <a:headEnd/>
            <a:tailEnd/>
          </a:ln>
        </p:spPr>
      </p:pic>
      <p:sp>
        <p:nvSpPr>
          <p:cNvPr id="119812" name="Rectangle 4"/>
          <p:cNvSpPr>
            <a:spLocks noChangeArrowheads="1"/>
          </p:cNvSpPr>
          <p:nvPr/>
        </p:nvSpPr>
        <p:spPr bwMode="auto">
          <a:xfrm>
            <a:off x="2864768" y="260648"/>
            <a:ext cx="53829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ChangeArrowheads="1"/>
          </p:cNvSpPr>
          <p:nvPr/>
        </p:nvSpPr>
        <p:spPr bwMode="auto">
          <a:xfrm>
            <a:off x="2925367" y="5276850"/>
            <a:ext cx="4837773" cy="387798"/>
          </a:xfrm>
          <a:prstGeom prst="rect">
            <a:avLst/>
          </a:prstGeom>
          <a:noFill/>
          <a:ln w="12700" cap="sq">
            <a:noFill/>
            <a:miter lim="800000"/>
            <a:headEnd type="none" w="sm" len="sm"/>
            <a:tailEnd type="none" w="sm" len="sm"/>
          </a:ln>
        </p:spPr>
        <p:txBody>
          <a:bodyPr>
            <a:spAutoFit/>
          </a:bodyPr>
          <a:lstStyle/>
          <a:p>
            <a:pPr algn="ctr"/>
            <a:r>
              <a:rPr kumimoji="1" lang="zh-CN" altLang="en-US" sz="2400">
                <a:latin typeface="宋体" pitchFamily="2" charset="-122"/>
                <a:ea typeface="宋体" pitchFamily="2" charset="-122"/>
              </a:rPr>
              <a:t>图</a:t>
            </a:r>
            <a:r>
              <a:rPr kumimoji="1" lang="en-US" altLang="zh-CN" sz="2400">
                <a:ea typeface="宋体" pitchFamily="2" charset="-122"/>
                <a:cs typeface="Times New Roman" pitchFamily="18" charset="0"/>
              </a:rPr>
              <a:t>4.11 </a:t>
            </a:r>
            <a:r>
              <a:rPr kumimoji="1" lang="zh-CN" altLang="en-US" sz="2400">
                <a:latin typeface="宋体" pitchFamily="2" charset="-122"/>
                <a:ea typeface="宋体" pitchFamily="2" charset="-122"/>
              </a:rPr>
              <a:t>频率位移示例</a:t>
            </a:r>
            <a:endParaRPr kumimoji="1" lang="zh-CN" altLang="en-US" sz="2400">
              <a:ea typeface="宋体" pitchFamily="2" charset="-122"/>
            </a:endParaRPr>
          </a:p>
        </p:txBody>
      </p:sp>
      <p:pic>
        <p:nvPicPr>
          <p:cNvPr id="96260" name="Picture 3" descr="020108"/>
          <p:cNvPicPr>
            <a:picLocks noChangeAspect="1" noChangeArrowheads="1"/>
          </p:cNvPicPr>
          <p:nvPr/>
        </p:nvPicPr>
        <p:blipFill>
          <a:blip r:embed="rId2" cstate="print"/>
          <a:srcRect/>
          <a:stretch>
            <a:fillRect/>
          </a:stretch>
        </p:blipFill>
        <p:spPr bwMode="auto">
          <a:xfrm>
            <a:off x="471223" y="1630363"/>
            <a:ext cx="9163050" cy="3022600"/>
          </a:xfrm>
          <a:prstGeom prst="rect">
            <a:avLst/>
          </a:prstGeom>
          <a:noFill/>
          <a:ln w="9525">
            <a:noFill/>
            <a:miter lim="800000"/>
            <a:headEnd/>
            <a:tailEnd/>
          </a:ln>
        </p:spPr>
      </p:pic>
      <p:sp>
        <p:nvSpPr>
          <p:cNvPr id="120836" name="Rectangle 4"/>
          <p:cNvSpPr>
            <a:spLocks noChangeArrowheads="1"/>
          </p:cNvSpPr>
          <p:nvPr/>
        </p:nvSpPr>
        <p:spPr bwMode="auto">
          <a:xfrm>
            <a:off x="2720752" y="188640"/>
            <a:ext cx="5460339"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一、什么是频域</a:t>
            </a:r>
          </a:p>
        </p:txBody>
      </p:sp>
      <p:sp>
        <p:nvSpPr>
          <p:cNvPr id="3" name="内容占位符 2"/>
          <p:cNvSpPr>
            <a:spLocks noGrp="1"/>
          </p:cNvSpPr>
          <p:nvPr>
            <p:ph idx="1"/>
          </p:nvPr>
        </p:nvSpPr>
        <p:spPr/>
        <p:txBody>
          <a:bodyPr/>
          <a:lstStyle/>
          <a:p>
            <a:r>
              <a:rPr lang="zh-CN" altLang="en-US" dirty="0"/>
              <a:t>我们看到的世界都以时间为轴，股票的走势、人的身高、汽车的轨迹都会随着时间发生改变。这种</a:t>
            </a:r>
            <a:r>
              <a:rPr lang="zh-CN" altLang="en-US" dirty="0">
                <a:highlight>
                  <a:srgbClr val="FFFF00"/>
                </a:highlight>
              </a:rPr>
              <a:t>以时间</a:t>
            </a:r>
            <a:r>
              <a:rPr lang="zh-CN" altLang="en-US" dirty="0"/>
              <a:t>作为参照来观察动态世界的方法我们称其为时域分析。</a:t>
            </a:r>
            <a:endParaRPr lang="en-US" altLang="zh-CN" dirty="0"/>
          </a:p>
          <a:p>
            <a:r>
              <a:rPr lang="zh-CN" altLang="en-US" dirty="0"/>
              <a:t>而我们也想当然的认为，世间万物都在随着时间不停的改变，并且永远不会静止下来。但如果用另一种方法来观察世界的话，你会发现</a:t>
            </a:r>
            <a:r>
              <a:rPr lang="zh-CN" altLang="en-US" u="sng" dirty="0"/>
              <a:t>世界是永恒不变的</a:t>
            </a:r>
            <a:r>
              <a:rPr lang="zh-CN" altLang="en-US" dirty="0"/>
              <a:t>，这个静止的世界就叫做频域。</a:t>
            </a:r>
          </a:p>
          <a:p>
            <a:endParaRPr lang="zh-CN" altLang="en-US" dirty="0"/>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endParaRPr lang="zh-CN" altLang="en-US">
              <a:ea typeface="宋体" pitchFamily="2" charset="-122"/>
            </a:endParaRPr>
          </a:p>
        </p:txBody>
      </p:sp>
      <p:sp>
        <p:nvSpPr>
          <p:cNvPr id="97283" name="内容占位符 2"/>
          <p:cNvSpPr>
            <a:spLocks noGrp="1"/>
          </p:cNvSpPr>
          <p:nvPr>
            <p:ph idx="1"/>
          </p:nvPr>
        </p:nvSpPr>
        <p:spPr/>
        <p:txBody>
          <a:bodyPr/>
          <a:lstStyle/>
          <a:p>
            <a:r>
              <a:rPr lang="zh-CN" altLang="en-US">
                <a:ea typeface="宋体" pitchFamily="2" charset="-122"/>
              </a:rPr>
              <a:t>对频谱移频到原点以后，可以看出图像的频率分布是以原点为圆心，对称分布的。将频谱移频到圆心除了可以清晰地看出图像频率分布以外，还有一个好处，它可以分离出有周期性规律的干扰信号，比如正弦干扰，一副带有正弦干扰，移频到原点的频谱图上可以看出除了中心以外还存在以某一点为中心，对称分布的亮点集合，这个集合就是干扰噪音产生的，这时可以很直观的通过在该位置放置带阻滤波器消除干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body" idx="1"/>
          </p:nvPr>
        </p:nvSpPr>
        <p:spPr>
          <a:xfrm>
            <a:off x="271728" y="3933825"/>
            <a:ext cx="9634272" cy="2490788"/>
          </a:xfrm>
        </p:spPr>
        <p:txBody>
          <a:bodyPr/>
          <a:lstStyle/>
          <a:p>
            <a:pPr algn="just">
              <a:lnSpc>
                <a:spcPct val="90000"/>
              </a:lnSpc>
              <a:buClr>
                <a:schemeClr val="tx2"/>
              </a:buClr>
              <a:buSzPct val="80000"/>
              <a:buFont typeface="Wingdings" pitchFamily="2" charset="2"/>
              <a:buNone/>
            </a:pPr>
            <a:r>
              <a:rPr lang="zh-CN" altLang="en-US" b="1" dirty="0">
                <a:latin typeface="宋体" pitchFamily="2" charset="-122"/>
                <a:ea typeface="宋体" pitchFamily="2" charset="-122"/>
              </a:rPr>
              <a:t>  符合图像中    的矩形尺寸比例（遵照傅里叶变换</a:t>
            </a:r>
            <a:r>
              <a:rPr lang="en-US" altLang="zh-CN" b="1" dirty="0">
                <a:latin typeface="宋体" pitchFamily="2" charset="-122"/>
                <a:ea typeface="宋体" pitchFamily="2" charset="-122"/>
              </a:rPr>
              <a:t>4.4.6</a:t>
            </a:r>
            <a:r>
              <a:rPr lang="zh-CN" altLang="en-US" b="1" dirty="0">
                <a:latin typeface="宋体" pitchFamily="2" charset="-122"/>
                <a:ea typeface="宋体" pitchFamily="2" charset="-122"/>
              </a:rPr>
              <a:t>节的尺度变换性质）。在显示之前频率谱用式（对数处理见前章</a:t>
            </a:r>
            <a:r>
              <a:rPr lang="en-US" altLang="zh-CN" b="1" dirty="0">
                <a:latin typeface="宋体" pitchFamily="2" charset="-122"/>
                <a:ea typeface="宋体" pitchFamily="2" charset="-122"/>
              </a:rPr>
              <a:t>3.2.2</a:t>
            </a:r>
            <a:r>
              <a:rPr lang="zh-CN" altLang="en-US" b="1" dirty="0">
                <a:latin typeface="宋体" pitchFamily="2" charset="-122"/>
                <a:ea typeface="宋体" pitchFamily="2" charset="-122"/>
              </a:rPr>
              <a:t>）中的对数变换处理以增强灰度级细节。变换中使用      的值可以降低整体强度。在本章显示的多数傅里叶频率谱都用对数变换进行了相似的处理。</a:t>
            </a:r>
          </a:p>
        </p:txBody>
      </p:sp>
      <p:sp>
        <p:nvSpPr>
          <p:cNvPr id="22546" name="Rectangle 17"/>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graphicFrame>
        <p:nvGraphicFramePr>
          <p:cNvPr id="22530" name="Object 2"/>
          <p:cNvGraphicFramePr>
            <a:graphicFrameLocks noChangeAspect="1"/>
          </p:cNvGraphicFramePr>
          <p:nvPr/>
        </p:nvGraphicFramePr>
        <p:xfrm>
          <a:off x="2864768" y="4005064"/>
          <a:ext cx="703395" cy="403225"/>
        </p:xfrm>
        <a:graphic>
          <a:graphicData uri="http://schemas.openxmlformats.org/presentationml/2006/ole">
            <mc:AlternateContent xmlns:mc="http://schemas.openxmlformats.org/markup-compatibility/2006">
              <mc:Choice xmlns:v="urn:schemas-microsoft-com:vml" Requires="v">
                <p:oleObj spid="_x0000_s46092" name="公式" r:id="rId3" imgW="291960" imgH="177480" progId="Equation.3">
                  <p:embed/>
                </p:oleObj>
              </mc:Choice>
              <mc:Fallback>
                <p:oleObj name="公式" r:id="rId3" imgW="291960" imgH="177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4768" y="4005064"/>
                        <a:ext cx="70339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nvGraphicFramePr>
        <p:xfrm>
          <a:off x="6177136" y="5373216"/>
          <a:ext cx="1092068" cy="382587"/>
        </p:xfrm>
        <a:graphic>
          <a:graphicData uri="http://schemas.openxmlformats.org/presentationml/2006/ole">
            <mc:AlternateContent xmlns:mc="http://schemas.openxmlformats.org/markup-compatibility/2006">
              <mc:Choice xmlns:v="urn:schemas-microsoft-com:vml" Requires="v">
                <p:oleObj spid="_x0000_s46093" name="公式" r:id="rId5" imgW="469800" imgH="177480" progId="Equation.3">
                  <p:embed/>
                </p:oleObj>
              </mc:Choice>
              <mc:Fallback>
                <p:oleObj name="公式" r:id="rId5" imgW="469800" imgH="177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136" y="5373216"/>
                        <a:ext cx="109206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59" name="Picture 42" descr="http://tg1a90.mail.126.com/a/Local%20Settings/Temp/D%5d11AA7)JAX2%602N005~N14G.jpg"/>
          <p:cNvPicPr preferRelativeResize="0">
            <a:picLocks noChangeArrowheads="1"/>
          </p:cNvPicPr>
          <p:nvPr/>
        </p:nvPicPr>
        <p:blipFill>
          <a:blip r:embed="rId7" r:link="rId8" cstate="print"/>
          <a:srcRect/>
          <a:stretch>
            <a:fillRect/>
          </a:stretch>
        </p:blipFill>
        <p:spPr bwMode="auto">
          <a:xfrm>
            <a:off x="1754187" y="1412876"/>
            <a:ext cx="2338917" cy="2232025"/>
          </a:xfrm>
          <a:prstGeom prst="rect">
            <a:avLst/>
          </a:prstGeom>
          <a:noFill/>
          <a:ln w="9525">
            <a:noFill/>
            <a:miter lim="800000"/>
            <a:headEnd/>
            <a:tailEnd/>
          </a:ln>
        </p:spPr>
      </p:pic>
      <p:pic>
        <p:nvPicPr>
          <p:cNvPr id="22560" name="Picture 43"/>
          <p:cNvPicPr preferRelativeResize="0">
            <a:picLocks noChangeArrowheads="1"/>
          </p:cNvPicPr>
          <p:nvPr/>
        </p:nvPicPr>
        <p:blipFill>
          <a:blip r:embed="rId9" cstate="print"/>
          <a:srcRect/>
          <a:stretch>
            <a:fillRect/>
          </a:stretch>
        </p:blipFill>
        <p:spPr bwMode="auto">
          <a:xfrm>
            <a:off x="4953000" y="1412876"/>
            <a:ext cx="2261527" cy="22320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endParaRPr lang="zh-CN" altLang="en-US">
              <a:ea typeface="宋体" pitchFamily="2" charset="-122"/>
            </a:endParaRPr>
          </a:p>
        </p:txBody>
      </p:sp>
      <p:sp>
        <p:nvSpPr>
          <p:cNvPr id="98307" name="内容占位符 2"/>
          <p:cNvSpPr>
            <a:spLocks noGrp="1"/>
          </p:cNvSpPr>
          <p:nvPr>
            <p:ph idx="1"/>
          </p:nvPr>
        </p:nvSpPr>
        <p:spPr/>
        <p:txBody>
          <a:bodyPr/>
          <a:lstStyle/>
          <a:p>
            <a:r>
              <a:rPr lang="en-US" altLang="zh-CN">
                <a:ea typeface="宋体" pitchFamily="2" charset="-122"/>
              </a:rPr>
              <a:t>I=imread('d:\dip\ex4_1.jpg');</a:t>
            </a:r>
          </a:p>
          <a:p>
            <a:r>
              <a:rPr lang="en-US" altLang="zh-CN">
                <a:ea typeface="宋体" pitchFamily="2" charset="-122"/>
              </a:rPr>
              <a:t>subplot(1,2,1),imshow(I)</a:t>
            </a:r>
          </a:p>
          <a:p>
            <a:r>
              <a:rPr lang="en-US" altLang="zh-CN">
                <a:ea typeface="宋体" pitchFamily="2" charset="-122"/>
              </a:rPr>
              <a:t>I1=rgb2gray(I);</a:t>
            </a:r>
          </a:p>
          <a:p>
            <a:r>
              <a:rPr lang="en-US" altLang="zh-CN">
                <a:ea typeface="宋体" pitchFamily="2" charset="-122"/>
              </a:rPr>
              <a:t>J=fft2(I1);</a:t>
            </a:r>
          </a:p>
          <a:p>
            <a:r>
              <a:rPr lang="en-US" altLang="zh-CN">
                <a:ea typeface="宋体" pitchFamily="2" charset="-122"/>
              </a:rPr>
              <a:t>F=abs(J);</a:t>
            </a:r>
          </a:p>
          <a:p>
            <a:r>
              <a:rPr lang="en-US" altLang="zh-CN">
                <a:ea typeface="宋体" pitchFamily="2" charset="-122"/>
              </a:rPr>
              <a:t>J1=fftshift(F);</a:t>
            </a:r>
          </a:p>
          <a:p>
            <a:r>
              <a:rPr lang="en-US" altLang="zh-CN">
                <a:ea typeface="宋体" pitchFamily="2" charset="-122"/>
              </a:rPr>
              <a:t>subplot(1,2,2),imshow(J1,[100  250])</a:t>
            </a:r>
            <a:endParaRPr lang="zh-CN" altLang="en-US">
              <a:ea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xfrm>
            <a:off x="428229" y="1268414"/>
            <a:ext cx="8815652" cy="5113337"/>
          </a:xfrm>
        </p:spPr>
        <p:txBody>
          <a:bodyPr/>
          <a:lstStyle/>
          <a:p>
            <a:pPr>
              <a:lnSpc>
                <a:spcPct val="90000"/>
              </a:lnSpc>
              <a:buClr>
                <a:schemeClr val="tx2"/>
              </a:buClr>
              <a:buSzPct val="80000"/>
              <a:buFont typeface="Wingdings" pitchFamily="2" charset="2"/>
              <a:buChar char="l"/>
            </a:pPr>
            <a:r>
              <a:rPr lang="zh-CN" altLang="en-US" sz="2800" b="1" dirty="0">
                <a:latin typeface="宋体" pitchFamily="2" charset="-122"/>
                <a:ea typeface="宋体" pitchFamily="2" charset="-122"/>
              </a:rPr>
              <a:t>例</a:t>
            </a:r>
            <a:r>
              <a:rPr lang="en-US" altLang="zh-CN" sz="2800" b="1" dirty="0">
                <a:latin typeface="宋体" pitchFamily="2" charset="-122"/>
                <a:ea typeface="宋体" pitchFamily="2" charset="-122"/>
              </a:rPr>
              <a:t>4.2</a:t>
            </a:r>
            <a:r>
              <a:rPr lang="zh-CN" altLang="en-US" sz="2800" b="1" dirty="0">
                <a:latin typeface="宋体" pitchFamily="2" charset="-122"/>
                <a:ea typeface="宋体" pitchFamily="2" charset="-122"/>
              </a:rPr>
              <a:t>图象的二维离散傅立叶频谱。</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％读入原始图象</a:t>
            </a:r>
          </a:p>
          <a:p>
            <a:pPr>
              <a:lnSpc>
                <a:spcPct val="90000"/>
              </a:lnSpc>
              <a:buClr>
                <a:schemeClr val="tx2"/>
              </a:buClr>
              <a:buSzPct val="80000"/>
              <a:buFont typeface="Wingdings" pitchFamily="2" charset="2"/>
              <a:buNone/>
            </a:pPr>
            <a:r>
              <a:rPr lang="en-US" altLang="zh-CN" sz="2800" b="1" i="1" dirty="0">
                <a:latin typeface="Times New Roman" pitchFamily="18" charset="0"/>
                <a:ea typeface="宋体" pitchFamily="2" charset="-122"/>
              </a:rPr>
              <a:t>I = </a:t>
            </a:r>
            <a:r>
              <a:rPr lang="en-US" altLang="zh-CN" sz="2800" b="1" i="1" dirty="0" err="1">
                <a:latin typeface="Times New Roman" pitchFamily="18" charset="0"/>
                <a:ea typeface="宋体" pitchFamily="2" charset="-122"/>
              </a:rPr>
              <a:t>imread</a:t>
            </a:r>
            <a:r>
              <a:rPr lang="en-US" altLang="zh-CN" sz="2800" b="1" i="1" dirty="0">
                <a:latin typeface="Times New Roman" pitchFamily="18" charset="0"/>
                <a:ea typeface="宋体" pitchFamily="2" charset="-122"/>
              </a:rPr>
              <a:t>(‘i_peppers_gray.bmp’);</a:t>
            </a:r>
          </a:p>
          <a:p>
            <a:pPr>
              <a:lnSpc>
                <a:spcPct val="90000"/>
              </a:lnSpc>
              <a:buClr>
                <a:schemeClr val="tx2"/>
              </a:buClr>
              <a:buSzPct val="80000"/>
              <a:buFont typeface="Wingdings" pitchFamily="2" charset="2"/>
              <a:buNone/>
            </a:pPr>
            <a:r>
              <a:rPr lang="en-US" altLang="zh-CN" sz="2800" b="1" i="1" dirty="0" err="1">
                <a:latin typeface="Times New Roman" pitchFamily="18" charset="0"/>
                <a:ea typeface="宋体" pitchFamily="2" charset="-122"/>
              </a:rPr>
              <a:t>imshow</a:t>
            </a:r>
            <a:r>
              <a:rPr lang="en-US" altLang="zh-CN" sz="2800" b="1" i="1" dirty="0">
                <a:latin typeface="Times New Roman" pitchFamily="18" charset="0"/>
                <a:ea typeface="宋体" pitchFamily="2" charset="-122"/>
              </a:rPr>
              <a:t>(I)</a:t>
            </a:r>
          </a:p>
          <a:p>
            <a:pPr>
              <a:lnSpc>
                <a:spcPct val="90000"/>
              </a:lnSpc>
              <a:buClr>
                <a:schemeClr val="tx2"/>
              </a:buClr>
              <a:buSzPct val="80000"/>
              <a:buFont typeface="Wingdings" pitchFamily="2" charset="2"/>
              <a:buNone/>
            </a:pPr>
            <a:r>
              <a:rPr lang="en-US" altLang="zh-CN" sz="2800" b="1" dirty="0">
                <a:latin typeface="宋体" pitchFamily="2" charset="-122"/>
                <a:ea typeface="宋体" pitchFamily="2" charset="-122"/>
              </a:rPr>
              <a:t>%</a:t>
            </a:r>
            <a:r>
              <a:rPr lang="zh-CN" altLang="en-US" sz="2800" b="1" dirty="0">
                <a:latin typeface="宋体" pitchFamily="2" charset="-122"/>
                <a:ea typeface="宋体" pitchFamily="2" charset="-122"/>
              </a:rPr>
              <a:t>求离散傅立叶频谱</a:t>
            </a:r>
          </a:p>
          <a:p>
            <a:pPr>
              <a:lnSpc>
                <a:spcPct val="90000"/>
              </a:lnSpc>
              <a:buClr>
                <a:schemeClr val="tx2"/>
              </a:buClr>
              <a:buSzPct val="80000"/>
              <a:buFont typeface="Wingdings" pitchFamily="2" charset="2"/>
              <a:buNone/>
            </a:pPr>
            <a:r>
              <a:rPr lang="en-US" altLang="zh-CN" sz="2800" b="1" i="1" dirty="0">
                <a:latin typeface="Times New Roman" pitchFamily="18" charset="0"/>
                <a:ea typeface="宋体" pitchFamily="2" charset="-122"/>
              </a:rPr>
              <a:t>J = </a:t>
            </a:r>
            <a:r>
              <a:rPr lang="en-US" altLang="zh-CN" sz="2800" b="1" i="1" dirty="0" err="1">
                <a:latin typeface="Times New Roman" pitchFamily="18" charset="0"/>
                <a:ea typeface="宋体" pitchFamily="2" charset="-122"/>
              </a:rPr>
              <a:t>fftshift</a:t>
            </a:r>
            <a:r>
              <a:rPr lang="en-US" altLang="zh-CN" sz="2800" b="1" i="1" dirty="0">
                <a:latin typeface="Times New Roman" pitchFamily="18" charset="0"/>
                <a:ea typeface="宋体" pitchFamily="2" charset="-122"/>
              </a:rPr>
              <a:t>(fft2(I));</a:t>
            </a:r>
            <a:r>
              <a:rPr lang="en-US" altLang="zh-CN" sz="2800" b="1" dirty="0">
                <a:latin typeface="宋体" pitchFamily="2" charset="-122"/>
                <a:ea typeface="宋体" pitchFamily="2" charset="-122"/>
              </a:rPr>
              <a:t>     </a:t>
            </a:r>
          </a:p>
          <a:p>
            <a:pPr>
              <a:lnSpc>
                <a:spcPct val="90000"/>
              </a:lnSpc>
              <a:buClr>
                <a:schemeClr val="tx2"/>
              </a:buClr>
              <a:buSzPct val="80000"/>
              <a:buFont typeface="Wingdings" pitchFamily="2" charset="2"/>
              <a:buNone/>
            </a:pPr>
            <a:r>
              <a:rPr lang="en-US" altLang="zh-CN" sz="2800" b="1" dirty="0">
                <a:latin typeface="宋体" pitchFamily="2" charset="-122"/>
                <a:ea typeface="宋体" pitchFamily="2" charset="-122"/>
              </a:rPr>
              <a:t>%</a:t>
            </a:r>
            <a:r>
              <a:rPr lang="zh-CN" altLang="en-US" sz="2800" b="1" dirty="0">
                <a:latin typeface="宋体" pitchFamily="2" charset="-122"/>
                <a:ea typeface="宋体" pitchFamily="2" charset="-122"/>
              </a:rPr>
              <a:t>对原始图象进行二维傅立叶变换，并将其坐标原</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点移到频谱图中央位置</a:t>
            </a:r>
          </a:p>
          <a:p>
            <a:pPr>
              <a:lnSpc>
                <a:spcPct val="90000"/>
              </a:lnSpc>
              <a:buClr>
                <a:schemeClr val="tx2"/>
              </a:buClr>
              <a:buSzPct val="80000"/>
              <a:buFont typeface="Wingdings" pitchFamily="2" charset="2"/>
              <a:buNone/>
            </a:pPr>
            <a:r>
              <a:rPr lang="en-US" altLang="zh-CN" sz="2800" b="1" i="1" dirty="0">
                <a:latin typeface="Times New Roman" pitchFamily="18" charset="0"/>
                <a:ea typeface="宋体" pitchFamily="2" charset="-122"/>
              </a:rPr>
              <a:t>figure</a:t>
            </a:r>
            <a:r>
              <a:rPr lang="zh-CN" altLang="en-US" sz="2800" b="1" i="1" dirty="0">
                <a:latin typeface="Times New Roman" pitchFamily="18" charset="0"/>
                <a:ea typeface="宋体" pitchFamily="2" charset="-122"/>
              </a:rPr>
              <a:t>（</a:t>
            </a:r>
            <a:r>
              <a:rPr lang="en-US" altLang="zh-CN" sz="2800" b="1" i="1" dirty="0">
                <a:latin typeface="Times New Roman" pitchFamily="18" charset="0"/>
                <a:ea typeface="宋体" pitchFamily="2" charset="-122"/>
              </a:rPr>
              <a:t>2</a:t>
            </a:r>
            <a:r>
              <a:rPr lang="zh-CN" altLang="en-US" sz="2800" b="1" i="1" dirty="0">
                <a:latin typeface="Times New Roman" pitchFamily="18" charset="0"/>
                <a:ea typeface="宋体" pitchFamily="2" charset="-122"/>
              </a:rPr>
              <a:t>）</a:t>
            </a:r>
            <a:r>
              <a:rPr lang="en-US" altLang="zh-CN" sz="2800" b="1" i="1" dirty="0">
                <a:latin typeface="Times New Roman" pitchFamily="18" charset="0"/>
                <a:ea typeface="宋体" pitchFamily="2" charset="-122"/>
              </a:rPr>
              <a:t>;	</a:t>
            </a:r>
          </a:p>
          <a:p>
            <a:pPr>
              <a:lnSpc>
                <a:spcPct val="90000"/>
              </a:lnSpc>
              <a:buClr>
                <a:schemeClr val="tx2"/>
              </a:buClr>
              <a:buSzPct val="80000"/>
              <a:buFont typeface="Wingdings" pitchFamily="2" charset="2"/>
              <a:buNone/>
            </a:pPr>
            <a:r>
              <a:rPr lang="en-US" altLang="zh-CN" sz="2800" b="1" i="1" dirty="0" err="1">
                <a:latin typeface="Times New Roman" pitchFamily="18" charset="0"/>
                <a:ea typeface="宋体" pitchFamily="2" charset="-122"/>
              </a:rPr>
              <a:t>imshow</a:t>
            </a:r>
            <a:r>
              <a:rPr lang="en-US" altLang="zh-CN" sz="2800" b="1" i="1" dirty="0">
                <a:latin typeface="Times New Roman" pitchFamily="18" charset="0"/>
                <a:ea typeface="宋体" pitchFamily="2" charset="-122"/>
              </a:rPr>
              <a:t>(log(abs(J)),[8,10])</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其结果如图</a:t>
            </a:r>
            <a:r>
              <a:rPr lang="en-US" altLang="zh-CN" sz="2800" b="1" dirty="0">
                <a:latin typeface="宋体" pitchFamily="2" charset="-122"/>
                <a:ea typeface="宋体" pitchFamily="2" charset="-122"/>
              </a:rPr>
              <a:t>4.2</a:t>
            </a:r>
            <a:r>
              <a:rPr lang="zh-CN" altLang="en-US" sz="2800" b="1" dirty="0">
                <a:latin typeface="宋体" pitchFamily="2" charset="-122"/>
                <a:ea typeface="宋体" pitchFamily="2" charset="-122"/>
              </a:rPr>
              <a:t>所示</a:t>
            </a:r>
          </a:p>
          <a:p>
            <a:pPr>
              <a:lnSpc>
                <a:spcPct val="9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sz="2800" b="1" dirty="0">
              <a:latin typeface="宋体" pitchFamily="2" charset="-122"/>
              <a:ea typeface="宋体" pitchFamily="2" charset="-122"/>
            </a:endParaRPr>
          </a:p>
        </p:txBody>
      </p:sp>
      <p:sp>
        <p:nvSpPr>
          <p:cNvPr id="99331"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2"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3"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4"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5"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6"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7"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8"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39"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0"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1"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2"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3"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4" name="Rectangle 17"/>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sp>
        <p:nvSpPr>
          <p:cNvPr id="99345"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6"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7"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8"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49"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0"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1"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2"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3"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4"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5"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6"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7"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58"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99359" name="Rectangle 3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60" name="Rectangle 35"/>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99361" name="Rectangle 3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99362" name="Rectangle 38"/>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xfrm>
            <a:off x="350838" y="3429001"/>
            <a:ext cx="8815652" cy="2447925"/>
          </a:xfrm>
        </p:spPr>
        <p:txBody>
          <a:bodyPr/>
          <a:lstStyle/>
          <a:p>
            <a:pPr>
              <a:lnSpc>
                <a:spcPct val="90000"/>
              </a:lnSpc>
              <a:buClr>
                <a:schemeClr val="tx2"/>
              </a:buClr>
              <a:buSzPct val="80000"/>
              <a:buFont typeface="Wingdings" pitchFamily="2" charset="2"/>
              <a:buNone/>
            </a:pPr>
            <a:endParaRPr lang="zh-CN" altLang="en-US" b="1">
              <a:latin typeface="宋体" pitchFamily="2" charset="-122"/>
              <a:ea typeface="宋体" pitchFamily="2" charset="-122"/>
            </a:endParaRPr>
          </a:p>
          <a:p>
            <a:pPr>
              <a:lnSpc>
                <a:spcPct val="90000"/>
              </a:lnSpc>
              <a:buClr>
                <a:schemeClr val="tx2"/>
              </a:buClr>
              <a:buSzPct val="80000"/>
              <a:buFont typeface="Wingdings" pitchFamily="2" charset="2"/>
              <a:buNone/>
            </a:pPr>
            <a:r>
              <a:rPr lang="zh-CN" altLang="en-US" b="1">
                <a:latin typeface="宋体" pitchFamily="2" charset="-122"/>
                <a:ea typeface="宋体" pitchFamily="2" charset="-122"/>
              </a:rPr>
              <a:t> </a:t>
            </a:r>
          </a:p>
          <a:p>
            <a:pPr algn="ctr">
              <a:lnSpc>
                <a:spcPct val="90000"/>
              </a:lnSpc>
              <a:buClr>
                <a:schemeClr val="tx2"/>
              </a:buClr>
              <a:buSzPct val="80000"/>
              <a:buFont typeface="Wingdings" pitchFamily="2" charset="2"/>
              <a:buNone/>
            </a:pPr>
            <a:r>
              <a:rPr lang="zh-CN" altLang="en-US" b="1">
                <a:latin typeface="宋体" pitchFamily="2" charset="-122"/>
                <a:ea typeface="宋体" pitchFamily="2" charset="-122"/>
              </a:rPr>
              <a:t>  </a:t>
            </a:r>
            <a:r>
              <a:rPr lang="zh-CN" altLang="en-US" sz="2000" b="1">
                <a:latin typeface="宋体" pitchFamily="2" charset="-122"/>
                <a:ea typeface="宋体" pitchFamily="2" charset="-122"/>
              </a:rPr>
              <a:t>（</a:t>
            </a:r>
            <a:r>
              <a:rPr lang="en-US" altLang="zh-CN" sz="2000" b="1">
                <a:latin typeface="宋体" pitchFamily="2" charset="-122"/>
                <a:ea typeface="宋体" pitchFamily="2" charset="-122"/>
              </a:rPr>
              <a:t>a</a:t>
            </a:r>
            <a:r>
              <a:rPr lang="zh-CN" altLang="en-US" sz="2000" b="1">
                <a:latin typeface="宋体" pitchFamily="2" charset="-122"/>
                <a:ea typeface="宋体" pitchFamily="2" charset="-122"/>
              </a:rPr>
              <a:t>）原始图像       （</a:t>
            </a:r>
            <a:r>
              <a:rPr lang="en-US" altLang="zh-CN" sz="2000" b="1">
                <a:latin typeface="宋体" pitchFamily="2" charset="-122"/>
                <a:ea typeface="宋体" pitchFamily="2" charset="-122"/>
              </a:rPr>
              <a:t>b</a:t>
            </a:r>
            <a:r>
              <a:rPr lang="zh-CN" altLang="en-US" sz="2000" b="1">
                <a:latin typeface="宋体" pitchFamily="2" charset="-122"/>
                <a:ea typeface="宋体" pitchFamily="2" charset="-122"/>
              </a:rPr>
              <a:t>）离散傅里叶频谱</a:t>
            </a:r>
          </a:p>
          <a:p>
            <a:pPr algn="ctr">
              <a:lnSpc>
                <a:spcPct val="90000"/>
              </a:lnSpc>
              <a:buClr>
                <a:schemeClr val="tx2"/>
              </a:buClr>
              <a:buSzPct val="80000"/>
              <a:buFont typeface="Wingdings" pitchFamily="2" charset="2"/>
              <a:buNone/>
            </a:pPr>
            <a:r>
              <a:rPr lang="zh-CN" altLang="en-US" sz="2000" b="1">
                <a:latin typeface="宋体" pitchFamily="2" charset="-122"/>
                <a:ea typeface="宋体" pitchFamily="2" charset="-122"/>
              </a:rPr>
              <a:t>    图</a:t>
            </a:r>
            <a:r>
              <a:rPr lang="en-US" altLang="zh-CN" sz="2000" b="1">
                <a:latin typeface="宋体" pitchFamily="2" charset="-122"/>
                <a:ea typeface="宋体" pitchFamily="2" charset="-122"/>
              </a:rPr>
              <a:t>4.2 </a:t>
            </a:r>
            <a:r>
              <a:rPr lang="zh-CN" altLang="en-US" sz="2000" b="1">
                <a:latin typeface="宋体" pitchFamily="2" charset="-122"/>
                <a:ea typeface="宋体" pitchFamily="2" charset="-122"/>
              </a:rPr>
              <a:t>二维图像及其离散傅里叶频谱的显示</a:t>
            </a:r>
          </a:p>
          <a:p>
            <a:pPr>
              <a:lnSpc>
                <a:spcPct val="90000"/>
              </a:lnSpc>
              <a:buClr>
                <a:schemeClr val="tx2"/>
              </a:buClr>
              <a:buSzPct val="80000"/>
              <a:buFont typeface="Wingdings" pitchFamily="2" charset="2"/>
              <a:buNone/>
            </a:pPr>
            <a:endParaRPr lang="zh-CN" altLang="en-US" b="1">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sz="2000" b="1">
              <a:latin typeface="宋体" pitchFamily="2" charset="-122"/>
              <a:ea typeface="宋体" pitchFamily="2" charset="-122"/>
            </a:endParaRPr>
          </a:p>
        </p:txBody>
      </p:sp>
      <p:sp>
        <p:nvSpPr>
          <p:cNvPr id="100368" name="Rectangle 17"/>
          <p:cNvSpPr>
            <a:spLocks noGrp="1" noChangeArrowheads="1"/>
          </p:cNvSpPr>
          <p:nvPr>
            <p:ph type="title"/>
          </p:nvPr>
        </p:nvSpPr>
        <p:spPr>
          <a:noFill/>
        </p:spPr>
        <p:txBody>
          <a:bodyPr/>
          <a:lstStyle/>
          <a:p>
            <a:r>
              <a:rPr lang="en-US" altLang="en-US" b="1">
                <a:latin typeface="宋体" pitchFamily="2" charset="-122"/>
                <a:ea typeface="宋体" pitchFamily="2" charset="-122"/>
              </a:rPr>
              <a:t>4.2 离散傅里叶变换</a:t>
            </a:r>
            <a:r>
              <a:rPr lang="en-US" altLang="en-US" b="1">
                <a:latin typeface="Times New Roman" pitchFamily="18" charset="0"/>
              </a:rPr>
              <a:t>（Discrete Fourier Transform</a:t>
            </a:r>
            <a:r>
              <a:rPr lang="en-US" altLang="en-US" b="1"/>
              <a:t>）</a:t>
            </a:r>
            <a:r>
              <a:rPr lang="en-US" altLang="en-US" sz="2800"/>
              <a:t> </a:t>
            </a:r>
            <a:endParaRPr lang="zh-CN" altLang="en-US" sz="2800">
              <a:ea typeface="宋体" pitchFamily="2" charset="-122"/>
            </a:endParaRPr>
          </a:p>
        </p:txBody>
      </p:sp>
      <p:pic>
        <p:nvPicPr>
          <p:cNvPr id="100387" name="Picture 37"/>
          <p:cNvPicPr preferRelativeResize="0">
            <a:picLocks noChangeArrowheads="1"/>
          </p:cNvPicPr>
          <p:nvPr/>
        </p:nvPicPr>
        <p:blipFill>
          <a:blip r:embed="rId2" cstate="print"/>
          <a:srcRect/>
          <a:stretch>
            <a:fillRect/>
          </a:stretch>
        </p:blipFill>
        <p:spPr bwMode="auto">
          <a:xfrm>
            <a:off x="1910689" y="1989138"/>
            <a:ext cx="2653638" cy="2303462"/>
          </a:xfrm>
          <a:prstGeom prst="rect">
            <a:avLst/>
          </a:prstGeom>
          <a:noFill/>
          <a:ln w="9525">
            <a:noFill/>
            <a:miter lim="800000"/>
            <a:headEnd/>
            <a:tailEnd/>
          </a:ln>
        </p:spPr>
      </p:pic>
      <p:pic>
        <p:nvPicPr>
          <p:cNvPr id="100388" name="Picture 36"/>
          <p:cNvPicPr preferRelativeResize="0">
            <a:picLocks noChangeArrowheads="1"/>
          </p:cNvPicPr>
          <p:nvPr/>
        </p:nvPicPr>
        <p:blipFill>
          <a:blip r:embed="rId3" cstate="print"/>
          <a:srcRect/>
          <a:stretch>
            <a:fillRect/>
          </a:stretch>
        </p:blipFill>
        <p:spPr bwMode="auto">
          <a:xfrm>
            <a:off x="5109502" y="1989138"/>
            <a:ext cx="2651919" cy="230346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body" idx="1"/>
          </p:nvPr>
        </p:nvSpPr>
        <p:spPr>
          <a:xfrm>
            <a:off x="271728" y="1744663"/>
            <a:ext cx="9051264" cy="3700462"/>
          </a:xfrm>
        </p:spPr>
        <p:txBody>
          <a:bodyPr/>
          <a:lstStyle/>
          <a:p>
            <a:pPr>
              <a:buClr>
                <a:schemeClr val="tx2"/>
              </a:buClr>
              <a:buSzPct val="80000"/>
              <a:buFont typeface="Wingdings" pitchFamily="2" charset="2"/>
              <a:buNone/>
            </a:pPr>
            <a:r>
              <a:rPr lang="zh-CN" altLang="en-US" b="1">
                <a:latin typeface="宋体" pitchFamily="2" charset="-122"/>
                <a:ea typeface="宋体" pitchFamily="2" charset="-122"/>
              </a:rPr>
              <a:t>      快速傅里叶变换</a:t>
            </a:r>
            <a:r>
              <a:rPr lang="en-US" altLang="zh-CN" b="1">
                <a:latin typeface="宋体" pitchFamily="2" charset="-122"/>
                <a:ea typeface="宋体" pitchFamily="2" charset="-122"/>
              </a:rPr>
              <a:t>(</a:t>
            </a:r>
            <a:r>
              <a:rPr lang="en-US" altLang="zh-CN" b="1" i="1">
                <a:latin typeface="Times New Roman" pitchFamily="18" charset="0"/>
                <a:ea typeface="宋体" pitchFamily="2" charset="-122"/>
              </a:rPr>
              <a:t>FFT</a:t>
            </a:r>
            <a:r>
              <a:rPr lang="en-US" altLang="zh-CN" b="1">
                <a:latin typeface="宋体" pitchFamily="2" charset="-122"/>
                <a:ea typeface="宋体" pitchFamily="2" charset="-122"/>
              </a:rPr>
              <a:t>)</a:t>
            </a:r>
            <a:r>
              <a:rPr lang="zh-CN" altLang="en-US" b="1">
                <a:latin typeface="宋体" pitchFamily="2" charset="-122"/>
                <a:ea typeface="宋体" pitchFamily="2" charset="-122"/>
              </a:rPr>
              <a:t>并不是一种新的变换，它是离散傅里叶变换</a:t>
            </a:r>
            <a:r>
              <a:rPr lang="en-US" altLang="zh-CN" b="1">
                <a:latin typeface="宋体" pitchFamily="2" charset="-122"/>
                <a:ea typeface="宋体" pitchFamily="2" charset="-122"/>
              </a:rPr>
              <a:t>(</a:t>
            </a:r>
            <a:r>
              <a:rPr lang="en-US" altLang="zh-CN" b="1" i="1">
                <a:latin typeface="Times New Roman" pitchFamily="18" charset="0"/>
                <a:ea typeface="宋体" pitchFamily="2" charset="-122"/>
              </a:rPr>
              <a:t>DFT</a:t>
            </a:r>
            <a:r>
              <a:rPr lang="en-US" altLang="zh-CN" b="1">
                <a:latin typeface="宋体" pitchFamily="2" charset="-122"/>
                <a:ea typeface="宋体" pitchFamily="2" charset="-122"/>
              </a:rPr>
              <a:t>)</a:t>
            </a:r>
            <a:r>
              <a:rPr lang="zh-CN" altLang="en-US" b="1">
                <a:latin typeface="宋体" pitchFamily="2" charset="-122"/>
                <a:ea typeface="宋体" pitchFamily="2" charset="-122"/>
              </a:rPr>
              <a:t>的一种算法。这种方法是在分析离散傅里叶变换</a:t>
            </a:r>
            <a:r>
              <a:rPr lang="en-US" altLang="zh-CN" b="1">
                <a:latin typeface="宋体" pitchFamily="2" charset="-122"/>
                <a:ea typeface="宋体" pitchFamily="2" charset="-122"/>
              </a:rPr>
              <a:t>(</a:t>
            </a:r>
            <a:r>
              <a:rPr lang="en-US" altLang="zh-CN" b="1" i="1">
                <a:latin typeface="Times New Roman" pitchFamily="18" charset="0"/>
                <a:ea typeface="宋体" pitchFamily="2" charset="-122"/>
              </a:rPr>
              <a:t>DFT</a:t>
            </a:r>
            <a:r>
              <a:rPr lang="en-US" altLang="zh-CN" b="1">
                <a:latin typeface="宋体" pitchFamily="2" charset="-122"/>
                <a:ea typeface="宋体" pitchFamily="2" charset="-122"/>
              </a:rPr>
              <a:t>)</a:t>
            </a:r>
            <a:r>
              <a:rPr lang="zh-CN" altLang="en-US" b="1">
                <a:latin typeface="宋体" pitchFamily="2" charset="-122"/>
                <a:ea typeface="宋体" pitchFamily="2" charset="-122"/>
              </a:rPr>
              <a:t>中的多余运算的基础上，进而消除这些重复工作的思想指导下得到的，所以在运算中大大节省了工作量，达到了快速的目的。</a:t>
            </a:r>
            <a:endParaRPr lang="zh-CN" altLang="en-US" sz="2000" b="1">
              <a:latin typeface="宋体" pitchFamily="2" charset="-122"/>
              <a:ea typeface="宋体" pitchFamily="2" charset="-122"/>
            </a:endParaRPr>
          </a:p>
        </p:txBody>
      </p:sp>
      <p:sp>
        <p:nvSpPr>
          <p:cNvPr id="101392" name="Rectangle 17"/>
          <p:cNvSpPr>
            <a:spLocks noGrp="1" noChangeArrowheads="1"/>
          </p:cNvSpPr>
          <p:nvPr>
            <p:ph type="title"/>
          </p:nvPr>
        </p:nvSpPr>
        <p:spPr>
          <a:noFill/>
        </p:spPr>
        <p:txBody>
          <a:bodyPr/>
          <a:lstStyle/>
          <a:p>
            <a:r>
              <a:rPr lang="en-US" altLang="en-US" b="1">
                <a:ea typeface="宋体" pitchFamily="2" charset="-122"/>
              </a:rPr>
              <a:t>4.3 快速傅里叶变换</a:t>
            </a:r>
            <a:r>
              <a:rPr lang="en-US" altLang="en-US" b="1">
                <a:latin typeface="Times New Roman" pitchFamily="18" charset="0"/>
                <a:ea typeface="宋体" pitchFamily="2" charset="-122"/>
              </a:rPr>
              <a:t>(Fast Fourier Transform)</a:t>
            </a:r>
            <a:endParaRPr lang="zh-CN" altLang="en-US" b="1">
              <a:latin typeface="Times New Roman" pitchFamily="18" charset="0"/>
              <a:ea typeface="宋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endParaRPr lang="zh-CN" altLang="en-US">
              <a:ea typeface="宋体" pitchFamily="2" charset="-122"/>
            </a:endParaRPr>
          </a:p>
        </p:txBody>
      </p:sp>
      <p:sp>
        <p:nvSpPr>
          <p:cNvPr id="102403" name="内容占位符 2"/>
          <p:cNvSpPr>
            <a:spLocks noGrp="1"/>
          </p:cNvSpPr>
          <p:nvPr>
            <p:ph idx="1"/>
          </p:nvPr>
        </p:nvSpPr>
        <p:spPr>
          <a:xfrm>
            <a:off x="271727" y="980728"/>
            <a:ext cx="9634273" cy="4695825"/>
          </a:xfrm>
        </p:spPr>
        <p:txBody>
          <a:bodyPr/>
          <a:lstStyle/>
          <a:p>
            <a:r>
              <a:rPr lang="en-US" altLang="zh-CN" sz="2400" dirty="0">
                <a:ea typeface="宋体" pitchFamily="2" charset="-122"/>
              </a:rPr>
              <a:t>1965</a:t>
            </a:r>
            <a:r>
              <a:rPr lang="zh-CN" altLang="en-US" sz="2400" dirty="0">
                <a:ea typeface="宋体" pitchFamily="2" charset="-122"/>
              </a:rPr>
              <a:t>年，库利（</a:t>
            </a:r>
            <a:r>
              <a:rPr lang="en-US" altLang="zh-CN" sz="2400" dirty="0" err="1">
                <a:ea typeface="宋体" pitchFamily="2" charset="-122"/>
              </a:rPr>
              <a:t>T.W.Cooley</a:t>
            </a:r>
            <a:r>
              <a:rPr lang="zh-CN" altLang="en-US" sz="2400" dirty="0">
                <a:ea typeface="宋体" pitchFamily="2" charset="-122"/>
              </a:rPr>
              <a:t>）和图基（</a:t>
            </a:r>
            <a:r>
              <a:rPr lang="en-US" altLang="zh-CN" sz="2400" dirty="0" err="1">
                <a:ea typeface="宋体" pitchFamily="2" charset="-122"/>
              </a:rPr>
              <a:t>J.W.Tukey</a:t>
            </a:r>
            <a:r>
              <a:rPr lang="zh-CN" altLang="en-US" sz="2400" dirty="0">
                <a:ea typeface="宋体" pitchFamily="2" charset="-122"/>
              </a:rPr>
              <a:t>）发表</a:t>
            </a:r>
            <a:r>
              <a:rPr lang="en-US" altLang="zh-CN" sz="2400" dirty="0">
                <a:ea typeface="宋体" pitchFamily="2" charset="-122"/>
              </a:rPr>
              <a:t>《</a:t>
            </a:r>
            <a:r>
              <a:rPr lang="zh-CN" altLang="en-US" sz="2400" dirty="0">
                <a:ea typeface="宋体" pitchFamily="2" charset="-122"/>
              </a:rPr>
              <a:t>一个复数傅立叶级数之机械计算算法</a:t>
            </a:r>
            <a:r>
              <a:rPr lang="en-US" altLang="zh-CN" sz="2400" dirty="0">
                <a:ea typeface="宋体" pitchFamily="2" charset="-122"/>
              </a:rPr>
              <a:t>》</a:t>
            </a:r>
            <a:r>
              <a:rPr lang="zh-CN" altLang="en-US" sz="2400" dirty="0">
                <a:ea typeface="宋体" pitchFamily="2" charset="-122"/>
              </a:rPr>
              <a:t>论文，首次提出了</a:t>
            </a:r>
            <a:r>
              <a:rPr lang="en-US" altLang="zh-CN" sz="2400" dirty="0">
                <a:ea typeface="宋体" pitchFamily="2" charset="-122"/>
              </a:rPr>
              <a:t>DFT</a:t>
            </a:r>
            <a:r>
              <a:rPr lang="zh-CN" altLang="en-US" sz="2400" dirty="0">
                <a:ea typeface="宋体" pitchFamily="2" charset="-122"/>
              </a:rPr>
              <a:t>运算的一种快速算法。</a:t>
            </a:r>
            <a:endParaRPr lang="en-US" altLang="zh-CN" sz="2400" dirty="0">
              <a:ea typeface="宋体" pitchFamily="2" charset="-122"/>
            </a:endParaRPr>
          </a:p>
          <a:p>
            <a:r>
              <a:rPr lang="zh-CN" altLang="en-US" sz="2400" dirty="0">
                <a:ea typeface="宋体" pitchFamily="2" charset="-122"/>
              </a:rPr>
              <a:t>此后科学界创造出了各种各样的</a:t>
            </a:r>
            <a:r>
              <a:rPr lang="en-US" altLang="zh-CN" sz="2400" dirty="0">
                <a:ea typeface="宋体" pitchFamily="2" charset="-122"/>
              </a:rPr>
              <a:t>DFT</a:t>
            </a:r>
            <a:r>
              <a:rPr lang="zh-CN" altLang="en-US" sz="2400" dirty="0">
                <a:ea typeface="宋体" pitchFamily="2" charset="-122"/>
              </a:rPr>
              <a:t>快速算法，逐渐发展完善形成了一整套行之有效的算法设计思想和方法。这就是快速傅立叶变换（</a:t>
            </a:r>
            <a:r>
              <a:rPr lang="en-US" altLang="zh-CN" sz="2400" dirty="0">
                <a:ea typeface="宋体" pitchFamily="2" charset="-122"/>
              </a:rPr>
              <a:t>Fast </a:t>
            </a:r>
            <a:r>
              <a:rPr lang="en-US" altLang="zh-CN" sz="2400" dirty="0" err="1">
                <a:ea typeface="宋体" pitchFamily="2" charset="-122"/>
              </a:rPr>
              <a:t>Fouier</a:t>
            </a:r>
            <a:r>
              <a:rPr lang="zh-CN" altLang="en-US" sz="2400" dirty="0">
                <a:ea typeface="宋体" pitchFamily="2" charset="-122"/>
              </a:rPr>
              <a:t> </a:t>
            </a:r>
            <a:r>
              <a:rPr lang="en-US" altLang="zh-CN" sz="2400" dirty="0">
                <a:ea typeface="宋体" pitchFamily="2" charset="-122"/>
              </a:rPr>
              <a:t>Transform</a:t>
            </a:r>
            <a:r>
              <a:rPr lang="zh-CN" altLang="en-US" sz="2400" dirty="0">
                <a:ea typeface="宋体" pitchFamily="2" charset="-122"/>
              </a:rPr>
              <a:t>），简称</a:t>
            </a:r>
            <a:r>
              <a:rPr lang="en-US" altLang="zh-CN" sz="2400" dirty="0">
                <a:ea typeface="宋体" pitchFamily="2" charset="-122"/>
              </a:rPr>
              <a:t>FFT</a:t>
            </a:r>
            <a:r>
              <a:rPr lang="zh-CN" altLang="en-US" sz="2400" dirty="0">
                <a:ea typeface="宋体" pitchFamily="2" charset="-122"/>
              </a:rPr>
              <a:t>。</a:t>
            </a:r>
          </a:p>
          <a:p>
            <a:r>
              <a:rPr lang="zh-CN" altLang="en-US" sz="2400" dirty="0">
                <a:ea typeface="宋体" pitchFamily="2" charset="-122"/>
              </a:rPr>
              <a:t>可见所谓的快速傅里叶变换（</a:t>
            </a:r>
            <a:r>
              <a:rPr lang="en-US" altLang="zh-CN" sz="2400" dirty="0">
                <a:ea typeface="宋体" pitchFamily="2" charset="-122"/>
              </a:rPr>
              <a:t>FFT</a:t>
            </a:r>
            <a:r>
              <a:rPr lang="zh-CN" altLang="en-US" sz="2400" dirty="0">
                <a:ea typeface="宋体" pitchFamily="2" charset="-122"/>
              </a:rPr>
              <a:t>），并不是一种新的傅立叶分析理论，而是减少</a:t>
            </a:r>
            <a:r>
              <a:rPr lang="en-US" altLang="zh-CN" sz="2400" dirty="0">
                <a:ea typeface="宋体" pitchFamily="2" charset="-122"/>
              </a:rPr>
              <a:t>DFT</a:t>
            </a:r>
            <a:r>
              <a:rPr lang="zh-CN" altLang="en-US" sz="2400" dirty="0">
                <a:ea typeface="宋体" pitchFamily="2" charset="-122"/>
              </a:rPr>
              <a:t>计算量的算法设计思想和</a:t>
            </a:r>
            <a:r>
              <a:rPr lang="en-US" altLang="zh-CN" sz="2400" dirty="0">
                <a:ea typeface="宋体" pitchFamily="2" charset="-122"/>
              </a:rPr>
              <a:t>DFT</a:t>
            </a:r>
            <a:r>
              <a:rPr lang="zh-CN" altLang="en-US" sz="2400" dirty="0">
                <a:ea typeface="宋体" pitchFamily="2" charset="-122"/>
              </a:rPr>
              <a:t>各种快速算法的统称。</a:t>
            </a:r>
          </a:p>
          <a:p>
            <a:endParaRPr lang="zh-CN" altLang="en-US" sz="2400" dirty="0">
              <a:ea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a:ea typeface="宋体" pitchFamily="2" charset="-122"/>
            </a:endParaRPr>
          </a:p>
        </p:txBody>
      </p:sp>
      <p:sp>
        <p:nvSpPr>
          <p:cNvPr id="103427" name="内容占位符 2"/>
          <p:cNvSpPr>
            <a:spLocks noGrp="1"/>
          </p:cNvSpPr>
          <p:nvPr>
            <p:ph idx="1"/>
          </p:nvPr>
        </p:nvSpPr>
        <p:spPr/>
        <p:txBody>
          <a:bodyPr/>
          <a:lstStyle/>
          <a:p>
            <a:r>
              <a:rPr lang="en-US" altLang="zh-CN" dirty="0">
                <a:ea typeface="宋体" pitchFamily="2" charset="-122"/>
              </a:rPr>
              <a:t>DFT</a:t>
            </a:r>
            <a:r>
              <a:rPr lang="zh-CN" altLang="en-US" dirty="0">
                <a:ea typeface="宋体" pitchFamily="2" charset="-122"/>
              </a:rPr>
              <a:t>的计算量与点数</a:t>
            </a:r>
            <a:r>
              <a:rPr lang="en-US" altLang="zh-CN" dirty="0">
                <a:ea typeface="宋体" pitchFamily="2" charset="-122"/>
              </a:rPr>
              <a:t>N</a:t>
            </a:r>
            <a:r>
              <a:rPr lang="zh-CN" altLang="en-US" dirty="0">
                <a:ea typeface="宋体" pitchFamily="2" charset="-122"/>
              </a:rPr>
              <a:t>的平方成正比。</a:t>
            </a:r>
            <a:r>
              <a:rPr lang="en-US" altLang="zh-CN" dirty="0">
                <a:ea typeface="宋体" pitchFamily="2" charset="-122"/>
              </a:rPr>
              <a:t>DFT</a:t>
            </a:r>
            <a:r>
              <a:rPr lang="zh-CN" altLang="en-US" dirty="0">
                <a:ea typeface="宋体" pitchFamily="2" charset="-122"/>
              </a:rPr>
              <a:t>的变换因子（也叫旋转因子）：</a:t>
            </a:r>
          </a:p>
          <a:p>
            <a:r>
              <a:rPr lang="zh-CN" altLang="en-US" dirty="0">
                <a:ea typeface="宋体" pitchFamily="2" charset="-122"/>
              </a:rPr>
              <a:t>                                                （</a:t>
            </a:r>
            <a:r>
              <a:rPr lang="en-US" altLang="zh-CN" dirty="0">
                <a:ea typeface="宋体" pitchFamily="2" charset="-122"/>
              </a:rPr>
              <a:t>1</a:t>
            </a:r>
            <a:r>
              <a:rPr lang="zh-CN" altLang="en-US" dirty="0">
                <a:ea typeface="宋体" pitchFamily="2" charset="-122"/>
              </a:rPr>
              <a:t>）</a:t>
            </a:r>
          </a:p>
          <a:p>
            <a:endParaRPr lang="en-US" altLang="zh-CN" dirty="0">
              <a:ea typeface="宋体" pitchFamily="2" charset="-122"/>
            </a:endParaRPr>
          </a:p>
          <a:p>
            <a:r>
              <a:rPr lang="zh-CN" altLang="en-US" dirty="0">
                <a:ea typeface="宋体" pitchFamily="2" charset="-122"/>
              </a:rPr>
              <a:t>具有周期性和对称性。也就是说：</a:t>
            </a:r>
          </a:p>
          <a:p>
            <a:r>
              <a:rPr lang="en-US" altLang="zh-CN" dirty="0">
                <a:ea typeface="宋体" pitchFamily="2" charset="-122"/>
              </a:rPr>
              <a:t>1</a:t>
            </a:r>
            <a:r>
              <a:rPr lang="zh-CN" altLang="en-US" dirty="0">
                <a:ea typeface="宋体" pitchFamily="2" charset="-122"/>
              </a:rPr>
              <a:t>、以</a:t>
            </a:r>
            <a:r>
              <a:rPr lang="en-US" altLang="zh-CN" dirty="0">
                <a:ea typeface="宋体" pitchFamily="2" charset="-122"/>
              </a:rPr>
              <a:t>N</a:t>
            </a:r>
            <a:r>
              <a:rPr lang="zh-CN" altLang="en-US" dirty="0">
                <a:ea typeface="宋体" pitchFamily="2" charset="-122"/>
              </a:rPr>
              <a:t>为周期，即：</a:t>
            </a:r>
          </a:p>
          <a:p>
            <a:endParaRPr lang="zh-CN" altLang="en-US" dirty="0">
              <a:ea typeface="宋体" pitchFamily="2" charset="-122"/>
            </a:endParaRPr>
          </a:p>
        </p:txBody>
      </p:sp>
      <p:pic>
        <p:nvPicPr>
          <p:cNvPr id="103428" name="Picture 1"/>
          <p:cNvPicPr>
            <a:picLocks noChangeAspect="1" noChangeArrowheads="1"/>
          </p:cNvPicPr>
          <p:nvPr/>
        </p:nvPicPr>
        <p:blipFill>
          <a:blip r:embed="rId2" cstate="print"/>
          <a:srcRect/>
          <a:stretch>
            <a:fillRect/>
          </a:stretch>
        </p:blipFill>
        <p:spPr bwMode="auto">
          <a:xfrm>
            <a:off x="2432720" y="2420888"/>
            <a:ext cx="2706952" cy="684213"/>
          </a:xfrm>
          <a:prstGeom prst="rect">
            <a:avLst/>
          </a:prstGeom>
          <a:noFill/>
          <a:ln w="9525">
            <a:noFill/>
            <a:miter lim="800000"/>
            <a:headEnd/>
            <a:tailEnd/>
          </a:ln>
        </p:spPr>
      </p:pic>
      <p:pic>
        <p:nvPicPr>
          <p:cNvPr id="103429" name="Picture 3"/>
          <p:cNvPicPr>
            <a:picLocks noChangeAspect="1" noChangeArrowheads="1"/>
          </p:cNvPicPr>
          <p:nvPr/>
        </p:nvPicPr>
        <p:blipFill>
          <a:blip r:embed="rId3" cstate="print"/>
          <a:srcRect/>
          <a:stretch>
            <a:fillRect/>
          </a:stretch>
        </p:blipFill>
        <p:spPr bwMode="auto">
          <a:xfrm>
            <a:off x="1136576" y="5301208"/>
            <a:ext cx="6925601" cy="68421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endParaRPr lang="zh-CN" altLang="en-US">
              <a:ea typeface="宋体" pitchFamily="2" charset="-122"/>
            </a:endParaRPr>
          </a:p>
        </p:txBody>
      </p:sp>
      <p:sp>
        <p:nvSpPr>
          <p:cNvPr id="104451" name="内容占位符 2"/>
          <p:cNvSpPr>
            <a:spLocks noGrp="1"/>
          </p:cNvSpPr>
          <p:nvPr>
            <p:ph idx="1"/>
          </p:nvPr>
        </p:nvSpPr>
        <p:spPr>
          <a:xfrm>
            <a:off x="662121" y="1341438"/>
            <a:ext cx="8815652" cy="4983162"/>
          </a:xfrm>
        </p:spPr>
        <p:txBody>
          <a:bodyPr/>
          <a:lstStyle/>
          <a:p>
            <a:r>
              <a:rPr lang="en-US" altLang="zh-CN" sz="2400" dirty="0">
                <a:ea typeface="宋体" pitchFamily="2" charset="-122"/>
              </a:rPr>
              <a:t>2</a:t>
            </a:r>
            <a:r>
              <a:rPr lang="zh-CN" altLang="en-US" sz="2400" dirty="0">
                <a:ea typeface="宋体" pitchFamily="2" charset="-122"/>
              </a:rPr>
              <a:t>、复共轭对称性（关于实轴对称），即：</a:t>
            </a:r>
            <a:endParaRPr lang="en-US" altLang="zh-CN" sz="2400" dirty="0">
              <a:ea typeface="宋体" pitchFamily="2" charset="-122"/>
            </a:endParaRPr>
          </a:p>
          <a:p>
            <a:endParaRPr lang="zh-CN" altLang="en-US" sz="2400" dirty="0">
              <a:ea typeface="宋体" pitchFamily="2" charset="-122"/>
            </a:endParaRPr>
          </a:p>
          <a:p>
            <a:r>
              <a:rPr lang="zh-CN" altLang="en-US" sz="2400" dirty="0">
                <a:ea typeface="宋体" pitchFamily="2" charset="-122"/>
              </a:rPr>
              <a:t>                                                                                 （</a:t>
            </a:r>
            <a:r>
              <a:rPr lang="en-US" altLang="zh-CN" sz="2400" dirty="0">
                <a:ea typeface="宋体" pitchFamily="2" charset="-122"/>
              </a:rPr>
              <a:t>3</a:t>
            </a:r>
            <a:r>
              <a:rPr lang="zh-CN" altLang="en-US" sz="2400" dirty="0">
                <a:ea typeface="宋体" pitchFamily="2" charset="-122"/>
              </a:rPr>
              <a:t>）</a:t>
            </a:r>
          </a:p>
          <a:p>
            <a:r>
              <a:rPr lang="en-US" altLang="zh-CN" sz="2400" dirty="0">
                <a:ea typeface="宋体" pitchFamily="2" charset="-122"/>
              </a:rPr>
              <a:t>3</a:t>
            </a:r>
            <a:r>
              <a:rPr lang="zh-CN" altLang="en-US" sz="2400" dirty="0">
                <a:ea typeface="宋体" pitchFamily="2" charset="-122"/>
              </a:rPr>
              <a:t>、中心对称性（关于原点对称），即：</a:t>
            </a:r>
            <a:endParaRPr lang="en-US" altLang="zh-CN" sz="2400" dirty="0">
              <a:ea typeface="宋体" pitchFamily="2" charset="-122"/>
            </a:endParaRPr>
          </a:p>
          <a:p>
            <a:endParaRPr lang="zh-CN" altLang="en-US" sz="2400" dirty="0">
              <a:ea typeface="宋体" pitchFamily="2" charset="-122"/>
            </a:endParaRPr>
          </a:p>
          <a:p>
            <a:r>
              <a:rPr lang="zh-CN" altLang="en-US" sz="2400" dirty="0">
                <a:ea typeface="宋体" pitchFamily="2" charset="-122"/>
              </a:rPr>
              <a:t>                                                                                 （</a:t>
            </a:r>
            <a:r>
              <a:rPr lang="en-US" altLang="zh-CN" sz="2400" dirty="0">
                <a:ea typeface="宋体" pitchFamily="2" charset="-122"/>
              </a:rPr>
              <a:t>4</a:t>
            </a:r>
            <a:r>
              <a:rPr lang="zh-CN" altLang="en-US" sz="2400" dirty="0">
                <a:ea typeface="宋体" pitchFamily="2" charset="-122"/>
              </a:rPr>
              <a:t>）</a:t>
            </a:r>
            <a:endParaRPr lang="en-US" altLang="zh-CN" sz="2400" dirty="0">
              <a:ea typeface="宋体" pitchFamily="2" charset="-122"/>
            </a:endParaRPr>
          </a:p>
          <a:p>
            <a:r>
              <a:rPr lang="en-US" altLang="zh-CN" sz="2400" dirty="0">
                <a:ea typeface="宋体" pitchFamily="2" charset="-122"/>
              </a:rPr>
              <a:t>FFT</a:t>
            </a:r>
            <a:r>
              <a:rPr lang="zh-CN" altLang="en-US" sz="2400" dirty="0">
                <a:ea typeface="宋体" pitchFamily="2" charset="-122"/>
              </a:rPr>
              <a:t>算法设计的基本思想，就是充分利用</a:t>
            </a:r>
            <a:r>
              <a:rPr lang="en-US" altLang="zh-CN" sz="2400" dirty="0">
                <a:ea typeface="宋体" pitchFamily="2" charset="-122"/>
              </a:rPr>
              <a:t>DFT</a:t>
            </a:r>
            <a:r>
              <a:rPr lang="zh-CN" altLang="en-US" sz="2400" dirty="0">
                <a:ea typeface="宋体" pitchFamily="2" charset="-122"/>
              </a:rPr>
              <a:t>的周期性和对称性，减少重复的计算量；并把</a:t>
            </a:r>
            <a:r>
              <a:rPr lang="en-US" altLang="zh-CN" sz="2400" dirty="0">
                <a:ea typeface="宋体" pitchFamily="2" charset="-122"/>
              </a:rPr>
              <a:t>N</a:t>
            </a:r>
            <a:r>
              <a:rPr lang="zh-CN" altLang="en-US" sz="2400" dirty="0">
                <a:ea typeface="宋体" pitchFamily="2" charset="-122"/>
              </a:rPr>
              <a:t>点长序列分成几个短序列，减少每个序列长度，可大大减少计算量。</a:t>
            </a:r>
          </a:p>
        </p:txBody>
      </p:sp>
      <p:pic>
        <p:nvPicPr>
          <p:cNvPr id="104452" name="Picture 1"/>
          <p:cNvPicPr>
            <a:picLocks noChangeAspect="1" noChangeArrowheads="1"/>
          </p:cNvPicPr>
          <p:nvPr/>
        </p:nvPicPr>
        <p:blipFill>
          <a:blip r:embed="rId2" cstate="print"/>
          <a:srcRect/>
          <a:stretch>
            <a:fillRect/>
          </a:stretch>
        </p:blipFill>
        <p:spPr bwMode="auto">
          <a:xfrm>
            <a:off x="1568624" y="2060848"/>
            <a:ext cx="5778500" cy="647700"/>
          </a:xfrm>
          <a:prstGeom prst="rect">
            <a:avLst/>
          </a:prstGeom>
          <a:noFill/>
          <a:ln w="9525">
            <a:noFill/>
            <a:miter lim="800000"/>
            <a:headEnd/>
            <a:tailEnd/>
          </a:ln>
        </p:spPr>
      </p:pic>
      <p:pic>
        <p:nvPicPr>
          <p:cNvPr id="104453" name="Picture 2"/>
          <p:cNvPicPr>
            <a:picLocks noChangeAspect="1" noChangeArrowheads="1"/>
          </p:cNvPicPr>
          <p:nvPr/>
        </p:nvPicPr>
        <p:blipFill>
          <a:blip r:embed="rId3" cstate="print"/>
          <a:srcRect/>
          <a:stretch>
            <a:fillRect/>
          </a:stretch>
        </p:blipFill>
        <p:spPr bwMode="auto">
          <a:xfrm>
            <a:off x="2067190" y="3789363"/>
            <a:ext cx="4371710" cy="6477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a:ea typeface="宋体" pitchFamily="2" charset="-122"/>
            </a:endParaRPr>
          </a:p>
        </p:txBody>
      </p:sp>
      <p:sp>
        <p:nvSpPr>
          <p:cNvPr id="105475" name="内容占位符 2"/>
          <p:cNvSpPr>
            <a:spLocks noGrp="1"/>
          </p:cNvSpPr>
          <p:nvPr>
            <p:ph idx="1"/>
          </p:nvPr>
        </p:nvSpPr>
        <p:spPr>
          <a:xfrm>
            <a:off x="662121" y="1268413"/>
            <a:ext cx="8815652" cy="4695825"/>
          </a:xfrm>
        </p:spPr>
        <p:txBody>
          <a:bodyPr/>
          <a:lstStyle/>
          <a:p>
            <a:r>
              <a:rPr lang="zh-CN" altLang="en-US">
                <a:ea typeface="宋体" pitchFamily="2" charset="-122"/>
              </a:rPr>
              <a:t>对长度为</a:t>
            </a:r>
            <a:r>
              <a:rPr lang="en-US" altLang="zh-CN">
                <a:ea typeface="宋体" pitchFamily="2" charset="-122"/>
              </a:rPr>
              <a:t>n</a:t>
            </a:r>
            <a:r>
              <a:rPr lang="zh-CN" altLang="en-US">
                <a:ea typeface="宋体" pitchFamily="2" charset="-122"/>
              </a:rPr>
              <a:t>的数据序列直接进行</a:t>
            </a:r>
            <a:r>
              <a:rPr lang="en-US" altLang="zh-CN">
                <a:ea typeface="宋体" pitchFamily="2" charset="-122"/>
              </a:rPr>
              <a:t>DFT</a:t>
            </a:r>
            <a:r>
              <a:rPr lang="zh-CN" altLang="en-US">
                <a:ea typeface="宋体" pitchFamily="2" charset="-122"/>
              </a:rPr>
              <a:t>，需要进行</a:t>
            </a:r>
            <a:r>
              <a:rPr lang="en-US" altLang="zh-CN">
                <a:ea typeface="宋体" pitchFamily="2" charset="-122"/>
              </a:rPr>
              <a:t>n</a:t>
            </a:r>
            <a:r>
              <a:rPr lang="zh-CN" altLang="en-US">
                <a:ea typeface="宋体" pitchFamily="2" charset="-122"/>
              </a:rPr>
              <a:t>次乘法和</a:t>
            </a:r>
            <a:r>
              <a:rPr lang="en-US" altLang="zh-CN">
                <a:ea typeface="宋体" pitchFamily="2" charset="-122"/>
              </a:rPr>
              <a:t>n</a:t>
            </a:r>
            <a:r>
              <a:rPr lang="zh-CN" altLang="en-US">
                <a:ea typeface="宋体" pitchFamily="2" charset="-122"/>
              </a:rPr>
              <a:t>次加法，总共</a:t>
            </a:r>
            <a:r>
              <a:rPr lang="en-US" altLang="zh-CN">
                <a:ea typeface="宋体" pitchFamily="2" charset="-122"/>
              </a:rPr>
              <a:t>2</a:t>
            </a:r>
            <a:r>
              <a:rPr lang="en-US" altLang="zh-CN" i="1">
                <a:ea typeface="宋体" pitchFamily="2" charset="-122"/>
              </a:rPr>
              <a:t>n</a:t>
            </a:r>
            <a:r>
              <a:rPr lang="en-US" altLang="zh-CN" baseline="30000">
                <a:ea typeface="宋体" pitchFamily="2" charset="-122"/>
              </a:rPr>
              <a:t>2</a:t>
            </a:r>
            <a:r>
              <a:rPr lang="en-US" altLang="zh-CN">
                <a:ea typeface="宋体" pitchFamily="2" charset="-122"/>
              </a:rPr>
              <a:t> </a:t>
            </a:r>
            <a:r>
              <a:rPr lang="zh-CN" altLang="en-US">
                <a:ea typeface="宋体" pitchFamily="2" charset="-122"/>
              </a:rPr>
              <a:t>浮点运算</a:t>
            </a:r>
            <a:endParaRPr lang="en-US" altLang="zh-CN">
              <a:ea typeface="宋体" pitchFamily="2" charset="-122"/>
            </a:endParaRPr>
          </a:p>
          <a:p>
            <a:r>
              <a:rPr lang="zh-CN" altLang="en-US">
                <a:ea typeface="宋体" pitchFamily="2" charset="-122"/>
              </a:rPr>
              <a:t>这还不包括</a:t>
            </a:r>
            <a:r>
              <a:rPr lang="en-US" altLang="zh-CN" i="1">
                <a:ea typeface="宋体" pitchFamily="2" charset="-122"/>
              </a:rPr>
              <a:t>ω</a:t>
            </a:r>
            <a:r>
              <a:rPr lang="zh-CN" altLang="en-US" i="1">
                <a:ea typeface="宋体" pitchFamily="2" charset="-122"/>
              </a:rPr>
              <a:t>的</a:t>
            </a:r>
            <a:r>
              <a:rPr lang="en-US" altLang="zh-CN" i="1">
                <a:ea typeface="宋体" pitchFamily="2" charset="-122"/>
              </a:rPr>
              <a:t>n</a:t>
            </a:r>
            <a:r>
              <a:rPr lang="zh-CN" altLang="en-US" i="1">
                <a:ea typeface="宋体" pitchFamily="2" charset="-122"/>
              </a:rPr>
              <a:t>次指数运算</a:t>
            </a:r>
            <a:endParaRPr lang="en-US" altLang="zh-CN">
              <a:ea typeface="宋体" pitchFamily="2" charset="-122"/>
            </a:endParaRPr>
          </a:p>
          <a:p>
            <a:r>
              <a:rPr lang="zh-CN" altLang="en-US">
                <a:ea typeface="宋体" pitchFamily="2" charset="-122"/>
              </a:rPr>
              <a:t>如果进行</a:t>
            </a:r>
            <a:r>
              <a:rPr lang="en-US" altLang="zh-CN">
                <a:ea typeface="宋体" pitchFamily="2" charset="-122"/>
              </a:rPr>
              <a:t>100</a:t>
            </a:r>
            <a:r>
              <a:rPr lang="zh-CN" altLang="en-US">
                <a:ea typeface="宋体" pitchFamily="2" charset="-122"/>
              </a:rPr>
              <a:t>万点的</a:t>
            </a:r>
            <a:r>
              <a:rPr lang="en-US" altLang="zh-CN">
                <a:ea typeface="宋体" pitchFamily="2" charset="-122"/>
              </a:rPr>
              <a:t>DFT</a:t>
            </a:r>
            <a:r>
              <a:rPr lang="zh-CN" altLang="en-US">
                <a:ea typeface="宋体" pitchFamily="2" charset="-122"/>
              </a:rPr>
              <a:t>，一台计算机每毫秒做一次乘法和加法运算，需要约</a:t>
            </a:r>
            <a:r>
              <a:rPr lang="en-US" altLang="zh-CN">
                <a:ea typeface="宋体" pitchFamily="2" charset="-122"/>
              </a:rPr>
              <a:t>11.5</a:t>
            </a:r>
            <a:r>
              <a:rPr lang="zh-CN" altLang="en-US">
                <a:ea typeface="宋体" pitchFamily="2" charset="-122"/>
              </a:rPr>
              <a:t>天。</a:t>
            </a:r>
            <a:endParaRPr lang="en-US" altLang="zh-CN">
              <a:ea typeface="宋体" pitchFamily="2" charset="-122"/>
            </a:endParaRPr>
          </a:p>
          <a:p>
            <a:endParaRPr lang="en-US" altLang="zh-CN">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dirty="0"/>
              <a:t>一个</a:t>
            </a:r>
            <a:r>
              <a:rPr lang="zh-CN" altLang="en-US" sz="2400" b="1" u="sng" dirty="0"/>
              <a:t>公式上并非很恰当</a:t>
            </a:r>
            <a:r>
              <a:rPr lang="zh-CN" altLang="en-US" sz="2400" dirty="0"/>
              <a:t>，但意义上再贴切不过的例子：这是我们对音乐最普遍的理解</a:t>
            </a:r>
            <a:r>
              <a:rPr lang="en-US" altLang="zh-CN" sz="2400" dirty="0"/>
              <a:t>: </a:t>
            </a:r>
            <a:r>
              <a:rPr lang="zh-CN" altLang="en-US" sz="2400" dirty="0"/>
              <a:t>一个随着时间变化的震动。</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但乐器能手们来说，音乐更直观的理解是这样的：</a:t>
            </a:r>
          </a:p>
          <a:p>
            <a:endParaRPr lang="zh-CN" altLang="en-US" sz="2400" dirty="0"/>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6</a:t>
            </a:fld>
            <a:endParaRPr lang="en-US" altLang="zh-CN"/>
          </a:p>
        </p:txBody>
      </p:sp>
      <p:pic>
        <p:nvPicPr>
          <p:cNvPr id="167939" name="Picture 3"/>
          <p:cNvPicPr>
            <a:picLocks noChangeAspect="1" noChangeArrowheads="1"/>
          </p:cNvPicPr>
          <p:nvPr/>
        </p:nvPicPr>
        <p:blipFill>
          <a:blip r:embed="rId2" cstate="print"/>
          <a:srcRect/>
          <a:stretch>
            <a:fillRect/>
          </a:stretch>
        </p:blipFill>
        <p:spPr bwMode="auto">
          <a:xfrm>
            <a:off x="776536" y="1988840"/>
            <a:ext cx="8424936" cy="2000570"/>
          </a:xfrm>
          <a:prstGeom prst="rect">
            <a:avLst/>
          </a:prstGeom>
          <a:noFill/>
          <a:ln w="9525">
            <a:noFill/>
            <a:miter lim="800000"/>
            <a:headEnd/>
            <a:tailEnd/>
          </a:ln>
        </p:spPr>
      </p:pic>
      <p:pic>
        <p:nvPicPr>
          <p:cNvPr id="167940" name="Picture 4"/>
          <p:cNvPicPr>
            <a:picLocks noChangeAspect="1" noChangeArrowheads="1"/>
          </p:cNvPicPr>
          <p:nvPr/>
        </p:nvPicPr>
        <p:blipFill>
          <a:blip r:embed="rId3" cstate="print"/>
          <a:srcRect/>
          <a:stretch>
            <a:fillRect/>
          </a:stretch>
        </p:blipFill>
        <p:spPr bwMode="auto">
          <a:xfrm>
            <a:off x="704528" y="4653136"/>
            <a:ext cx="8424936" cy="1926905"/>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Rectangle 2"/>
          <p:cNvSpPr>
            <a:spLocks noGrp="1" noChangeArrowheads="1"/>
          </p:cNvSpPr>
          <p:nvPr>
            <p:ph type="body" idx="1"/>
          </p:nvPr>
        </p:nvSpPr>
        <p:spPr>
          <a:xfrm>
            <a:off x="507340" y="1341439"/>
            <a:ext cx="9198188" cy="5113337"/>
          </a:xfrm>
        </p:spPr>
        <p:txBody>
          <a:bodyPr/>
          <a:lstStyle/>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从上面的运算显然可以看出要得到每一个频率</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分量，需进行    次乘法和     次加法运算。要完</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成整个变换需要    次乘法和         次加法运算。</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当序列较长时，必然要花费大量的时间。</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观察上述系数矩阵，发现    是以    为周期</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的，即</a:t>
            </a:r>
          </a:p>
          <a:p>
            <a:pPr algn="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r>
              <a:rPr lang="en-US" altLang="zh-CN" sz="2800" b="1" dirty="0">
                <a:latin typeface="宋体" pitchFamily="2" charset="-122"/>
                <a:ea typeface="宋体" pitchFamily="2" charset="-122"/>
              </a:rPr>
              <a:t>4.21</a:t>
            </a:r>
            <a:r>
              <a:rPr lang="zh-CN" altLang="en-US" sz="2800" b="1" dirty="0">
                <a:latin typeface="宋体" pitchFamily="2" charset="-122"/>
                <a:ea typeface="宋体" pitchFamily="2" charset="-122"/>
              </a:rPr>
              <a:t>）</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                                               </a:t>
            </a:r>
          </a:p>
          <a:p>
            <a:pPr>
              <a:lnSpc>
                <a:spcPct val="90000"/>
              </a:lnSpc>
              <a:buClr>
                <a:schemeClr val="tx2"/>
              </a:buClr>
              <a:buSzPct val="80000"/>
              <a:buFont typeface="Wingdings" pitchFamily="2" charset="2"/>
              <a:buNone/>
            </a:pPr>
            <a:r>
              <a:rPr lang="zh-CN" altLang="en-US" sz="2800" b="1" dirty="0">
                <a:latin typeface="宋体" pitchFamily="2" charset="-122"/>
                <a:ea typeface="宋体" pitchFamily="2" charset="-122"/>
              </a:rPr>
              <a:t>可以将</a:t>
            </a:r>
            <a:r>
              <a:rPr lang="en-US" altLang="zh-CN" sz="2800" b="1" dirty="0">
                <a:latin typeface="宋体" pitchFamily="2" charset="-122"/>
                <a:ea typeface="宋体" pitchFamily="2" charset="-122"/>
              </a:rPr>
              <a:t>N</a:t>
            </a:r>
            <a:r>
              <a:rPr lang="zh-CN" altLang="en-US" sz="2800" b="1" dirty="0">
                <a:latin typeface="宋体" pitchFamily="2" charset="-122"/>
                <a:ea typeface="宋体" pitchFamily="2" charset="-122"/>
              </a:rPr>
              <a:t>点序列依次分解成一系列短序列，求出这些短序列的</a:t>
            </a:r>
            <a:r>
              <a:rPr lang="en-US" altLang="zh-CN" sz="2800" b="1" dirty="0">
                <a:latin typeface="宋体" pitchFamily="2" charset="-122"/>
                <a:ea typeface="宋体" pitchFamily="2" charset="-122"/>
              </a:rPr>
              <a:t>DFT</a:t>
            </a:r>
            <a:r>
              <a:rPr lang="zh-CN" altLang="en-US" sz="2800" b="1" dirty="0">
                <a:latin typeface="宋体" pitchFamily="2" charset="-122"/>
                <a:ea typeface="宋体" pitchFamily="2" charset="-122"/>
              </a:rPr>
              <a:t>，从而可减小运算量。</a:t>
            </a:r>
          </a:p>
        </p:txBody>
      </p:sp>
      <p:sp>
        <p:nvSpPr>
          <p:cNvPr id="23562"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3"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4"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5"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6"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7"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8"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69"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0"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1"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2"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3"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4"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5" name="Rectangle 17"/>
          <p:cNvSpPr>
            <a:spLocks noGrp="1" noChangeArrowheads="1"/>
          </p:cNvSpPr>
          <p:nvPr>
            <p:ph type="title"/>
          </p:nvPr>
        </p:nvSpPr>
        <p:spPr>
          <a:noFill/>
        </p:spPr>
        <p:txBody>
          <a:bodyPr/>
          <a:lstStyle/>
          <a:p>
            <a:r>
              <a:rPr lang="en-US" altLang="en-US" b="1">
                <a:ea typeface="宋体" pitchFamily="2" charset="-122"/>
              </a:rPr>
              <a:t>4.3 快速傅里叶变换</a:t>
            </a:r>
            <a:r>
              <a:rPr lang="en-US" altLang="en-US" b="1">
                <a:latin typeface="Times New Roman" pitchFamily="18" charset="0"/>
                <a:ea typeface="宋体" pitchFamily="2" charset="-122"/>
              </a:rPr>
              <a:t>(Fast Fourier Transform)</a:t>
            </a:r>
            <a:endParaRPr lang="zh-CN" altLang="en-US" b="1">
              <a:latin typeface="Times New Roman" pitchFamily="18" charset="0"/>
              <a:ea typeface="宋体" pitchFamily="2" charset="-122"/>
            </a:endParaRPr>
          </a:p>
        </p:txBody>
      </p:sp>
      <p:sp>
        <p:nvSpPr>
          <p:cNvPr id="23576"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7"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8"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79"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0"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1"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2"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3"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4"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5"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6"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7"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8"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89"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3590"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1" name="Rectangle 33"/>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3592"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3"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4" name="Rectangle 3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5"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6" name="Rectangle 40"/>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7" name="Rectangle 42"/>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3598" name="Rectangle 4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4" name="Object 2"/>
          <p:cNvGraphicFramePr>
            <a:graphicFrameLocks noChangeAspect="1"/>
          </p:cNvGraphicFramePr>
          <p:nvPr/>
        </p:nvGraphicFramePr>
        <p:xfrm>
          <a:off x="2925366" y="1844675"/>
          <a:ext cx="467783" cy="374650"/>
        </p:xfrm>
        <a:graphic>
          <a:graphicData uri="http://schemas.openxmlformats.org/presentationml/2006/ole">
            <mc:AlternateContent xmlns:mc="http://schemas.openxmlformats.org/markup-compatibility/2006">
              <mc:Choice xmlns:v="urn:schemas-microsoft-com:vml" Requires="v">
                <p:oleObj spid="_x0000_s47141" name="公式" r:id="rId3" imgW="190440" imgH="164880" progId="Equation.3">
                  <p:embed/>
                </p:oleObj>
              </mc:Choice>
              <mc:Fallback>
                <p:oleObj name="公式" r:id="rId3" imgW="190440" imgH="1648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366" y="1844675"/>
                        <a:ext cx="467783"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99" name="Rectangle 4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5" name="Object 3"/>
          <p:cNvGraphicFramePr>
            <a:graphicFrameLocks noChangeAspect="1"/>
          </p:cNvGraphicFramePr>
          <p:nvPr/>
        </p:nvGraphicFramePr>
        <p:xfrm>
          <a:off x="4875610" y="1844675"/>
          <a:ext cx="935567" cy="365125"/>
        </p:xfrm>
        <a:graphic>
          <a:graphicData uri="http://schemas.openxmlformats.org/presentationml/2006/ole">
            <mc:AlternateContent xmlns:mc="http://schemas.openxmlformats.org/markup-compatibility/2006">
              <mc:Choice xmlns:v="urn:schemas-microsoft-com:vml" Requires="v">
                <p:oleObj spid="_x0000_s47142" name="公式" r:id="rId5" imgW="393480" imgH="164880" progId="Equation.3">
                  <p:embed/>
                </p:oleObj>
              </mc:Choice>
              <mc:Fallback>
                <p:oleObj name="公式" r:id="rId5" imgW="393480" imgH="1648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610" y="1844675"/>
                        <a:ext cx="935567"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0"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6" name="Object 4"/>
          <p:cNvGraphicFramePr>
            <a:graphicFrameLocks noChangeAspect="1"/>
          </p:cNvGraphicFramePr>
          <p:nvPr/>
        </p:nvGraphicFramePr>
        <p:xfrm>
          <a:off x="3236648" y="2317751"/>
          <a:ext cx="527977" cy="390525"/>
        </p:xfrm>
        <a:graphic>
          <a:graphicData uri="http://schemas.openxmlformats.org/presentationml/2006/ole">
            <mc:AlternateContent xmlns:mc="http://schemas.openxmlformats.org/markup-compatibility/2006">
              <mc:Choice xmlns:v="urn:schemas-microsoft-com:vml" Requires="v">
                <p:oleObj spid="_x0000_s47143" name="公式" r:id="rId7" imgW="241200" imgH="190440" progId="Equation.3">
                  <p:embed/>
                </p:oleObj>
              </mc:Choice>
              <mc:Fallback>
                <p:oleObj name="公式" r:id="rId7" imgW="241200" imgH="1904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6648" y="2317751"/>
                        <a:ext cx="527977"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1" name="Rectangle 5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7" name="Object 5"/>
          <p:cNvGraphicFramePr>
            <a:graphicFrameLocks noChangeAspect="1"/>
          </p:cNvGraphicFramePr>
          <p:nvPr/>
        </p:nvGraphicFramePr>
        <p:xfrm>
          <a:off x="5264284" y="2349501"/>
          <a:ext cx="1482460" cy="461963"/>
        </p:xfrm>
        <a:graphic>
          <a:graphicData uri="http://schemas.openxmlformats.org/presentationml/2006/ole">
            <mc:AlternateContent xmlns:mc="http://schemas.openxmlformats.org/markup-compatibility/2006">
              <mc:Choice xmlns:v="urn:schemas-microsoft-com:vml" Requires="v">
                <p:oleObj spid="_x0000_s47144" name="公式" r:id="rId9" imgW="634680" imgH="215640" progId="Equation.3">
                  <p:embed/>
                </p:oleObj>
              </mc:Choice>
              <mc:Fallback>
                <p:oleObj name="公式" r:id="rId9" imgW="63468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284" y="2349501"/>
                        <a:ext cx="148246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2" name="Rectangle 5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8" name="Object 6"/>
          <p:cNvGraphicFramePr>
            <a:graphicFrameLocks noChangeAspect="1"/>
          </p:cNvGraphicFramePr>
          <p:nvPr/>
        </p:nvGraphicFramePr>
        <p:xfrm>
          <a:off x="5313040" y="3212976"/>
          <a:ext cx="701675" cy="487362"/>
        </p:xfrm>
        <a:graphic>
          <a:graphicData uri="http://schemas.openxmlformats.org/presentationml/2006/ole">
            <mc:AlternateContent xmlns:mc="http://schemas.openxmlformats.org/markup-compatibility/2006">
              <mc:Choice xmlns:v="urn:schemas-microsoft-com:vml" Requires="v">
                <p:oleObj spid="_x0000_s47145" name="公式" r:id="rId11" imgW="304560" imgH="228600" progId="Equation.3">
                  <p:embed/>
                </p:oleObj>
              </mc:Choice>
              <mc:Fallback>
                <p:oleObj name="公式" r:id="rId11" imgW="30456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3040" y="3212976"/>
                        <a:ext cx="70167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3" name="Rectangle 5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9" name="Object 7"/>
          <p:cNvGraphicFramePr>
            <a:graphicFrameLocks noChangeAspect="1"/>
          </p:cNvGraphicFramePr>
          <p:nvPr/>
        </p:nvGraphicFramePr>
        <p:xfrm>
          <a:off x="6753200" y="3284984"/>
          <a:ext cx="469503" cy="374650"/>
        </p:xfrm>
        <a:graphic>
          <a:graphicData uri="http://schemas.openxmlformats.org/presentationml/2006/ole">
            <mc:AlternateContent xmlns:mc="http://schemas.openxmlformats.org/markup-compatibility/2006">
              <mc:Choice xmlns:v="urn:schemas-microsoft-com:vml" Requires="v">
                <p:oleObj spid="_x0000_s47146" name="公式" r:id="rId13" imgW="190440" imgH="164880" progId="Equation.3">
                  <p:embed/>
                </p:oleObj>
              </mc:Choice>
              <mc:Fallback>
                <p:oleObj name="公式" r:id="rId13" imgW="190440" imgH="16488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3200" y="3284984"/>
                        <a:ext cx="469503"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4" name="Rectangle 61"/>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60" name="Object 8"/>
          <p:cNvGraphicFramePr>
            <a:graphicFrameLocks noChangeAspect="1"/>
          </p:cNvGraphicFramePr>
          <p:nvPr/>
        </p:nvGraphicFramePr>
        <p:xfrm>
          <a:off x="3152800" y="4149080"/>
          <a:ext cx="3823096" cy="620713"/>
        </p:xfrm>
        <a:graphic>
          <a:graphicData uri="http://schemas.openxmlformats.org/presentationml/2006/ole">
            <mc:AlternateContent xmlns:mc="http://schemas.openxmlformats.org/markup-compatibility/2006">
              <mc:Choice xmlns:v="urn:schemas-microsoft-com:vml" Requires="v">
                <p:oleObj spid="_x0000_s47147" name="公式" r:id="rId15" imgW="1282680" imgH="228600" progId="Equation.3">
                  <p:embed/>
                </p:oleObj>
              </mc:Choice>
              <mc:Fallback>
                <p:oleObj name="公式" r:id="rId15" imgW="1282680" imgH="22860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2800" y="4149080"/>
                        <a:ext cx="3823096"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4"/>
          <p:cNvSpPr>
            <a:spLocks noChangeArrowheads="1"/>
          </p:cNvSpPr>
          <p:nvPr/>
        </p:nvSpPr>
        <p:spPr bwMode="auto">
          <a:xfrm>
            <a:off x="0" y="1302628"/>
            <a:ext cx="4995278" cy="426870"/>
          </a:xfrm>
          <a:prstGeom prst="rect">
            <a:avLst/>
          </a:prstGeom>
          <a:noFill/>
          <a:ln w="9525">
            <a:noFill/>
            <a:miter lim="800000"/>
            <a:headEnd/>
            <a:tailEnd/>
          </a:ln>
        </p:spPr>
        <p:txBody>
          <a:bodyPr wrap="none" tIns="84111" bIns="46023" anchor="ctr">
            <a:spAutoFit/>
          </a:bodyPr>
          <a:lstStyle/>
          <a:p>
            <a:pPr eaLnBrk="1" hangingPunct="1"/>
            <a:r>
              <a:rPr lang="en-US" altLang="zh-CN" sz="2400">
                <a:latin typeface="幼圆" pitchFamily="49" charset="-122"/>
                <a:ea typeface="幼圆" pitchFamily="49" charset="-122"/>
              </a:rPr>
              <a:t>4.4.1  </a:t>
            </a:r>
            <a:r>
              <a:rPr lang="zh-CN" altLang="en-US" sz="2400">
                <a:latin typeface="幼圆" pitchFamily="49" charset="-122"/>
                <a:ea typeface="幼圆" pitchFamily="49" charset="-122"/>
              </a:rPr>
              <a:t>可分离性（</a:t>
            </a:r>
            <a:r>
              <a:rPr lang="en-US" altLang="zh-CN" sz="2400">
                <a:latin typeface="幼圆" pitchFamily="49" charset="-122"/>
                <a:ea typeface="幼圆" pitchFamily="49" charset="-122"/>
              </a:rPr>
              <a:t>Separability</a:t>
            </a:r>
            <a:r>
              <a:rPr lang="zh-CN" altLang="en-US" sz="2400">
                <a:latin typeface="幼圆" pitchFamily="49" charset="-122"/>
                <a:ea typeface="幼圆" pitchFamily="49" charset="-122"/>
              </a:rPr>
              <a:t>）</a:t>
            </a:r>
          </a:p>
        </p:txBody>
      </p:sp>
      <p:sp>
        <p:nvSpPr>
          <p:cNvPr id="24585" name="Rectangle 6"/>
          <p:cNvSpPr>
            <a:spLocks noGrp="1" noChangeArrowheads="1"/>
          </p:cNvSpPr>
          <p:nvPr>
            <p:ph type="title"/>
          </p:nvPr>
        </p:nvSpPr>
        <p:spPr>
          <a:xfrm>
            <a:off x="0" y="188640"/>
            <a:ext cx="9906000" cy="720725"/>
          </a:xfrm>
          <a:noFill/>
        </p:spPr>
        <p:txBody>
          <a:bodyPr/>
          <a:lstStyle/>
          <a:p>
            <a:r>
              <a:rPr lang="en-US" altLang="en-US" b="1" dirty="0">
                <a:latin typeface="Times New Roman" pitchFamily="18" charset="0"/>
                <a:ea typeface="宋体" pitchFamily="2" charset="-122"/>
              </a:rPr>
              <a:t>4.4 </a:t>
            </a:r>
            <a:r>
              <a:rPr lang="en-US" altLang="en-US" b="1" dirty="0" err="1">
                <a:latin typeface="Times New Roman" pitchFamily="18" charset="0"/>
                <a:ea typeface="宋体" pitchFamily="2" charset="-122"/>
              </a:rPr>
              <a:t>傅里叶变换的性质</a:t>
            </a:r>
            <a:r>
              <a:rPr lang="en-US" altLang="en-US" b="1" dirty="0">
                <a:latin typeface="Times New Roman" pitchFamily="18" charset="0"/>
                <a:ea typeface="宋体" pitchFamily="2" charset="-122"/>
              </a:rPr>
              <a:t>(</a:t>
            </a:r>
            <a:r>
              <a:rPr lang="en-US" altLang="zh-CN" b="1" dirty="0">
                <a:latin typeface="Times New Roman" pitchFamily="18" charset="0"/>
                <a:ea typeface="宋体" pitchFamily="2" charset="-122"/>
              </a:rPr>
              <a:t>Characteristics</a:t>
            </a:r>
            <a:r>
              <a:rPr lang="en-US" altLang="en-US" b="1" dirty="0">
                <a:latin typeface="Times New Roman" pitchFamily="18" charset="0"/>
                <a:ea typeface="宋体" pitchFamily="2" charset="-122"/>
              </a:rPr>
              <a:t> of Fourier Transform)</a:t>
            </a:r>
            <a:endParaRPr lang="zh-CN" altLang="en-US" b="1" dirty="0">
              <a:latin typeface="Times New Roman" pitchFamily="18" charset="0"/>
              <a:ea typeface="宋体" pitchFamily="2" charset="-122"/>
            </a:endParaRPr>
          </a:p>
        </p:txBody>
      </p:sp>
      <p:graphicFrame>
        <p:nvGraphicFramePr>
          <p:cNvPr id="24578" name="Object 2"/>
          <p:cNvGraphicFramePr>
            <a:graphicFrameLocks noChangeAspect="1"/>
          </p:cNvGraphicFramePr>
          <p:nvPr/>
        </p:nvGraphicFramePr>
        <p:xfrm>
          <a:off x="1227931" y="1773238"/>
          <a:ext cx="5814616" cy="863600"/>
        </p:xfrm>
        <a:graphic>
          <a:graphicData uri="http://schemas.openxmlformats.org/presentationml/2006/ole">
            <mc:AlternateContent xmlns:mc="http://schemas.openxmlformats.org/markup-compatibility/2006">
              <mc:Choice xmlns:v="urn:schemas-microsoft-com:vml" Requires="v">
                <p:oleObj spid="_x0000_s48160" name="Equation" r:id="rId3" imgW="2019240" imgH="406080" progId="Equation.DSMT4">
                  <p:embed/>
                </p:oleObj>
              </mc:Choice>
              <mc:Fallback>
                <p:oleObj name="Equation" r:id="rId3" imgW="2019240" imgH="4060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931" y="1773238"/>
                        <a:ext cx="5814616"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6" name="Object 3"/>
          <p:cNvGraphicFramePr>
            <a:graphicFrameLocks noChangeAspect="1"/>
          </p:cNvGraphicFramePr>
          <p:nvPr/>
        </p:nvGraphicFramePr>
        <p:xfrm>
          <a:off x="830660" y="2636839"/>
          <a:ext cx="8165571" cy="973137"/>
        </p:xfrm>
        <a:graphic>
          <a:graphicData uri="http://schemas.openxmlformats.org/presentationml/2006/ole">
            <mc:AlternateContent xmlns:mc="http://schemas.openxmlformats.org/markup-compatibility/2006">
              <mc:Choice xmlns:v="urn:schemas-microsoft-com:vml" Requires="v">
                <p:oleObj spid="_x0000_s48161" name="Equation" r:id="rId5" imgW="3162240" imgH="444240" progId="Equation.DSMT4">
                  <p:embed/>
                </p:oleObj>
              </mc:Choice>
              <mc:Fallback>
                <p:oleObj name="Equation" r:id="rId5" imgW="316224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660" y="2636839"/>
                        <a:ext cx="8165571"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10" name="Object 4"/>
          <p:cNvGraphicFramePr>
            <a:graphicFrameLocks noChangeAspect="1"/>
          </p:cNvGraphicFramePr>
          <p:nvPr/>
        </p:nvGraphicFramePr>
        <p:xfrm>
          <a:off x="1129904" y="4005263"/>
          <a:ext cx="7838810" cy="1052512"/>
        </p:xfrm>
        <a:graphic>
          <a:graphicData uri="http://schemas.openxmlformats.org/presentationml/2006/ole">
            <mc:AlternateContent xmlns:mc="http://schemas.openxmlformats.org/markup-compatibility/2006">
              <mc:Choice xmlns:v="urn:schemas-microsoft-com:vml" Requires="v">
                <p:oleObj spid="_x0000_s48162" name="Equation" r:id="rId7" imgW="3073400" imgH="444500" progId="Equation.DSMT4">
                  <p:embed/>
                </p:oleObj>
              </mc:Choice>
              <mc:Fallback>
                <p:oleObj name="Equation" r:id="rId7" imgW="3073400" imgH="4445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9904" y="4005263"/>
                        <a:ext cx="7838810" cy="1052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11" name="Object 5"/>
          <p:cNvGraphicFramePr>
            <a:graphicFrameLocks noChangeAspect="1"/>
          </p:cNvGraphicFramePr>
          <p:nvPr/>
        </p:nvGraphicFramePr>
        <p:xfrm>
          <a:off x="818621" y="5805488"/>
          <a:ext cx="8113977" cy="1008062"/>
        </p:xfrm>
        <a:graphic>
          <a:graphicData uri="http://schemas.openxmlformats.org/presentationml/2006/ole">
            <mc:AlternateContent xmlns:mc="http://schemas.openxmlformats.org/markup-compatibility/2006">
              <mc:Choice xmlns:v="urn:schemas-microsoft-com:vml" Requires="v">
                <p:oleObj spid="_x0000_s48163" name="Equation" r:id="rId9" imgW="2908300" imgH="393700" progId="Equation.DSMT4">
                  <p:embed/>
                </p:oleObj>
              </mc:Choice>
              <mc:Fallback>
                <p:oleObj name="Equation" r:id="rId9" imgW="2908300" imgH="3937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621" y="5805488"/>
                        <a:ext cx="8113977"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14" name="Rectangle 18"/>
          <p:cNvSpPr>
            <a:spLocks noChangeArrowheads="1"/>
          </p:cNvSpPr>
          <p:nvPr/>
        </p:nvSpPr>
        <p:spPr bwMode="auto">
          <a:xfrm>
            <a:off x="0" y="3742324"/>
            <a:ext cx="2379177" cy="338554"/>
          </a:xfrm>
          <a:prstGeom prst="rect">
            <a:avLst/>
          </a:prstGeom>
          <a:noFill/>
          <a:ln w="9525">
            <a:noFill/>
            <a:miter lim="800000"/>
            <a:headEnd/>
            <a:tailEnd/>
          </a:ln>
        </p:spPr>
        <p:txBody>
          <a:bodyPr wrap="none" anchor="ctr">
            <a:spAutoFit/>
          </a:bodyPr>
          <a:lstStyle/>
          <a:p>
            <a:pPr eaLnBrk="1" hangingPunct="1"/>
            <a:r>
              <a:rPr lang="zh-CN" altLang="en-US" sz="2000">
                <a:latin typeface="幼圆" pitchFamily="49" charset="-122"/>
                <a:ea typeface="幼圆" pitchFamily="49" charset="-122"/>
                <a:cs typeface="Times New Roman" pitchFamily="18" charset="0"/>
              </a:rPr>
              <a:t>每</a:t>
            </a:r>
            <a:r>
              <a:rPr lang="en-US" altLang="zh-CN" sz="2000">
                <a:latin typeface="幼圆" pitchFamily="49" charset="-122"/>
                <a:ea typeface="幼圆" pitchFamily="49" charset="-122"/>
                <a:cs typeface="Times New Roman" pitchFamily="18" charset="0"/>
              </a:rPr>
              <a:t>1</a:t>
            </a:r>
            <a:r>
              <a:rPr lang="zh-CN" altLang="en-US" sz="2000">
                <a:latin typeface="幼圆" pitchFamily="49" charset="-122"/>
                <a:ea typeface="幼圆" pitchFamily="49" charset="-122"/>
                <a:cs typeface="Times New Roman" pitchFamily="18" charset="0"/>
              </a:rPr>
              <a:t>列求变换再乘以</a:t>
            </a:r>
          </a:p>
        </p:txBody>
      </p:sp>
      <p:graphicFrame>
        <p:nvGraphicFramePr>
          <p:cNvPr id="183313" name="Object 6"/>
          <p:cNvGraphicFramePr>
            <a:graphicFrameLocks noChangeAspect="1"/>
          </p:cNvGraphicFramePr>
          <p:nvPr/>
        </p:nvGraphicFramePr>
        <p:xfrm>
          <a:off x="2457583" y="3789363"/>
          <a:ext cx="309563" cy="304800"/>
        </p:xfrm>
        <a:graphic>
          <a:graphicData uri="http://schemas.openxmlformats.org/presentationml/2006/ole">
            <mc:AlternateContent xmlns:mc="http://schemas.openxmlformats.org/markup-compatibility/2006">
              <mc:Choice xmlns:v="urn:schemas-microsoft-com:vml" Requires="v">
                <p:oleObj spid="_x0000_s48164" name="Equation" r:id="rId11" imgW="152268" imgH="164957" progId="Equation.DSMT4">
                  <p:embed/>
                </p:oleObj>
              </mc:Choice>
              <mc:Fallback>
                <p:oleObj name="Equation" r:id="rId11" imgW="152268" imgH="164957"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57583" y="3789363"/>
                        <a:ext cx="3095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16" name="Object 7"/>
          <p:cNvGraphicFramePr>
            <a:graphicFrameLocks noChangeAspect="1"/>
          </p:cNvGraphicFramePr>
          <p:nvPr/>
        </p:nvGraphicFramePr>
        <p:xfrm>
          <a:off x="1712640" y="5157192"/>
          <a:ext cx="1012958" cy="458788"/>
        </p:xfrm>
        <a:graphic>
          <a:graphicData uri="http://schemas.openxmlformats.org/presentationml/2006/ole">
            <mc:AlternateContent xmlns:mc="http://schemas.openxmlformats.org/markup-compatibility/2006">
              <mc:Choice xmlns:v="urn:schemas-microsoft-com:vml" Requires="v">
                <p:oleObj spid="_x0000_s48165" name="Equation" r:id="rId13" imgW="444114" imgH="215713" progId="Equation.DSMT4">
                  <p:embed/>
                </p:oleObj>
              </mc:Choice>
              <mc:Fallback>
                <p:oleObj name="Equation" r:id="rId13" imgW="444114" imgH="215713"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2640" y="5157192"/>
                        <a:ext cx="1012958"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18" name="Rectangle 22"/>
          <p:cNvSpPr>
            <a:spLocks noChangeArrowheads="1"/>
          </p:cNvSpPr>
          <p:nvPr/>
        </p:nvSpPr>
        <p:spPr bwMode="auto">
          <a:xfrm>
            <a:off x="272480" y="5157192"/>
            <a:ext cx="5153975" cy="486287"/>
          </a:xfrm>
          <a:prstGeom prst="rect">
            <a:avLst/>
          </a:prstGeom>
          <a:noFill/>
          <a:ln w="9525">
            <a:noFill/>
            <a:miter lim="800000"/>
            <a:headEnd/>
            <a:tailEnd/>
          </a:ln>
        </p:spPr>
        <p:txBody>
          <a:bodyPr wrap="none" anchor="ctr">
            <a:spAutoFit/>
          </a:bodyPr>
          <a:lstStyle/>
          <a:p>
            <a:pPr eaLnBrk="1" hangingPunct="1"/>
            <a:r>
              <a:rPr lang="zh-CN" altLang="en-US" dirty="0">
                <a:ea typeface="宋体" pitchFamily="2" charset="-122"/>
              </a:rPr>
              <a:t>再对                </a:t>
            </a:r>
            <a:r>
              <a:rPr lang="zh-CN" altLang="en-US" sz="2000" dirty="0">
                <a:latin typeface="幼圆" pitchFamily="49" charset="-122"/>
                <a:ea typeface="幼圆" pitchFamily="49" charset="-122"/>
                <a:cs typeface="Times New Roman" pitchFamily="18" charset="0"/>
              </a:rPr>
              <a:t>每</a:t>
            </a:r>
            <a:r>
              <a:rPr lang="en-US" altLang="zh-CN" sz="2000" dirty="0">
                <a:latin typeface="幼圆" pitchFamily="49" charset="-122"/>
                <a:ea typeface="幼圆" pitchFamily="49" charset="-122"/>
              </a:rPr>
              <a:t>1</a:t>
            </a:r>
            <a:r>
              <a:rPr lang="zh-CN" altLang="en-US" sz="2000" dirty="0">
                <a:latin typeface="幼圆" pitchFamily="49" charset="-122"/>
                <a:ea typeface="幼圆" pitchFamily="49" charset="-122"/>
              </a:rPr>
              <a:t>行求傅里叶变换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3306"/>
                                        </p:tgtEl>
                                        <p:attrNameLst>
                                          <p:attrName>style.visibility</p:attrName>
                                        </p:attrNameLst>
                                      </p:cBhvr>
                                      <p:to>
                                        <p:strVal val="visible"/>
                                      </p:to>
                                    </p:set>
                                    <p:animEffect transition="in" filter="blinds(horizontal)">
                                      <p:cBhvr>
                                        <p:cTn id="7" dur="500"/>
                                        <p:tgtEl>
                                          <p:spTgt spid="1833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3314"/>
                                        </p:tgtEl>
                                        <p:attrNameLst>
                                          <p:attrName>style.visibility</p:attrName>
                                        </p:attrNameLst>
                                      </p:cBhvr>
                                      <p:to>
                                        <p:strVal val="visible"/>
                                      </p:to>
                                    </p:set>
                                    <p:animEffect transition="in" filter="blinds(horizontal)">
                                      <p:cBhvr>
                                        <p:cTn id="12" dur="500"/>
                                        <p:tgtEl>
                                          <p:spTgt spid="183314"/>
                                        </p:tgtEl>
                                      </p:cBhvr>
                                    </p:animEffect>
                                  </p:childTnLst>
                                </p:cTn>
                              </p:par>
                              <p:par>
                                <p:cTn id="13" presetID="3" presetClass="entr" presetSubtype="10" fill="hold" nodeType="withEffect">
                                  <p:stCondLst>
                                    <p:cond delay="0"/>
                                  </p:stCondLst>
                                  <p:childTnLst>
                                    <p:set>
                                      <p:cBhvr>
                                        <p:cTn id="14" dur="1" fill="hold">
                                          <p:stCondLst>
                                            <p:cond delay="0"/>
                                          </p:stCondLst>
                                        </p:cTn>
                                        <p:tgtEl>
                                          <p:spTgt spid="183313"/>
                                        </p:tgtEl>
                                        <p:attrNameLst>
                                          <p:attrName>style.visibility</p:attrName>
                                        </p:attrNameLst>
                                      </p:cBhvr>
                                      <p:to>
                                        <p:strVal val="visible"/>
                                      </p:to>
                                    </p:set>
                                    <p:animEffect transition="in" filter="blinds(horizontal)">
                                      <p:cBhvr>
                                        <p:cTn id="15" dur="500"/>
                                        <p:tgtEl>
                                          <p:spTgt spid="1833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3310"/>
                                        </p:tgtEl>
                                        <p:attrNameLst>
                                          <p:attrName>style.visibility</p:attrName>
                                        </p:attrNameLst>
                                      </p:cBhvr>
                                      <p:to>
                                        <p:strVal val="visible"/>
                                      </p:to>
                                    </p:set>
                                    <p:animEffect transition="in" filter="blinds(horizontal)">
                                      <p:cBhvr>
                                        <p:cTn id="20" dur="500"/>
                                        <p:tgtEl>
                                          <p:spTgt spid="1833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3316"/>
                                        </p:tgtEl>
                                        <p:attrNameLst>
                                          <p:attrName>style.visibility</p:attrName>
                                        </p:attrNameLst>
                                      </p:cBhvr>
                                      <p:to>
                                        <p:strVal val="visible"/>
                                      </p:to>
                                    </p:set>
                                    <p:animEffect transition="in" filter="blinds(horizontal)">
                                      <p:cBhvr>
                                        <p:cTn id="25" dur="500"/>
                                        <p:tgtEl>
                                          <p:spTgt spid="1833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3318"/>
                                        </p:tgtEl>
                                        <p:attrNameLst>
                                          <p:attrName>style.visibility</p:attrName>
                                        </p:attrNameLst>
                                      </p:cBhvr>
                                      <p:to>
                                        <p:strVal val="visible"/>
                                      </p:to>
                                    </p:set>
                                    <p:animEffect transition="in" filter="blinds(horizontal)">
                                      <p:cBhvr>
                                        <p:cTn id="28" dur="500"/>
                                        <p:tgtEl>
                                          <p:spTgt spid="1833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3311"/>
                                        </p:tgtEl>
                                        <p:attrNameLst>
                                          <p:attrName>style.visibility</p:attrName>
                                        </p:attrNameLst>
                                      </p:cBhvr>
                                      <p:to>
                                        <p:strVal val="visible"/>
                                      </p:to>
                                    </p:set>
                                    <p:animEffect transition="in" filter="blinds(horizontal)">
                                      <p:cBhvr>
                                        <p:cTn id="33" dur="500"/>
                                        <p:tgtEl>
                                          <p:spTgt spid="183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14" grpId="0"/>
      <p:bldP spid="1833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xfrm>
            <a:off x="271727" y="1341439"/>
            <a:ext cx="5381229" cy="676275"/>
          </a:xfrm>
        </p:spPr>
        <p:txBody>
          <a:bodyPr/>
          <a:lstStyle/>
          <a:p>
            <a:pPr>
              <a:lnSpc>
                <a:spcPct val="90000"/>
              </a:lnSpc>
              <a:buClr>
                <a:schemeClr val="tx2"/>
              </a:buClr>
              <a:buSzPct val="80000"/>
              <a:buFont typeface="Wingdings" pitchFamily="2" charset="2"/>
              <a:buChar char="l"/>
            </a:pPr>
            <a:r>
              <a:rPr lang="zh-CN" altLang="en-US" b="1" dirty="0">
                <a:latin typeface="宋体" pitchFamily="2" charset="-122"/>
                <a:ea typeface="宋体" pitchFamily="2" charset="-122"/>
              </a:rPr>
              <a:t>可分离性</a:t>
            </a:r>
            <a:r>
              <a:rPr lang="zh-CN" altLang="en-US" b="1" dirty="0">
                <a:latin typeface="Times New Roman" pitchFamily="18" charset="0"/>
                <a:ea typeface="宋体" pitchFamily="2" charset="-122"/>
              </a:rPr>
              <a:t>（</a:t>
            </a:r>
            <a:r>
              <a:rPr lang="en-US" altLang="zh-CN" b="1" dirty="0">
                <a:latin typeface="Times New Roman" pitchFamily="18" charset="0"/>
                <a:ea typeface="宋体" pitchFamily="2" charset="-122"/>
              </a:rPr>
              <a:t>Divisibility</a:t>
            </a:r>
            <a:r>
              <a:rPr lang="zh-CN" altLang="en-US" b="1" dirty="0">
                <a:latin typeface="Times New Roman" pitchFamily="18" charset="0"/>
                <a:ea typeface="宋体" pitchFamily="2" charset="-122"/>
              </a:rPr>
              <a:t>）</a:t>
            </a:r>
            <a:r>
              <a:rPr lang="zh-CN" altLang="en-US" b="1" dirty="0">
                <a:latin typeface="宋体" pitchFamily="2" charset="-122"/>
                <a:ea typeface="宋体" pitchFamily="2" charset="-122"/>
              </a:rPr>
              <a:t>                                                                          </a:t>
            </a:r>
            <a:endParaRPr lang="en-US" altLang="zh-CN" b="1" dirty="0">
              <a:latin typeface="宋体" pitchFamily="2" charset="-122"/>
              <a:ea typeface="宋体" pitchFamily="2" charset="-122"/>
            </a:endParaRP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       </a:t>
            </a:r>
          </a:p>
          <a:p>
            <a:pPr algn="r">
              <a:lnSpc>
                <a:spcPct val="90000"/>
              </a:lnSpc>
              <a:buClr>
                <a:schemeClr val="tx2"/>
              </a:buClr>
              <a:buSzPct val="80000"/>
              <a:buFont typeface="Wingdings" pitchFamily="2" charset="2"/>
              <a:buNone/>
            </a:pPr>
            <a:r>
              <a:rPr lang="zh-CN" altLang="en-US" b="1" dirty="0">
                <a:latin typeface="宋体" pitchFamily="2" charset="-122"/>
                <a:ea typeface="宋体" pitchFamily="2" charset="-122"/>
              </a:rPr>
              <a:t>      </a:t>
            </a:r>
          </a:p>
          <a:p>
            <a:pPr algn="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gn="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90000"/>
              </a:lnSpc>
              <a:buClr>
                <a:schemeClr val="tx2"/>
              </a:buClr>
              <a:buSzPct val="80000"/>
              <a:buFont typeface="Wingdings" pitchFamily="2" charset="2"/>
              <a:buNone/>
            </a:pPr>
            <a:endParaRPr lang="zh-CN" altLang="en-US" b="1" dirty="0">
              <a:latin typeface="宋体" pitchFamily="2" charset="-122"/>
              <a:ea typeface="宋体" pitchFamily="2" charset="-122"/>
            </a:endParaRPr>
          </a:p>
        </p:txBody>
      </p:sp>
      <p:sp>
        <p:nvSpPr>
          <p:cNvPr id="106499" name="Rectangle 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0" name="Rectangle 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1" name="Rectangle 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5" name="Rectangle 9"/>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7" name="Rectangle 1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8" name="Rectangle 1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09" name="Rectangle 13"/>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0" name="Rectangle 1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1" name="Rectangle 15"/>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2" name="Rectangle 16"/>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106513" name="Rectangle 17"/>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4" name="Rectangle 18"/>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6" name="Rectangle 2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7" name="Rectangle 21"/>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8" name="Rectangle 2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1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1" name="Rectangle 2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2" name="Rectangle 2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3" name="Rectangle 2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5" name="Rectangle 29"/>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6" name="Rectangle 30"/>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106527" name="Rectangle 3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28" name="Rectangle 32"/>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106529"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0"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1"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2"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3"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4"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5"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6"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7"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8"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39"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0"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1"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2"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3"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4"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5"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6"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7" name="Rectangle 5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8" name="Rectangle 5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49" name="Rectangle 61"/>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106550" name="Picture 62" descr="4"/>
          <p:cNvPicPr>
            <a:picLocks noChangeAspect="1" noChangeArrowheads="1"/>
          </p:cNvPicPr>
          <p:nvPr/>
        </p:nvPicPr>
        <p:blipFill>
          <a:blip r:embed="rId2" cstate="print"/>
          <a:srcRect/>
          <a:stretch>
            <a:fillRect/>
          </a:stretch>
        </p:blipFill>
        <p:spPr bwMode="auto">
          <a:xfrm>
            <a:off x="350838" y="2133600"/>
            <a:ext cx="9206045" cy="3311525"/>
          </a:xfrm>
          <a:prstGeom prst="rect">
            <a:avLst/>
          </a:prstGeom>
          <a:noFill/>
          <a:ln w="9525">
            <a:noFill/>
            <a:miter lim="800000"/>
            <a:headEnd/>
            <a:tailEnd/>
          </a:ln>
        </p:spPr>
      </p:pic>
      <p:sp>
        <p:nvSpPr>
          <p:cNvPr id="106551" name="Text Box 65"/>
          <p:cNvSpPr txBox="1">
            <a:spLocks noChangeArrowheads="1"/>
          </p:cNvSpPr>
          <p:nvPr/>
        </p:nvSpPr>
        <p:spPr bwMode="auto">
          <a:xfrm>
            <a:off x="4172215" y="3284538"/>
            <a:ext cx="1325960" cy="430212"/>
          </a:xfrm>
          <a:prstGeom prst="rect">
            <a:avLst/>
          </a:prstGeom>
          <a:solidFill>
            <a:srgbClr val="FFFFFF"/>
          </a:solidFill>
          <a:ln w="9525">
            <a:noFill/>
            <a:miter lim="800000"/>
            <a:headEnd/>
            <a:tailEnd/>
          </a:ln>
        </p:spPr>
        <p:txBody>
          <a:bodyPr lIns="0" tIns="0" rIns="0" bIns="0" anchor="ctr"/>
          <a:lstStyle/>
          <a:p>
            <a:pPr algn="ctr" eaLnBrk="1" hangingPunct="1"/>
            <a:r>
              <a:rPr lang="en-US" altLang="zh-CN" sz="2000" i="1">
                <a:ea typeface="宋体" pitchFamily="2" charset="-122"/>
              </a:rPr>
              <a:t>F</a:t>
            </a:r>
            <a:r>
              <a:rPr lang="en-US" altLang="zh-CN" sz="2000">
                <a:ea typeface="宋体" pitchFamily="2" charset="-122"/>
              </a:rPr>
              <a:t>(</a:t>
            </a:r>
            <a:r>
              <a:rPr lang="en-US" altLang="zh-CN" sz="2000" i="1">
                <a:ea typeface="宋体" pitchFamily="2" charset="-122"/>
              </a:rPr>
              <a:t>x</a:t>
            </a:r>
            <a:r>
              <a:rPr lang="en-US" altLang="zh-CN" sz="2000">
                <a:ea typeface="宋体" pitchFamily="2" charset="-122"/>
              </a:rPr>
              <a:t>, </a:t>
            </a:r>
            <a:r>
              <a:rPr lang="en-US" altLang="zh-CN" sz="2000" i="1">
                <a:ea typeface="宋体" pitchFamily="2" charset="-122"/>
              </a:rPr>
              <a:t>v</a:t>
            </a:r>
            <a:r>
              <a:rPr lang="en-US" altLang="zh-CN" sz="2000">
                <a:ea typeface="宋体" pitchFamily="2" charset="-122"/>
              </a:rPr>
              <a:t>)</a:t>
            </a:r>
          </a:p>
        </p:txBody>
      </p:sp>
      <p:sp>
        <p:nvSpPr>
          <p:cNvPr id="106552" name="Rectangle 66"/>
          <p:cNvSpPr>
            <a:spLocks noChangeArrowheads="1"/>
          </p:cNvSpPr>
          <p:nvPr/>
        </p:nvSpPr>
        <p:spPr bwMode="auto">
          <a:xfrm>
            <a:off x="0" y="24524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53" name="Rectangle 67"/>
          <p:cNvSpPr>
            <a:spLocks noChangeArrowheads="1"/>
          </p:cNvSpPr>
          <p:nvPr/>
        </p:nvSpPr>
        <p:spPr bwMode="auto">
          <a:xfrm>
            <a:off x="0" y="24524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6554" name="Rectangle 68"/>
          <p:cNvSpPr>
            <a:spLocks noChangeArrowheads="1"/>
          </p:cNvSpPr>
          <p:nvPr/>
        </p:nvSpPr>
        <p:spPr bwMode="auto">
          <a:xfrm>
            <a:off x="1528075" y="5890164"/>
            <a:ext cx="6237606" cy="486287"/>
          </a:xfrm>
          <a:prstGeom prst="rect">
            <a:avLst/>
          </a:prstGeom>
          <a:noFill/>
          <a:ln w="9525">
            <a:noFill/>
            <a:miter lim="800000"/>
            <a:headEnd/>
            <a:tailEnd/>
          </a:ln>
        </p:spPr>
        <p:txBody>
          <a:bodyPr wrap="none" anchor="ctr">
            <a:spAutoFit/>
          </a:bodyPr>
          <a:lstStyle/>
          <a:p>
            <a:pPr algn="ctr" eaLnBrk="1" hangingPunct="1"/>
            <a:r>
              <a:rPr lang="zh-CN" altLang="en-US">
                <a:ea typeface="宋体" pitchFamily="2" charset="-122"/>
              </a:rPr>
              <a:t>图</a:t>
            </a:r>
            <a:r>
              <a:rPr lang="en-US" altLang="zh-CN">
                <a:ea typeface="宋体" pitchFamily="2" charset="-122"/>
              </a:rPr>
              <a:t>4.5  </a:t>
            </a:r>
            <a:r>
              <a:rPr lang="zh-CN" altLang="en-US">
                <a:ea typeface="宋体" pitchFamily="2" charset="-122"/>
              </a:rPr>
              <a:t>由</a:t>
            </a:r>
            <a:r>
              <a:rPr lang="en-US" altLang="zh-CN">
                <a:ea typeface="宋体" pitchFamily="2" charset="-122"/>
              </a:rPr>
              <a:t>2</a:t>
            </a:r>
            <a:r>
              <a:rPr lang="zh-CN" altLang="en-US">
                <a:ea typeface="宋体" pitchFamily="2" charset="-122"/>
              </a:rPr>
              <a:t>步</a:t>
            </a:r>
            <a:r>
              <a:rPr lang="en-US" altLang="zh-CN">
                <a:ea typeface="宋体" pitchFamily="2" charset="-122"/>
              </a:rPr>
              <a:t>1-D</a:t>
            </a:r>
            <a:r>
              <a:rPr lang="zh-CN" altLang="en-US">
                <a:ea typeface="宋体" pitchFamily="2" charset="-122"/>
              </a:rPr>
              <a:t>变换计算</a:t>
            </a:r>
            <a:r>
              <a:rPr lang="en-US" altLang="zh-CN">
                <a:ea typeface="宋体" pitchFamily="2" charset="-122"/>
              </a:rPr>
              <a:t>2-D</a:t>
            </a:r>
            <a:r>
              <a:rPr lang="zh-CN" altLang="en-US">
                <a:ea typeface="宋体" pitchFamily="2" charset="-122"/>
              </a:rPr>
              <a:t>变换</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768748" y="1700213"/>
          <a:ext cx="8175890" cy="1498600"/>
        </p:xfrm>
        <a:graphic>
          <a:graphicData uri="http://schemas.openxmlformats.org/presentationml/2006/ole">
            <mc:AlternateContent xmlns:mc="http://schemas.openxmlformats.org/markup-compatibility/2006">
              <mc:Choice xmlns:v="urn:schemas-microsoft-com:vml" Requires="v">
                <p:oleObj spid="_x0000_s49164" name="Equation" r:id="rId3" imgW="1968480" imgH="393480" progId="Equation.DSMT4">
                  <p:embed/>
                </p:oleObj>
              </mc:Choice>
              <mc:Fallback>
                <p:oleObj name="Equation" r:id="rId3" imgW="196848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48" y="1700213"/>
                        <a:ext cx="8175890" cy="149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3" name="Object 3"/>
          <p:cNvGraphicFramePr>
            <a:graphicFrameLocks noChangeAspect="1"/>
          </p:cNvGraphicFramePr>
          <p:nvPr/>
        </p:nvGraphicFramePr>
        <p:xfrm>
          <a:off x="428229" y="3644900"/>
          <a:ext cx="9243880" cy="1263650"/>
        </p:xfrm>
        <a:graphic>
          <a:graphicData uri="http://schemas.openxmlformats.org/presentationml/2006/ole">
            <mc:AlternateContent xmlns:mc="http://schemas.openxmlformats.org/markup-compatibility/2006">
              <mc:Choice xmlns:v="urn:schemas-microsoft-com:vml" Requires="v">
                <p:oleObj spid="_x0000_s49165" name="公式" r:id="rId5" imgW="2793960" imgH="431640" progId="Equation.3">
                  <p:embed/>
                </p:oleObj>
              </mc:Choice>
              <mc:Fallback>
                <p:oleObj name="公式" r:id="rId5" imgW="2793960" imgH="431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229" y="3644900"/>
                        <a:ext cx="9243880"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412750" y="1501775"/>
            <a:ext cx="9080500" cy="990600"/>
          </a:xfrm>
        </p:spPr>
        <p:txBody>
          <a:bodyPr/>
          <a:lstStyle/>
          <a:p>
            <a:pPr>
              <a:buFont typeface="Wingdings" pitchFamily="2" charset="2"/>
              <a:buNone/>
            </a:pPr>
            <a:r>
              <a:rPr lang="en-US" altLang="zh-CN" sz="2400" b="1" dirty="0">
                <a:latin typeface="宋体" pitchFamily="2" charset="-122"/>
                <a:ea typeface="宋体" pitchFamily="2" charset="-122"/>
              </a:rPr>
              <a:t>  2</a:t>
            </a:r>
            <a:r>
              <a:rPr lang="zh-CN" altLang="en-US" sz="2400" b="1" dirty="0">
                <a:latin typeface="宋体" pitchFamily="2" charset="-122"/>
                <a:ea typeface="宋体" pitchFamily="2" charset="-122"/>
              </a:rPr>
              <a:t>）平移性</a:t>
            </a:r>
            <a:r>
              <a:rPr lang="zh-CN" altLang="en-US" sz="2400" dirty="0">
                <a:latin typeface="宋体" pitchFamily="2" charset="-122"/>
                <a:ea typeface="宋体" pitchFamily="2" charset="-122"/>
              </a:rPr>
              <a:t> </a:t>
            </a:r>
          </a:p>
          <a:p>
            <a:pPr>
              <a:buFont typeface="Wingdings" pitchFamily="2" charset="2"/>
              <a:buNone/>
            </a:pPr>
            <a:r>
              <a:rPr lang="zh-CN" altLang="en-US" sz="2400" dirty="0">
                <a:latin typeface="宋体" pitchFamily="2" charset="-122"/>
                <a:ea typeface="宋体" pitchFamily="2" charset="-122"/>
              </a:rPr>
              <a:t>      傅里叶变换和逆变换对的位移性质是指： </a:t>
            </a:r>
          </a:p>
        </p:txBody>
      </p:sp>
      <p:graphicFrame>
        <p:nvGraphicFramePr>
          <p:cNvPr id="108547" name="Object 2"/>
          <p:cNvGraphicFramePr>
            <a:graphicFrameLocks noChangeAspect="1"/>
          </p:cNvGraphicFramePr>
          <p:nvPr/>
        </p:nvGraphicFramePr>
        <p:xfrm>
          <a:off x="2146300" y="2211388"/>
          <a:ext cx="5613400" cy="785812"/>
        </p:xfrm>
        <a:graphic>
          <a:graphicData uri="http://schemas.openxmlformats.org/presentationml/2006/ole">
            <mc:AlternateContent xmlns:mc="http://schemas.openxmlformats.org/markup-compatibility/2006">
              <mc:Choice xmlns:v="urn:schemas-microsoft-com:vml" Requires="v">
                <p:oleObj spid="_x0000_s50193" r:id="rId3" imgW="2324100" imgH="355600" progId="Equation.DSMT4">
                  <p:embed/>
                </p:oleObj>
              </mc:Choice>
              <mc:Fallback>
                <p:oleObj r:id="rId3" imgW="2324100" imgH="355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2211388"/>
                        <a:ext cx="5613400"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3"/>
          <p:cNvGraphicFramePr>
            <a:graphicFrameLocks noChangeAspect="1"/>
          </p:cNvGraphicFramePr>
          <p:nvPr/>
        </p:nvGraphicFramePr>
        <p:xfrm>
          <a:off x="2144581" y="2819401"/>
          <a:ext cx="5365750" cy="754063"/>
        </p:xfrm>
        <a:graphic>
          <a:graphicData uri="http://schemas.openxmlformats.org/presentationml/2006/ole">
            <mc:AlternateContent xmlns:mc="http://schemas.openxmlformats.org/markup-compatibility/2006">
              <mc:Choice xmlns:v="urn:schemas-microsoft-com:vml" Requires="v">
                <p:oleObj spid="_x0000_s50194" r:id="rId5" imgW="2311400" imgH="355600" progId="Equation.DSMT4">
                  <p:embed/>
                </p:oleObj>
              </mc:Choice>
              <mc:Fallback>
                <p:oleObj r:id="rId5" imgW="2311400" imgH="355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581" y="2819401"/>
                        <a:ext cx="5365750"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9" name="Rectangle 5"/>
          <p:cNvSpPr>
            <a:spLocks noChangeArrowheads="1"/>
          </p:cNvSpPr>
          <p:nvPr/>
        </p:nvSpPr>
        <p:spPr bwMode="auto">
          <a:xfrm>
            <a:off x="412750" y="3657600"/>
            <a:ext cx="9080500" cy="1752600"/>
          </a:xfrm>
          <a:prstGeom prst="rect">
            <a:avLst/>
          </a:prstGeom>
          <a:noFill/>
          <a:ln w="9525">
            <a:noFill/>
            <a:miter lim="800000"/>
            <a:headEnd/>
            <a:tailEnd/>
          </a:ln>
        </p:spPr>
        <p:txBody>
          <a:bodyPr lIns="0" tIns="0" rIns="0" bIns="0"/>
          <a:lstStyle/>
          <a:p>
            <a:pPr marL="342900" indent="-342900">
              <a:spcBef>
                <a:spcPct val="20000"/>
              </a:spcBef>
              <a:buFont typeface="Arial" charset="0"/>
              <a:buChar char="•"/>
            </a:pPr>
            <a:r>
              <a:rPr kumimoji="1" lang="zh-CN" altLang="en-US" sz="2400">
                <a:latin typeface="宋体" pitchFamily="2" charset="-122"/>
                <a:ea typeface="宋体" pitchFamily="2" charset="-122"/>
              </a:rPr>
              <a:t>由</a:t>
            </a:r>
            <a:r>
              <a:rPr kumimoji="1" lang="en-US" altLang="zh-CN" sz="2400">
                <a:latin typeface="宋体" pitchFamily="2" charset="-122"/>
                <a:ea typeface="宋体" pitchFamily="2" charset="-122"/>
              </a:rPr>
              <a:t>f(x,y)</a:t>
            </a:r>
            <a:r>
              <a:rPr kumimoji="1" lang="zh-CN" altLang="en-US" sz="2400">
                <a:latin typeface="宋体" pitchFamily="2" charset="-122"/>
                <a:ea typeface="宋体" pitchFamily="2" charset="-122"/>
              </a:rPr>
              <a:t>乘以指数项并取其乘积的傅立叶变换，使频率平面的原点位移至</a:t>
            </a:r>
            <a:r>
              <a:rPr kumimoji="1" lang="en-US" altLang="zh-CN" sz="2400">
                <a:latin typeface="宋体" pitchFamily="2" charset="-122"/>
                <a:ea typeface="宋体" pitchFamily="2" charset="-122"/>
              </a:rPr>
              <a:t>(u</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,v</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a:t>
            </a:r>
            <a:r>
              <a:rPr kumimoji="1" lang="zh-CN" altLang="en-US" sz="2400">
                <a:latin typeface="宋体" pitchFamily="2" charset="-122"/>
                <a:ea typeface="宋体" pitchFamily="2" charset="-122"/>
              </a:rPr>
              <a:t>。</a:t>
            </a:r>
            <a:endParaRPr kumimoji="1" lang="en-US" altLang="zh-CN" sz="2400">
              <a:latin typeface="宋体" pitchFamily="2" charset="-122"/>
              <a:ea typeface="宋体" pitchFamily="2" charset="-122"/>
            </a:endParaRPr>
          </a:p>
          <a:p>
            <a:pPr marL="342900" indent="-342900">
              <a:spcBef>
                <a:spcPct val="20000"/>
              </a:spcBef>
              <a:buFont typeface="Arial" charset="0"/>
              <a:buChar char="•"/>
            </a:pPr>
            <a:r>
              <a:rPr kumimoji="1" lang="zh-CN" altLang="en-US" sz="2400">
                <a:latin typeface="宋体" pitchFamily="2" charset="-122"/>
                <a:ea typeface="宋体" pitchFamily="2" charset="-122"/>
              </a:rPr>
              <a:t>同样地，以指数项乘以</a:t>
            </a:r>
            <a:r>
              <a:rPr kumimoji="1" lang="en-US" altLang="zh-CN" sz="2400">
                <a:latin typeface="宋体" pitchFamily="2" charset="-122"/>
                <a:ea typeface="宋体" pitchFamily="2" charset="-122"/>
              </a:rPr>
              <a:t>F(u,v)</a:t>
            </a:r>
            <a:r>
              <a:rPr kumimoji="1" lang="zh-CN" altLang="en-US" sz="2400">
                <a:latin typeface="宋体" pitchFamily="2" charset="-122"/>
                <a:ea typeface="宋体" pitchFamily="2" charset="-122"/>
              </a:rPr>
              <a:t>并取其反变换，将空间域平面的原点位移至</a:t>
            </a:r>
            <a:r>
              <a:rPr kumimoji="1" lang="en-US" altLang="zh-CN" sz="2400">
                <a:latin typeface="宋体" pitchFamily="2" charset="-122"/>
                <a:ea typeface="宋体" pitchFamily="2" charset="-122"/>
              </a:rPr>
              <a:t>(x</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,y</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a:t>
            </a:r>
            <a:r>
              <a:rPr kumimoji="1" lang="zh-CN" altLang="en-US" sz="2400">
                <a:latin typeface="宋体" pitchFamily="2" charset="-122"/>
                <a:ea typeface="宋体" pitchFamily="2" charset="-122"/>
              </a:rPr>
              <a:t>。当</a:t>
            </a:r>
            <a:r>
              <a:rPr kumimoji="1" lang="en-US" altLang="zh-CN" sz="2400">
                <a:latin typeface="宋体" pitchFamily="2" charset="-122"/>
                <a:ea typeface="宋体" pitchFamily="2" charset="-122"/>
              </a:rPr>
              <a:t>u</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=v</a:t>
            </a:r>
            <a:r>
              <a:rPr kumimoji="1" lang="en-US" altLang="zh-CN" sz="2400" baseline="-30000">
                <a:latin typeface="宋体" pitchFamily="2" charset="-122"/>
                <a:ea typeface="宋体" pitchFamily="2" charset="-122"/>
              </a:rPr>
              <a:t>0</a:t>
            </a:r>
            <a:r>
              <a:rPr kumimoji="1" lang="en-US" altLang="zh-CN" sz="2400">
                <a:latin typeface="宋体" pitchFamily="2" charset="-122"/>
                <a:ea typeface="宋体" pitchFamily="2" charset="-122"/>
              </a:rPr>
              <a:t>=N/2</a:t>
            </a:r>
            <a:r>
              <a:rPr kumimoji="1" lang="zh-CN" altLang="en-US" sz="2400">
                <a:latin typeface="宋体" pitchFamily="2" charset="-122"/>
                <a:ea typeface="宋体" pitchFamily="2" charset="-122"/>
              </a:rPr>
              <a:t>时，指数项为：</a:t>
            </a:r>
            <a:r>
              <a:rPr kumimoji="1" lang="zh-CN" altLang="en-US" sz="2400" b="1">
                <a:latin typeface="宋体" pitchFamily="2" charset="-122"/>
                <a:ea typeface="宋体" pitchFamily="2" charset="-122"/>
              </a:rPr>
              <a:t> </a:t>
            </a:r>
          </a:p>
        </p:txBody>
      </p:sp>
      <p:graphicFrame>
        <p:nvGraphicFramePr>
          <p:cNvPr id="108550" name="Object 4"/>
          <p:cNvGraphicFramePr>
            <a:graphicFrameLocks noChangeAspect="1"/>
          </p:cNvGraphicFramePr>
          <p:nvPr/>
        </p:nvGraphicFramePr>
        <p:xfrm>
          <a:off x="2144581" y="5516563"/>
          <a:ext cx="6110419" cy="984250"/>
        </p:xfrm>
        <a:graphic>
          <a:graphicData uri="http://schemas.openxmlformats.org/presentationml/2006/ole">
            <mc:AlternateContent xmlns:mc="http://schemas.openxmlformats.org/markup-compatibility/2006">
              <mc:Choice xmlns:v="urn:schemas-microsoft-com:vml" Requires="v">
                <p:oleObj spid="_x0000_s50195" name="Equation" r:id="rId7" imgW="1892160" imgH="330120" progId="Equation.DSMT4">
                  <p:embed/>
                </p:oleObj>
              </mc:Choice>
              <mc:Fallback>
                <p:oleObj name="Equation" r:id="rId7" imgW="1892160" imgH="33012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4581" y="5516563"/>
                        <a:ext cx="6110419"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1" name="Rectangle 7"/>
          <p:cNvSpPr>
            <a:spLocks noChangeArrowheads="1"/>
          </p:cNvSpPr>
          <p:nvPr/>
        </p:nvSpPr>
        <p:spPr bwMode="auto">
          <a:xfrm>
            <a:off x="2720752" y="260648"/>
            <a:ext cx="5537729"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8546">
                                            <p:txEl>
                                              <p:pRg st="0" end="0"/>
                                            </p:txEl>
                                          </p:spTgt>
                                        </p:tgtEl>
                                        <p:attrNameLst>
                                          <p:attrName>style.visibility</p:attrName>
                                        </p:attrNameLst>
                                      </p:cBhvr>
                                      <p:to>
                                        <p:strVal val="visible"/>
                                      </p:to>
                                    </p:set>
                                    <p:anim calcmode="lin" valueType="num">
                                      <p:cBhvr>
                                        <p:cTn id="7" dur="1000" fill="hold"/>
                                        <p:tgtEl>
                                          <p:spTgt spid="10854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854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8546">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8546">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8546">
                                            <p:txEl>
                                              <p:pRg st="1" end="1"/>
                                            </p:txEl>
                                          </p:spTgt>
                                        </p:tgtEl>
                                        <p:attrNameLst>
                                          <p:attrName>style.visibility</p:attrName>
                                        </p:attrNameLst>
                                      </p:cBhvr>
                                      <p:to>
                                        <p:strVal val="visible"/>
                                      </p:to>
                                    </p:set>
                                    <p:anim calcmode="lin" valueType="num">
                                      <p:cBhvr>
                                        <p:cTn id="15" dur="1000" fill="hold"/>
                                        <p:tgtEl>
                                          <p:spTgt spid="10854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854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8546">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8546">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108547"/>
                                        </p:tgtEl>
                                        <p:attrNameLst>
                                          <p:attrName>style.visibility</p:attrName>
                                        </p:attrNameLst>
                                      </p:cBhvr>
                                      <p:to>
                                        <p:strVal val="visible"/>
                                      </p:to>
                                    </p:set>
                                    <p:anim calcmode="lin" valueType="num">
                                      <p:cBhvr additive="base">
                                        <p:cTn id="23" dur="500" fill="hold"/>
                                        <p:tgtEl>
                                          <p:spTgt spid="108547"/>
                                        </p:tgtEl>
                                        <p:attrNameLst>
                                          <p:attrName>ppt_x</p:attrName>
                                        </p:attrNameLst>
                                      </p:cBhvr>
                                      <p:tavLst>
                                        <p:tav tm="0">
                                          <p:val>
                                            <p:strVal val="1+#ppt_w/2"/>
                                          </p:val>
                                        </p:tav>
                                        <p:tav tm="100000">
                                          <p:val>
                                            <p:strVal val="#ppt_x"/>
                                          </p:val>
                                        </p:tav>
                                      </p:tavLst>
                                    </p:anim>
                                    <p:anim calcmode="lin" valueType="num">
                                      <p:cBhvr additive="base">
                                        <p:cTn id="24" dur="500" fill="hold"/>
                                        <p:tgtEl>
                                          <p:spTgt spid="1085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2" fill="hold" nodeType="clickEffect">
                                  <p:stCondLst>
                                    <p:cond delay="0"/>
                                  </p:stCondLst>
                                  <p:childTnLst>
                                    <p:set>
                                      <p:cBhvr>
                                        <p:cTn id="28" dur="1" fill="hold">
                                          <p:stCondLst>
                                            <p:cond delay="0"/>
                                          </p:stCondLst>
                                        </p:cTn>
                                        <p:tgtEl>
                                          <p:spTgt spid="108548"/>
                                        </p:tgtEl>
                                        <p:attrNameLst>
                                          <p:attrName>style.visibility</p:attrName>
                                        </p:attrNameLst>
                                      </p:cBhvr>
                                      <p:to>
                                        <p:strVal val="visible"/>
                                      </p:to>
                                    </p:set>
                                    <p:anim calcmode="lin" valueType="num">
                                      <p:cBhvr additive="base">
                                        <p:cTn id="29" dur="500" fill="hold"/>
                                        <p:tgtEl>
                                          <p:spTgt spid="108548"/>
                                        </p:tgtEl>
                                        <p:attrNameLst>
                                          <p:attrName>ppt_x</p:attrName>
                                        </p:attrNameLst>
                                      </p:cBhvr>
                                      <p:tavLst>
                                        <p:tav tm="0">
                                          <p:val>
                                            <p:strVal val="0-#ppt_w/2"/>
                                          </p:val>
                                        </p:tav>
                                        <p:tav tm="100000">
                                          <p:val>
                                            <p:strVal val="#ppt_x"/>
                                          </p:val>
                                        </p:tav>
                                      </p:tavLst>
                                    </p:anim>
                                    <p:anim calcmode="lin" valueType="num">
                                      <p:cBhvr additive="base">
                                        <p:cTn id="30"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8549"/>
                                        </p:tgtEl>
                                        <p:attrNameLst>
                                          <p:attrName>style.visibility</p:attrName>
                                        </p:attrNameLst>
                                      </p:cBhvr>
                                      <p:to>
                                        <p:strVal val="visible"/>
                                      </p:to>
                                    </p:set>
                                    <p:animEffect transition="in" filter="dissolve">
                                      <p:cBhvr>
                                        <p:cTn id="35" dur="500"/>
                                        <p:tgtEl>
                                          <p:spTgt spid="10854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108550"/>
                                        </p:tgtEl>
                                        <p:attrNameLst>
                                          <p:attrName>style.visibility</p:attrName>
                                        </p:attrNameLst>
                                      </p:cBhvr>
                                      <p:to>
                                        <p:strVal val="visible"/>
                                      </p:to>
                                    </p:set>
                                    <p:anim calcmode="lin" valueType="num">
                                      <p:cBhvr additive="base">
                                        <p:cTn id="40" dur="500" fill="hold"/>
                                        <p:tgtEl>
                                          <p:spTgt spid="108550"/>
                                        </p:tgtEl>
                                        <p:attrNameLst>
                                          <p:attrName>ppt_x</p:attrName>
                                        </p:attrNameLst>
                                      </p:cBhvr>
                                      <p:tavLst>
                                        <p:tav tm="0">
                                          <p:val>
                                            <p:strVal val="#ppt_x"/>
                                          </p:val>
                                        </p:tav>
                                        <p:tav tm="100000">
                                          <p:val>
                                            <p:strVal val="#ppt_x"/>
                                          </p:val>
                                        </p:tav>
                                      </p:tavLst>
                                    </p:anim>
                                    <p:anim calcmode="lin" valueType="num">
                                      <p:cBhvr additive="base">
                                        <p:cTn id="41" dur="500" fill="hold"/>
                                        <p:tgtEl>
                                          <p:spTgt spid="1085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build="p" autoUpdateAnimBg="0"/>
      <p:bldP spid="108549"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272480" y="1844824"/>
            <a:ext cx="1716352" cy="457200"/>
          </a:xfrm>
        </p:spPr>
        <p:txBody>
          <a:bodyPr/>
          <a:lstStyle/>
          <a:p>
            <a:pPr>
              <a:buFont typeface="Wingdings" pitchFamily="2" charset="2"/>
              <a:buNone/>
            </a:pPr>
            <a:r>
              <a:rPr lang="zh-CN" altLang="en-US" sz="2400">
                <a:latin typeface="宋体" pitchFamily="2" charset="-122"/>
                <a:ea typeface="宋体" pitchFamily="2" charset="-122"/>
              </a:rPr>
              <a:t>即为</a:t>
            </a:r>
            <a:r>
              <a:rPr lang="zh-CN" altLang="en-US" sz="2400">
                <a:ea typeface="宋体" pitchFamily="2" charset="-122"/>
              </a:rPr>
              <a:t>：</a:t>
            </a:r>
          </a:p>
        </p:txBody>
      </p:sp>
      <p:graphicFrame>
        <p:nvGraphicFramePr>
          <p:cNvPr id="109571" name="Object 2"/>
          <p:cNvGraphicFramePr>
            <a:graphicFrameLocks noChangeAspect="1"/>
          </p:cNvGraphicFramePr>
          <p:nvPr/>
        </p:nvGraphicFramePr>
        <p:xfrm>
          <a:off x="2072680" y="1700808"/>
          <a:ext cx="4540250" cy="730250"/>
        </p:xfrm>
        <a:graphic>
          <a:graphicData uri="http://schemas.openxmlformats.org/presentationml/2006/ole">
            <mc:AlternateContent xmlns:mc="http://schemas.openxmlformats.org/markup-compatibility/2006">
              <mc:Choice xmlns:v="urn:schemas-microsoft-com:vml" Requires="v">
                <p:oleObj spid="_x0000_s51207" r:id="rId3" imgW="2235200" imgH="393700" progId="Equation.DSMT4">
                  <p:embed/>
                </p:oleObj>
              </mc:Choice>
              <mc:Fallback>
                <p:oleObj r:id="rId3" imgW="2235200" imgH="3937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680" y="1700808"/>
                        <a:ext cx="454025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2" name="Rectangle 4"/>
          <p:cNvSpPr>
            <a:spLocks noChangeArrowheads="1"/>
          </p:cNvSpPr>
          <p:nvPr/>
        </p:nvSpPr>
        <p:spPr bwMode="auto">
          <a:xfrm>
            <a:off x="271727" y="2655888"/>
            <a:ext cx="9362546" cy="3581400"/>
          </a:xfrm>
          <a:prstGeom prst="rect">
            <a:avLst/>
          </a:prstGeom>
          <a:noFill/>
          <a:ln w="9525">
            <a:noFill/>
            <a:miter lim="800000"/>
            <a:headEnd/>
            <a:tailEnd/>
          </a:ln>
        </p:spPr>
        <p:txBody>
          <a:bodyPr lIns="0" tIns="0" rIns="0" bIns="0"/>
          <a:lstStyle/>
          <a:p>
            <a:pPr marL="342900" indent="-342900">
              <a:lnSpc>
                <a:spcPct val="100000"/>
              </a:lnSpc>
              <a:spcBef>
                <a:spcPct val="20000"/>
              </a:spcBef>
              <a:buFont typeface="Arial" charset="0"/>
              <a:buChar char="•"/>
            </a:pPr>
            <a:r>
              <a:rPr kumimoji="1" lang="zh-CN" altLang="en-US" sz="2400" dirty="0">
                <a:latin typeface="宋体" pitchFamily="2" charset="-122"/>
                <a:ea typeface="宋体" pitchFamily="2" charset="-122"/>
              </a:rPr>
              <a:t>这样，</a:t>
            </a:r>
            <a:r>
              <a:rPr kumimoji="1" lang="zh-CN" altLang="en-US" sz="2400" u="sng" dirty="0">
                <a:latin typeface="宋体" pitchFamily="2" charset="-122"/>
                <a:ea typeface="宋体" pitchFamily="2" charset="-122"/>
              </a:rPr>
              <a:t>用（</a:t>
            </a:r>
            <a:r>
              <a:rPr kumimoji="1" lang="en-US" altLang="zh-CN" sz="2400" u="sng" dirty="0">
                <a:latin typeface="宋体" pitchFamily="2" charset="-122"/>
                <a:ea typeface="宋体" pitchFamily="2" charset="-122"/>
              </a:rPr>
              <a:t>-l</a:t>
            </a:r>
            <a:r>
              <a:rPr kumimoji="1" lang="zh-CN" altLang="en-US" sz="2400" u="sng" dirty="0">
                <a:latin typeface="宋体" pitchFamily="2" charset="-122"/>
                <a:ea typeface="宋体" pitchFamily="2" charset="-122"/>
              </a:rPr>
              <a:t>）</a:t>
            </a:r>
            <a:r>
              <a:rPr kumimoji="1" lang="en-US" altLang="zh-CN" sz="2400" u="sng" baseline="30000" dirty="0">
                <a:latin typeface="宋体" pitchFamily="2" charset="-122"/>
                <a:ea typeface="宋体" pitchFamily="2" charset="-122"/>
              </a:rPr>
              <a:t>(</a:t>
            </a:r>
            <a:r>
              <a:rPr kumimoji="1" lang="en-US" altLang="zh-CN" sz="2400" u="sng" baseline="30000" dirty="0" err="1">
                <a:latin typeface="宋体" pitchFamily="2" charset="-122"/>
                <a:ea typeface="宋体" pitchFamily="2" charset="-122"/>
              </a:rPr>
              <a:t>x+y</a:t>
            </a:r>
            <a:r>
              <a:rPr kumimoji="1" lang="en-US" altLang="zh-CN" sz="2400" u="sng" baseline="30000" dirty="0">
                <a:latin typeface="宋体" pitchFamily="2" charset="-122"/>
                <a:ea typeface="宋体" pitchFamily="2" charset="-122"/>
              </a:rPr>
              <a:t>)</a:t>
            </a:r>
            <a:r>
              <a:rPr kumimoji="1" lang="zh-CN" altLang="en-US" sz="2400" u="sng" dirty="0">
                <a:latin typeface="宋体" pitchFamily="2" charset="-122"/>
                <a:ea typeface="宋体" pitchFamily="2" charset="-122"/>
              </a:rPr>
              <a:t>乘以</a:t>
            </a:r>
            <a:r>
              <a:rPr kumimoji="1" lang="en-US" altLang="zh-CN" sz="2400" u="sng" dirty="0">
                <a:latin typeface="宋体" pitchFamily="2" charset="-122"/>
                <a:ea typeface="宋体" pitchFamily="2" charset="-122"/>
              </a:rPr>
              <a:t>f(</a:t>
            </a:r>
            <a:r>
              <a:rPr kumimoji="1" lang="en-US" altLang="zh-CN" sz="2400" u="sng" dirty="0" err="1">
                <a:latin typeface="宋体" pitchFamily="2" charset="-122"/>
                <a:ea typeface="宋体" pitchFamily="2" charset="-122"/>
              </a:rPr>
              <a:t>x,y</a:t>
            </a:r>
            <a:r>
              <a:rPr kumimoji="1" lang="en-US" altLang="zh-CN" sz="2400" u="sng" dirty="0">
                <a:latin typeface="宋体" pitchFamily="2" charset="-122"/>
                <a:ea typeface="宋体" pitchFamily="2" charset="-122"/>
              </a:rPr>
              <a:t>)</a:t>
            </a:r>
            <a:r>
              <a:rPr kumimoji="1" lang="zh-CN" altLang="en-US" sz="2400" u="sng" dirty="0">
                <a:latin typeface="宋体" pitchFamily="2" charset="-122"/>
                <a:ea typeface="宋体" pitchFamily="2" charset="-122"/>
              </a:rPr>
              <a:t>就可以将</a:t>
            </a:r>
            <a:r>
              <a:rPr kumimoji="1" lang="en-US" altLang="zh-CN" sz="2400" u="sng" dirty="0">
                <a:latin typeface="宋体" pitchFamily="2" charset="-122"/>
                <a:ea typeface="宋体" pitchFamily="2" charset="-122"/>
              </a:rPr>
              <a:t>f(</a:t>
            </a:r>
            <a:r>
              <a:rPr kumimoji="1" lang="en-US" altLang="zh-CN" sz="2400" u="sng" dirty="0" err="1">
                <a:latin typeface="宋体" pitchFamily="2" charset="-122"/>
                <a:ea typeface="宋体" pitchFamily="2" charset="-122"/>
              </a:rPr>
              <a:t>x,y</a:t>
            </a:r>
            <a:r>
              <a:rPr kumimoji="1" lang="en-US" altLang="zh-CN" sz="2400" u="sng" dirty="0">
                <a:latin typeface="宋体" pitchFamily="2" charset="-122"/>
                <a:ea typeface="宋体" pitchFamily="2" charset="-122"/>
              </a:rPr>
              <a:t>)</a:t>
            </a:r>
            <a:r>
              <a:rPr kumimoji="1" lang="zh-CN" altLang="en-US" sz="2400" u="sng" dirty="0">
                <a:latin typeface="宋体" pitchFamily="2" charset="-122"/>
                <a:ea typeface="宋体" pitchFamily="2" charset="-122"/>
              </a:rPr>
              <a:t>的傅里叶变换原点移动到</a:t>
            </a:r>
            <a:r>
              <a:rPr kumimoji="1" lang="en-US" altLang="zh-CN" sz="2400" u="sng" dirty="0">
                <a:latin typeface="宋体" pitchFamily="2" charset="-122"/>
                <a:ea typeface="宋体" pitchFamily="2" charset="-122"/>
              </a:rPr>
              <a:t>N*N</a:t>
            </a:r>
            <a:r>
              <a:rPr kumimoji="1" lang="zh-CN" altLang="en-US" sz="2400" u="sng" dirty="0">
                <a:latin typeface="宋体" pitchFamily="2" charset="-122"/>
                <a:ea typeface="宋体" pitchFamily="2" charset="-122"/>
              </a:rPr>
              <a:t>频率方阵的中心，</a:t>
            </a:r>
            <a:r>
              <a:rPr kumimoji="1" lang="zh-CN" altLang="en-US" sz="2400" dirty="0">
                <a:latin typeface="宋体" pitchFamily="2" charset="-122"/>
                <a:ea typeface="宋体" pitchFamily="2" charset="-122"/>
              </a:rPr>
              <a:t>这样才能看到整个谱图。</a:t>
            </a:r>
            <a:endParaRPr kumimoji="1" lang="en-US" altLang="zh-CN" sz="2400" dirty="0">
              <a:latin typeface="宋体" pitchFamily="2" charset="-122"/>
              <a:ea typeface="宋体" pitchFamily="2" charset="-122"/>
            </a:endParaRPr>
          </a:p>
          <a:p>
            <a:pPr marL="342900" indent="-342900">
              <a:lnSpc>
                <a:spcPct val="100000"/>
              </a:lnSpc>
              <a:spcBef>
                <a:spcPct val="20000"/>
              </a:spcBef>
              <a:buFont typeface="Arial" charset="0"/>
              <a:buChar char="•"/>
            </a:pPr>
            <a:r>
              <a:rPr kumimoji="1" lang="zh-CN" altLang="en-US" sz="2400" dirty="0">
                <a:latin typeface="宋体" pitchFamily="2" charset="-122"/>
                <a:ea typeface="宋体" pitchFamily="2" charset="-122"/>
              </a:rPr>
              <a:t>另外，对</a:t>
            </a:r>
            <a:r>
              <a:rPr kumimoji="1" lang="en-US" altLang="zh-CN" sz="2400" dirty="0">
                <a:latin typeface="宋体" pitchFamily="2" charset="-122"/>
                <a:ea typeface="宋体" pitchFamily="2" charset="-122"/>
              </a:rPr>
              <a:t>f(</a:t>
            </a:r>
            <a:r>
              <a:rPr kumimoji="1" lang="en-US" altLang="zh-CN" sz="2400" dirty="0" err="1">
                <a:latin typeface="宋体" pitchFamily="2" charset="-122"/>
                <a:ea typeface="宋体" pitchFamily="2" charset="-122"/>
              </a:rPr>
              <a:t>x,y</a:t>
            </a:r>
            <a:r>
              <a:rPr kumimoji="1" lang="en-US" altLang="zh-CN" sz="2400" dirty="0">
                <a:latin typeface="宋体" pitchFamily="2" charset="-122"/>
                <a:ea typeface="宋体" pitchFamily="2" charset="-122"/>
              </a:rPr>
              <a:t>)</a:t>
            </a:r>
            <a:r>
              <a:rPr kumimoji="1" lang="zh-CN" altLang="en-US" sz="2400" dirty="0">
                <a:latin typeface="宋体" pitchFamily="2" charset="-122"/>
                <a:ea typeface="宋体" pitchFamily="2" charset="-122"/>
              </a:rPr>
              <a:t>的平移不影响其傅里叶变换的幅值。 </a:t>
            </a:r>
          </a:p>
          <a:p>
            <a:pPr marL="342900" indent="-342900">
              <a:lnSpc>
                <a:spcPct val="100000"/>
              </a:lnSpc>
              <a:spcBef>
                <a:spcPct val="20000"/>
              </a:spcBef>
            </a:pPr>
            <a:r>
              <a:rPr kumimoji="1" lang="zh-CN" altLang="en-US" sz="2400" dirty="0">
                <a:latin typeface="宋体" pitchFamily="2" charset="-122"/>
                <a:ea typeface="宋体" pitchFamily="2" charset="-122"/>
              </a:rPr>
              <a:t>      此外，与连续二维傅里叶变换一样，二维离散傅里叶变换也具有周期性、共轭对称性、线性、旋转性、相关定理、卷积定理、比例性等性质。这些性质在分析及处理图像时有重要意义。 </a:t>
            </a:r>
          </a:p>
        </p:txBody>
      </p:sp>
      <p:sp>
        <p:nvSpPr>
          <p:cNvPr id="109573" name="Rectangle 5"/>
          <p:cNvSpPr>
            <a:spLocks noChangeArrowheads="1"/>
          </p:cNvSpPr>
          <p:nvPr/>
        </p:nvSpPr>
        <p:spPr bwMode="auto">
          <a:xfrm>
            <a:off x="2720752" y="188640"/>
            <a:ext cx="5460339"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 calcmode="lin" valueType="num">
                                      <p:cBhvr additive="base">
                                        <p:cTn id="7" dur="500" fill="hold"/>
                                        <p:tgtEl>
                                          <p:spTgt spid="10957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9571"/>
                                        </p:tgtEl>
                                        <p:attrNameLst>
                                          <p:attrName>style.visibility</p:attrName>
                                        </p:attrNameLst>
                                      </p:cBhvr>
                                      <p:to>
                                        <p:strVal val="visible"/>
                                      </p:to>
                                    </p:set>
                                    <p:anim calcmode="lin" valueType="num">
                                      <p:cBhvr additive="base">
                                        <p:cTn id="13" dur="500" fill="hold"/>
                                        <p:tgtEl>
                                          <p:spTgt spid="109571"/>
                                        </p:tgtEl>
                                        <p:attrNameLst>
                                          <p:attrName>ppt_x</p:attrName>
                                        </p:attrNameLst>
                                      </p:cBhvr>
                                      <p:tavLst>
                                        <p:tav tm="0">
                                          <p:val>
                                            <p:strVal val="0-#ppt_w/2"/>
                                          </p:val>
                                        </p:tav>
                                        <p:tav tm="100000">
                                          <p:val>
                                            <p:strVal val="#ppt_x"/>
                                          </p:val>
                                        </p:tav>
                                      </p:tavLst>
                                    </p:anim>
                                    <p:anim calcmode="lin" valueType="num">
                                      <p:cBhvr additive="base">
                                        <p:cTn id="14" dur="500" fill="hold"/>
                                        <p:tgtEl>
                                          <p:spTgt spid="1095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2"/>
                                        </p:tgtEl>
                                        <p:attrNameLst>
                                          <p:attrName>style.visibility</p:attrName>
                                        </p:attrNameLst>
                                      </p:cBhvr>
                                      <p:to>
                                        <p:strVal val="visible"/>
                                      </p:to>
                                    </p:set>
                                    <p:anim calcmode="lin" valueType="num">
                                      <p:cBhvr additive="base">
                                        <p:cTn id="19" dur="500" fill="hold"/>
                                        <p:tgtEl>
                                          <p:spTgt spid="109572"/>
                                        </p:tgtEl>
                                        <p:attrNameLst>
                                          <p:attrName>ppt_x</p:attrName>
                                        </p:attrNameLst>
                                      </p:cBhvr>
                                      <p:tavLst>
                                        <p:tav tm="0">
                                          <p:val>
                                            <p:strVal val="0-#ppt_w/2"/>
                                          </p:val>
                                        </p:tav>
                                        <p:tav tm="100000">
                                          <p:val>
                                            <p:strVal val="#ppt_x"/>
                                          </p:val>
                                        </p:tav>
                                      </p:tavLst>
                                    </p:anim>
                                    <p:anim calcmode="lin" valueType="num">
                                      <p:cBhvr additive="base">
                                        <p:cTn id="20" dur="500" fill="hold"/>
                                        <p:tgtEl>
                                          <p:spTgt spid="109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build="p" autoUpdateAnimBg="0"/>
      <p:bldP spid="10957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3" name="Rectangle 2"/>
          <p:cNvSpPr>
            <a:spLocks noGrp="1" noChangeArrowheads="1"/>
          </p:cNvSpPr>
          <p:nvPr>
            <p:ph type="body" idx="1"/>
          </p:nvPr>
        </p:nvSpPr>
        <p:spPr>
          <a:xfrm>
            <a:off x="272480" y="2205039"/>
            <a:ext cx="9433048" cy="4276725"/>
          </a:xfrm>
        </p:spPr>
        <p:txBody>
          <a:bodyPr/>
          <a:lstStyle/>
          <a:p>
            <a:pPr>
              <a:buClr>
                <a:schemeClr val="tx2"/>
              </a:buClr>
              <a:buSzPct val="80000"/>
              <a:buFont typeface="Wingdings" pitchFamily="2" charset="2"/>
              <a:buNone/>
            </a:pPr>
            <a:r>
              <a:rPr lang="zh-CN" altLang="en-US" sz="2400" b="1" dirty="0">
                <a:latin typeface="宋体" pitchFamily="2" charset="-122"/>
                <a:ea typeface="宋体" pitchFamily="2" charset="-122"/>
              </a:rPr>
              <a:t>  傅里叶变换和反变换均以   为周期，即</a:t>
            </a:r>
          </a:p>
          <a:p>
            <a:pPr algn="r">
              <a:buClr>
                <a:schemeClr val="tx2"/>
              </a:buClr>
              <a:buSzPct val="80000"/>
              <a:buFont typeface="Wingdings" pitchFamily="2" charset="2"/>
              <a:buNone/>
            </a:pPr>
            <a:r>
              <a:rPr lang="zh-CN" altLang="en-US" sz="2400" b="1" dirty="0">
                <a:latin typeface="宋体" pitchFamily="2" charset="-122"/>
                <a:ea typeface="宋体" pitchFamily="2" charset="-122"/>
              </a:rPr>
              <a:t>              </a:t>
            </a:r>
          </a:p>
          <a:p>
            <a:pPr algn="r">
              <a:buClr>
                <a:schemeClr val="tx2"/>
              </a:buClr>
              <a:buSzPct val="80000"/>
              <a:buFont typeface="Wingdings" pitchFamily="2" charset="2"/>
              <a:buNone/>
            </a:pP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4.29</a:t>
            </a:r>
            <a:r>
              <a:rPr lang="zh-CN" altLang="en-US" sz="2400" b="1" dirty="0">
                <a:latin typeface="宋体" pitchFamily="2" charset="-122"/>
                <a:ea typeface="宋体" pitchFamily="2" charset="-122"/>
              </a:rPr>
              <a:t>）</a:t>
            </a:r>
          </a:p>
          <a:p>
            <a:pPr>
              <a:buClr>
                <a:schemeClr val="tx2"/>
              </a:buClr>
              <a:buSzPct val="80000"/>
              <a:buFont typeface="Wingdings" pitchFamily="2" charset="2"/>
              <a:buNone/>
            </a:pPr>
            <a:r>
              <a:rPr lang="zh-CN" altLang="en-US" sz="2400" b="1" dirty="0">
                <a:latin typeface="宋体" pitchFamily="2" charset="-122"/>
                <a:ea typeface="宋体" pitchFamily="2" charset="-122"/>
              </a:rPr>
              <a:t>    上式可通过将右边几项分别代入式（</a:t>
            </a:r>
            <a:r>
              <a:rPr lang="en-US" altLang="zh-CN" sz="2400" b="1" dirty="0">
                <a:latin typeface="宋体" pitchFamily="2" charset="-122"/>
                <a:ea typeface="宋体" pitchFamily="2" charset="-122"/>
              </a:rPr>
              <a:t>4.16</a:t>
            </a:r>
            <a:r>
              <a:rPr lang="zh-CN" altLang="en-US" sz="2400" b="1" dirty="0">
                <a:latin typeface="宋体" pitchFamily="2" charset="-122"/>
                <a:ea typeface="宋体" pitchFamily="2" charset="-122"/>
              </a:rPr>
              <a:t>）来验证。它表明，尽管        有无穷多个    和    的值重复出现，但只需根据在任一个周期里的    个值就可以从        得到         。</a:t>
            </a:r>
          </a:p>
          <a:p>
            <a:pPr>
              <a:buClr>
                <a:schemeClr val="tx2"/>
              </a:buClr>
              <a:buSzPct val="80000"/>
              <a:buFont typeface="Wingdings" pitchFamily="2" charset="2"/>
              <a:buNone/>
            </a:pPr>
            <a:r>
              <a:rPr lang="zh-CN" altLang="en-US" sz="2400" b="1" dirty="0">
                <a:latin typeface="宋体" pitchFamily="2" charset="-122"/>
                <a:ea typeface="宋体" pitchFamily="2" charset="-122"/>
              </a:rPr>
              <a:t>     </a:t>
            </a:r>
          </a:p>
        </p:txBody>
      </p:sp>
      <p:sp>
        <p:nvSpPr>
          <p:cNvPr id="2868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85"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86"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87"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88"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89"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0"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1"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2"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4"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5"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6"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7"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28698"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699"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0"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1"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2"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3"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4"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5"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6"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7"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8"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09"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0"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1"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8712"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3" name="Rectangle 33"/>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8714"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5"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6" name="Rectangle 3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7" name="Rectangle 37"/>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8" name="Rectangle 38"/>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19" name="Rectangle 39"/>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0"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1" name="Rectangle 4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2"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3" name="Rectangle 4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4" name="Rectangle 4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5" name="Rectangle 4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6" name="Rectangle 46"/>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7" name="Rectangle 4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8" name="Rectangle 48"/>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29" name="Rectangle 49"/>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0" name="Rectangle 5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1" name="Rectangle 51"/>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2"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3" name="Rectangle 5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4" name="Rectangle 54"/>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5" name="Rectangle 55"/>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4"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52271"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36" name="Rectangle 5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7" name="Rectangle 5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8"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39"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8740" name="Rectangle 6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5" name="Object 3"/>
          <p:cNvGraphicFramePr>
            <a:graphicFrameLocks noChangeAspect="1"/>
          </p:cNvGraphicFramePr>
          <p:nvPr/>
        </p:nvGraphicFramePr>
        <p:xfrm>
          <a:off x="4088904" y="2348880"/>
          <a:ext cx="467783" cy="374650"/>
        </p:xfrm>
        <a:graphic>
          <a:graphicData uri="http://schemas.openxmlformats.org/presentationml/2006/ole">
            <mc:AlternateContent xmlns:mc="http://schemas.openxmlformats.org/markup-compatibility/2006">
              <mc:Choice xmlns:v="urn:schemas-microsoft-com:vml" Requires="v">
                <p:oleObj spid="_x0000_s52272" name="公式" r:id="rId5" imgW="190440" imgH="164880" progId="Equation.3">
                  <p:embed/>
                </p:oleObj>
              </mc:Choice>
              <mc:Fallback>
                <p:oleObj name="公式" r:id="rId5" imgW="190440" imgH="1648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904" y="2348880"/>
                        <a:ext cx="467783"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1" name="Rectangle 6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6" name="Object 4"/>
          <p:cNvGraphicFramePr>
            <a:graphicFrameLocks noChangeAspect="1"/>
          </p:cNvGraphicFramePr>
          <p:nvPr/>
        </p:nvGraphicFramePr>
        <p:xfrm>
          <a:off x="344488" y="3068960"/>
          <a:ext cx="7878365" cy="458788"/>
        </p:xfrm>
        <a:graphic>
          <a:graphicData uri="http://schemas.openxmlformats.org/presentationml/2006/ole">
            <mc:AlternateContent xmlns:mc="http://schemas.openxmlformats.org/markup-compatibility/2006">
              <mc:Choice xmlns:v="urn:schemas-microsoft-com:vml" Requires="v">
                <p:oleObj spid="_x0000_s52273" name="公式" r:id="rId7" imgW="3429000" imgH="215640" progId="Equation.3">
                  <p:embed/>
                </p:oleObj>
              </mc:Choice>
              <mc:Fallback>
                <p:oleObj name="公式" r:id="rId7" imgW="342900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3068960"/>
                        <a:ext cx="7878365"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2"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7" name="Object 5"/>
          <p:cNvGraphicFramePr>
            <a:graphicFrameLocks noChangeAspect="1"/>
          </p:cNvGraphicFramePr>
          <p:nvPr/>
        </p:nvGraphicFramePr>
        <p:xfrm>
          <a:off x="1136576" y="4293096"/>
          <a:ext cx="1107546" cy="457200"/>
        </p:xfrm>
        <a:graphic>
          <a:graphicData uri="http://schemas.openxmlformats.org/presentationml/2006/ole">
            <mc:AlternateContent xmlns:mc="http://schemas.openxmlformats.org/markup-compatibility/2006">
              <mc:Choice xmlns:v="urn:schemas-microsoft-com:vml" Requires="v">
                <p:oleObj spid="_x0000_s52274" name="公式" r:id="rId9" imgW="482400" imgH="215640" progId="Equation.3">
                  <p:embed/>
                </p:oleObj>
              </mc:Choice>
              <mc:Fallback>
                <p:oleObj name="公式" r:id="rId9" imgW="48240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576" y="4293096"/>
                        <a:ext cx="1107546"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3" name="Rectangle 71"/>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8" name="Object 6"/>
          <p:cNvGraphicFramePr>
            <a:graphicFrameLocks noChangeAspect="1"/>
          </p:cNvGraphicFramePr>
          <p:nvPr/>
        </p:nvGraphicFramePr>
        <p:xfrm>
          <a:off x="3872880" y="4365104"/>
          <a:ext cx="357717" cy="355600"/>
        </p:xfrm>
        <a:graphic>
          <a:graphicData uri="http://schemas.openxmlformats.org/presentationml/2006/ole">
            <mc:AlternateContent xmlns:mc="http://schemas.openxmlformats.org/markup-compatibility/2006">
              <mc:Choice xmlns:v="urn:schemas-microsoft-com:vml" Requires="v">
                <p:oleObj spid="_x0000_s52275" name="公式" r:id="rId11" imgW="126720" imgH="139680" progId="Equation.3">
                  <p:embed/>
                </p:oleObj>
              </mc:Choice>
              <mc:Fallback>
                <p:oleObj name="公式" r:id="rId11" imgW="126720" imgH="13968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2880" y="4365104"/>
                        <a:ext cx="35771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4" name="Rectangle 7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79" name="Object 7"/>
          <p:cNvGraphicFramePr>
            <a:graphicFrameLocks noChangeAspect="1"/>
          </p:cNvGraphicFramePr>
          <p:nvPr/>
        </p:nvGraphicFramePr>
        <p:xfrm>
          <a:off x="4880992" y="4365104"/>
          <a:ext cx="371475" cy="355600"/>
        </p:xfrm>
        <a:graphic>
          <a:graphicData uri="http://schemas.openxmlformats.org/presentationml/2006/ole">
            <mc:AlternateContent xmlns:mc="http://schemas.openxmlformats.org/markup-compatibility/2006">
              <mc:Choice xmlns:v="urn:schemas-microsoft-com:vml" Requires="v">
                <p:oleObj spid="_x0000_s52276" name="公式" r:id="rId13" imgW="126720" imgH="139680" progId="Equation.3">
                  <p:embed/>
                </p:oleObj>
              </mc:Choice>
              <mc:Fallback>
                <p:oleObj name="公式" r:id="rId13" imgW="126720" imgH="13968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0992" y="4365104"/>
                        <a:ext cx="3714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5" name="Rectangle 7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8680" name="Object 8"/>
          <p:cNvGraphicFramePr>
            <a:graphicFrameLocks noChangeAspect="1"/>
          </p:cNvGraphicFramePr>
          <p:nvPr/>
        </p:nvGraphicFramePr>
        <p:xfrm>
          <a:off x="2648744" y="4797152"/>
          <a:ext cx="467783" cy="374650"/>
        </p:xfrm>
        <a:graphic>
          <a:graphicData uri="http://schemas.openxmlformats.org/presentationml/2006/ole">
            <mc:AlternateContent xmlns:mc="http://schemas.openxmlformats.org/markup-compatibility/2006">
              <mc:Choice xmlns:v="urn:schemas-microsoft-com:vml" Requires="v">
                <p:oleObj spid="_x0000_s52277" name="公式" r:id="rId15" imgW="190440" imgH="164880" progId="Equation.3">
                  <p:embed/>
                </p:oleObj>
              </mc:Choice>
              <mc:Fallback>
                <p:oleObj name="公式" r:id="rId15" imgW="190440" imgH="16488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8744" y="4797152"/>
                        <a:ext cx="467783"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1" name="Object 9"/>
          <p:cNvGraphicFramePr>
            <a:graphicFrameLocks noChangeAspect="1"/>
          </p:cNvGraphicFramePr>
          <p:nvPr/>
        </p:nvGraphicFramePr>
        <p:xfrm>
          <a:off x="7041232" y="4725144"/>
          <a:ext cx="1107546" cy="457200"/>
        </p:xfrm>
        <a:graphic>
          <a:graphicData uri="http://schemas.openxmlformats.org/presentationml/2006/ole">
            <mc:AlternateContent xmlns:mc="http://schemas.openxmlformats.org/markup-compatibility/2006">
              <mc:Choice xmlns:v="urn:schemas-microsoft-com:vml" Requires="v">
                <p:oleObj spid="_x0000_s52278" name="公式" r:id="rId17" imgW="482400" imgH="215640" progId="Equation.3">
                  <p:embed/>
                </p:oleObj>
              </mc:Choice>
              <mc:Fallback>
                <p:oleObj name="公式" r:id="rId17" imgW="482400" imgH="2156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1232" y="4725144"/>
                        <a:ext cx="1107546"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2" name="Object 10"/>
          <p:cNvGraphicFramePr>
            <a:graphicFrameLocks noChangeAspect="1"/>
          </p:cNvGraphicFramePr>
          <p:nvPr/>
        </p:nvGraphicFramePr>
        <p:xfrm>
          <a:off x="5169024" y="4797152"/>
          <a:ext cx="1078310" cy="457200"/>
        </p:xfrm>
        <a:graphic>
          <a:graphicData uri="http://schemas.openxmlformats.org/presentationml/2006/ole">
            <mc:AlternateContent xmlns:mc="http://schemas.openxmlformats.org/markup-compatibility/2006">
              <mc:Choice xmlns:v="urn:schemas-microsoft-com:vml" Requires="v">
                <p:oleObj spid="_x0000_s52279" name="公式" r:id="rId18" imgW="469800" imgH="215640" progId="Equation.3">
                  <p:embed/>
                </p:oleObj>
              </mc:Choice>
              <mc:Fallback>
                <p:oleObj name="公式" r:id="rId18" imgW="469800" imgH="215640" progId="Equation.3">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69024" y="4797152"/>
                        <a:ext cx="107831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46" name="Rectangle 78"/>
          <p:cNvSpPr>
            <a:spLocks noChangeArrowheads="1"/>
          </p:cNvSpPr>
          <p:nvPr/>
        </p:nvSpPr>
        <p:spPr bwMode="auto">
          <a:xfrm>
            <a:off x="0" y="1340633"/>
            <a:ext cx="8463095" cy="722336"/>
          </a:xfrm>
          <a:prstGeom prst="rect">
            <a:avLst/>
          </a:prstGeom>
          <a:noFill/>
          <a:ln w="9525">
            <a:noFill/>
            <a:miter lim="800000"/>
            <a:headEnd/>
            <a:tailEnd/>
          </a:ln>
        </p:spPr>
        <p:txBody>
          <a:bodyPr tIns="84111" bIns="46023" anchor="ctr">
            <a:spAutoFit/>
          </a:bodyPr>
          <a:lstStyle/>
          <a:p>
            <a:pPr algn="ctr" eaLnBrk="1" hangingPunct="1"/>
            <a:r>
              <a:rPr lang="en-US" altLang="zh-CN" sz="2400">
                <a:latin typeface="幼圆" pitchFamily="49" charset="-122"/>
                <a:ea typeface="幼圆" pitchFamily="49" charset="-122"/>
              </a:rPr>
              <a:t>4.4.3  </a:t>
            </a:r>
            <a:r>
              <a:rPr lang="zh-CN" altLang="en-US" sz="2400">
                <a:latin typeface="幼圆" pitchFamily="49" charset="-122"/>
                <a:ea typeface="幼圆" pitchFamily="49" charset="-122"/>
              </a:rPr>
              <a:t>周期性和共轭对称性（</a:t>
            </a:r>
            <a:r>
              <a:rPr lang="en-US" altLang="zh-CN" sz="2400">
                <a:latin typeface="幼圆" pitchFamily="49" charset="-122"/>
                <a:ea typeface="幼圆" pitchFamily="49" charset="-122"/>
              </a:rPr>
              <a:t>Periodicity and Conjugate Symmetry</a:t>
            </a:r>
            <a:r>
              <a:rPr lang="zh-CN" altLang="en-US" sz="2400">
                <a:latin typeface="幼圆" pitchFamily="49" charset="-122"/>
                <a:ea typeface="幼圆" pitchFamily="49" charset="-122"/>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p:cNvSpPr>
            <a:spLocks noGrp="1" noChangeArrowheads="1"/>
          </p:cNvSpPr>
          <p:nvPr>
            <p:ph type="body" idx="1"/>
          </p:nvPr>
        </p:nvSpPr>
        <p:spPr>
          <a:xfrm>
            <a:off x="507340" y="1773239"/>
            <a:ext cx="8815652" cy="2447925"/>
          </a:xfrm>
        </p:spPr>
        <p:txBody>
          <a:bodyPr/>
          <a:lstStyle/>
          <a:p>
            <a:pPr>
              <a:lnSpc>
                <a:spcPct val="100000"/>
              </a:lnSpc>
              <a:buClr>
                <a:schemeClr val="tx2"/>
              </a:buClr>
              <a:buSzPct val="80000"/>
              <a:buFont typeface="Wingdings" pitchFamily="2" charset="2"/>
              <a:buNone/>
            </a:pPr>
            <a:r>
              <a:rPr lang="zh-CN" altLang="en-US" b="1" dirty="0">
                <a:latin typeface="宋体" pitchFamily="2" charset="-122"/>
                <a:ea typeface="宋体" pitchFamily="2" charset="-122"/>
              </a:rPr>
              <a:t>    如果      是实函数，则它的傅里叶变换具有共轭对成性</a:t>
            </a:r>
          </a:p>
          <a:p>
            <a:pPr algn="r">
              <a:lnSpc>
                <a:spcPct val="100000"/>
              </a:lnSpc>
              <a:buClr>
                <a:schemeClr val="tx2"/>
              </a:buClr>
              <a:buSzPct val="80000"/>
              <a:buFont typeface="Wingdings" pitchFamily="2" charset="2"/>
              <a:buNone/>
            </a:pPr>
            <a:r>
              <a:rPr lang="zh-CN" altLang="en-US" b="1" dirty="0">
                <a:latin typeface="宋体" pitchFamily="2" charset="-122"/>
                <a:ea typeface="宋体" pitchFamily="2" charset="-122"/>
              </a:rPr>
              <a:t>                          （</a:t>
            </a:r>
            <a:r>
              <a:rPr lang="en-US" altLang="zh-CN" b="1" dirty="0">
                <a:latin typeface="宋体" pitchFamily="2" charset="-122"/>
                <a:ea typeface="宋体" pitchFamily="2" charset="-122"/>
              </a:rPr>
              <a:t>4.30</a:t>
            </a:r>
            <a:r>
              <a:rPr lang="zh-CN" altLang="en-US" b="1" dirty="0">
                <a:latin typeface="宋体" pitchFamily="2" charset="-122"/>
                <a:ea typeface="宋体" pitchFamily="2" charset="-122"/>
              </a:rPr>
              <a:t>）</a:t>
            </a:r>
          </a:p>
          <a:p>
            <a:pPr algn="r">
              <a:lnSpc>
                <a:spcPct val="10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gn="r">
              <a:lnSpc>
                <a:spcPct val="100000"/>
              </a:lnSpc>
              <a:buClr>
                <a:schemeClr val="tx2"/>
              </a:buClr>
              <a:buSzPct val="80000"/>
              <a:buFont typeface="Wingdings" pitchFamily="2" charset="2"/>
              <a:buNone/>
            </a:pPr>
            <a:r>
              <a:rPr lang="zh-CN" altLang="en-US" b="1" dirty="0">
                <a:latin typeface="宋体" pitchFamily="2" charset="-122"/>
                <a:ea typeface="宋体" pitchFamily="2" charset="-122"/>
              </a:rPr>
              <a:t>                          （</a:t>
            </a:r>
            <a:r>
              <a:rPr lang="en-US" altLang="zh-CN" b="1" dirty="0">
                <a:latin typeface="宋体" pitchFamily="2" charset="-122"/>
                <a:ea typeface="宋体" pitchFamily="2" charset="-122"/>
              </a:rPr>
              <a:t>4.31</a:t>
            </a:r>
            <a:r>
              <a:rPr lang="zh-CN" altLang="en-US" b="1" dirty="0">
                <a:latin typeface="宋体" pitchFamily="2" charset="-122"/>
                <a:ea typeface="宋体" pitchFamily="2" charset="-122"/>
              </a:rPr>
              <a:t>）</a:t>
            </a:r>
          </a:p>
          <a:p>
            <a:pPr>
              <a:lnSpc>
                <a:spcPct val="100000"/>
              </a:lnSpc>
              <a:buClr>
                <a:schemeClr val="tx2"/>
              </a:buClr>
              <a:buSzPct val="80000"/>
              <a:buFont typeface="Wingdings" pitchFamily="2" charset="2"/>
              <a:buNone/>
            </a:pPr>
            <a:endParaRPr lang="zh-CN" altLang="en-US" b="1" dirty="0">
              <a:latin typeface="Times New Roman" pitchFamily="18" charset="0"/>
              <a:ea typeface="宋体" pitchFamily="2" charset="-122"/>
            </a:endParaRPr>
          </a:p>
          <a:p>
            <a:pPr>
              <a:lnSpc>
                <a:spcPct val="100000"/>
              </a:lnSpc>
              <a:buClr>
                <a:schemeClr val="tx2"/>
              </a:buClr>
              <a:buSzPct val="80000"/>
              <a:buFont typeface="Wingdings" pitchFamily="2" charset="2"/>
              <a:buNone/>
            </a:pPr>
            <a:endParaRPr lang="zh-CN" altLang="en-US" b="1" dirty="0">
              <a:latin typeface="宋体" pitchFamily="2" charset="-122"/>
              <a:ea typeface="宋体" pitchFamily="2" charset="-122"/>
            </a:endParaRPr>
          </a:p>
          <a:p>
            <a:pPr>
              <a:lnSpc>
                <a:spcPct val="100000"/>
              </a:lnSpc>
              <a:buClr>
                <a:schemeClr val="tx2"/>
              </a:buClr>
              <a:buSzPct val="80000"/>
              <a:buFont typeface="Wingdings" pitchFamily="2" charset="2"/>
              <a:buNone/>
            </a:pPr>
            <a:r>
              <a:rPr lang="zh-CN" altLang="en-US" sz="1200" b="1" dirty="0">
                <a:latin typeface="宋体" pitchFamily="2" charset="-122"/>
                <a:ea typeface="宋体" pitchFamily="2" charset="-122"/>
              </a:rPr>
              <a:t>     </a:t>
            </a:r>
          </a:p>
        </p:txBody>
      </p:sp>
      <p:sp>
        <p:nvSpPr>
          <p:cNvPr id="2970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0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4"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5"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6"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29717"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8"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19"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0"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1"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2"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3"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4"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5"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6"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8"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29"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0"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9731"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2" name="Rectangle 33"/>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29733"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4"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5" name="Rectangle 3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6" name="Rectangle 37"/>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7" name="Rectangle 38"/>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8" name="Rectangle 39"/>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39"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0" name="Rectangle 4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1"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2" name="Rectangle 4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3" name="Rectangle 4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4" name="Rectangle 4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5" name="Rectangle 46"/>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6" name="Rectangle 4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7" name="Rectangle 48"/>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8" name="Rectangle 49"/>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49" name="Rectangle 5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0" name="Rectangle 51"/>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1"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2" name="Rectangle 5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3" name="Rectangle 54"/>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4" name="Rectangle 55"/>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9698"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53270"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55" name="Rectangle 5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6" name="Rectangle 5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7" name="Rectangle 5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8" name="Rectangle 6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59"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0" name="Rectangle 6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1" name="Rectangle 6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2" name="Rectangle 67"/>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3" name="Rectangle 69"/>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4" name="Rectangle 7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9699" name="Object 3"/>
          <p:cNvGraphicFramePr>
            <a:graphicFrameLocks noChangeAspect="1"/>
          </p:cNvGraphicFramePr>
          <p:nvPr/>
        </p:nvGraphicFramePr>
        <p:xfrm>
          <a:off x="2360712" y="1844824"/>
          <a:ext cx="1080029" cy="457200"/>
        </p:xfrm>
        <a:graphic>
          <a:graphicData uri="http://schemas.openxmlformats.org/presentationml/2006/ole">
            <mc:AlternateContent xmlns:mc="http://schemas.openxmlformats.org/markup-compatibility/2006">
              <mc:Choice xmlns:v="urn:schemas-microsoft-com:vml" Requires="v">
                <p:oleObj spid="_x0000_s53271" name="公式" r:id="rId5" imgW="469800" imgH="215640" progId="Equation.3">
                  <p:embed/>
                </p:oleObj>
              </mc:Choice>
              <mc:Fallback>
                <p:oleObj name="公式" r:id="rId5" imgW="46980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712" y="1844824"/>
                        <a:ext cx="108002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65" name="Rectangle 7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9700" name="Object 4"/>
          <p:cNvGraphicFramePr>
            <a:graphicFrameLocks noChangeAspect="1"/>
          </p:cNvGraphicFramePr>
          <p:nvPr/>
        </p:nvGraphicFramePr>
        <p:xfrm>
          <a:off x="3656856" y="2996952"/>
          <a:ext cx="3276204" cy="527050"/>
        </p:xfrm>
        <a:graphic>
          <a:graphicData uri="http://schemas.openxmlformats.org/presentationml/2006/ole">
            <mc:AlternateContent xmlns:mc="http://schemas.openxmlformats.org/markup-compatibility/2006">
              <mc:Choice xmlns:v="urn:schemas-microsoft-com:vml" Requires="v">
                <p:oleObj spid="_x0000_s53272" name="公式" r:id="rId7" imgW="1333440" imgH="228600" progId="Equation.3">
                  <p:embed/>
                </p:oleObj>
              </mc:Choice>
              <mc:Fallback>
                <p:oleObj name="公式" r:id="rId7" imgW="133344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6856" y="2996952"/>
                        <a:ext cx="3276204"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66" name="Rectangle 78"/>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9701" name="Object 5"/>
          <p:cNvGraphicFramePr>
            <a:graphicFrameLocks noChangeAspect="1"/>
          </p:cNvGraphicFramePr>
          <p:nvPr/>
        </p:nvGraphicFramePr>
        <p:xfrm>
          <a:off x="3656856" y="4005064"/>
          <a:ext cx="3276204" cy="550863"/>
        </p:xfrm>
        <a:graphic>
          <a:graphicData uri="http://schemas.openxmlformats.org/presentationml/2006/ole">
            <mc:AlternateContent xmlns:mc="http://schemas.openxmlformats.org/markup-compatibility/2006">
              <mc:Choice xmlns:v="urn:schemas-microsoft-com:vml" Requires="v">
                <p:oleObj spid="_x0000_s53273" name="公式" r:id="rId9" imgW="1346040" imgH="241200" progId="Equation.3">
                  <p:embed/>
                </p:oleObj>
              </mc:Choice>
              <mc:Fallback>
                <p:oleObj name="公式" r:id="rId9" imgW="1346040" imgH="241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856" y="4005064"/>
                        <a:ext cx="3276204"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67" name="Rectangle 8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8" name="Rectangle 8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69" name="Rectangle 8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70" name="Rectangle 8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29771" name="Rectangle 8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495300" y="1435100"/>
            <a:ext cx="8915400" cy="4802188"/>
          </a:xfrm>
        </p:spPr>
        <p:txBody>
          <a:bodyPr/>
          <a:lstStyle/>
          <a:p>
            <a:pPr>
              <a:buFont typeface="Wingdings" pitchFamily="2" charset="2"/>
              <a:buNone/>
            </a:pPr>
            <a:r>
              <a:rPr lang="en-US" altLang="zh-CN" sz="2400" b="1">
                <a:latin typeface="宋体" pitchFamily="2" charset="-122"/>
                <a:ea typeface="宋体" pitchFamily="2" charset="-122"/>
              </a:rPr>
              <a:t>  8.DFT</a:t>
            </a:r>
            <a:r>
              <a:rPr lang="zh-CN" altLang="en-US" sz="2400" b="1">
                <a:latin typeface="宋体" pitchFamily="2" charset="-122"/>
                <a:ea typeface="宋体" pitchFamily="2" charset="-122"/>
              </a:rPr>
              <a:t>应用中的问题</a:t>
            </a:r>
            <a:r>
              <a:rPr lang="zh-CN" altLang="en-US" sz="2400">
                <a:latin typeface="宋体" pitchFamily="2" charset="-122"/>
                <a:ea typeface="宋体" pitchFamily="2" charset="-122"/>
              </a:rPr>
              <a:t> </a:t>
            </a:r>
          </a:p>
          <a:p>
            <a:pPr>
              <a:buFont typeface="Wingdings" pitchFamily="2" charset="2"/>
              <a:buNone/>
            </a:pPr>
            <a:r>
              <a:rPr lang="zh-CN" altLang="en-US" sz="2400" b="1">
                <a:latin typeface="宋体" pitchFamily="2" charset="-122"/>
                <a:ea typeface="宋体" pitchFamily="2" charset="-122"/>
              </a:rPr>
              <a:t>  </a:t>
            </a:r>
            <a:r>
              <a:rPr lang="en-US" altLang="zh-CN" sz="2400" b="1">
                <a:latin typeface="宋体" pitchFamily="2" charset="-122"/>
                <a:ea typeface="宋体" pitchFamily="2" charset="-122"/>
              </a:rPr>
              <a:t>1</a:t>
            </a:r>
            <a:r>
              <a:rPr lang="zh-CN" altLang="en-US" sz="2400" b="1">
                <a:latin typeface="宋体" pitchFamily="2" charset="-122"/>
                <a:ea typeface="宋体" pitchFamily="2" charset="-122"/>
              </a:rPr>
              <a:t>）频谱的图像显示</a:t>
            </a:r>
            <a:r>
              <a:rPr lang="zh-CN" altLang="en-US" sz="2400">
                <a:latin typeface="宋体" pitchFamily="2" charset="-122"/>
                <a:ea typeface="宋体" pitchFamily="2" charset="-122"/>
              </a:rPr>
              <a:t> </a:t>
            </a:r>
          </a:p>
          <a:p>
            <a:pPr>
              <a:buFont typeface="Wingdings" pitchFamily="2" charset="2"/>
              <a:buNone/>
            </a:pPr>
            <a:r>
              <a:rPr lang="zh-CN" altLang="en-US" sz="2400">
                <a:latin typeface="宋体" pitchFamily="2" charset="-122"/>
                <a:ea typeface="宋体" pitchFamily="2" charset="-122"/>
              </a:rPr>
              <a:t>      </a:t>
            </a:r>
            <a:r>
              <a:rPr lang="en-US" altLang="zh-CN" sz="2400">
                <a:latin typeface="宋体" pitchFamily="2" charset="-122"/>
                <a:ea typeface="宋体" pitchFamily="2" charset="-122"/>
              </a:rPr>
              <a:t>DFT</a:t>
            </a:r>
            <a:r>
              <a:rPr lang="zh-CN" altLang="en-US" sz="2400">
                <a:latin typeface="宋体" pitchFamily="2" charset="-122"/>
                <a:ea typeface="宋体" pitchFamily="2" charset="-122"/>
              </a:rPr>
              <a:t>在计算机图像处理中计算的中间过程和结果要图像化。对</a:t>
            </a:r>
            <a:r>
              <a:rPr lang="en-US" altLang="zh-CN" sz="2400">
                <a:latin typeface="宋体" pitchFamily="2" charset="-122"/>
                <a:ea typeface="宋体" pitchFamily="2" charset="-122"/>
              </a:rPr>
              <a:t>DFT</a:t>
            </a:r>
            <a:r>
              <a:rPr lang="zh-CN" altLang="en-US" sz="2400">
                <a:latin typeface="宋体" pitchFamily="2" charset="-122"/>
                <a:ea typeface="宋体" pitchFamily="2" charset="-122"/>
              </a:rPr>
              <a:t>来讲不但</a:t>
            </a:r>
            <a:r>
              <a:rPr lang="en-US" altLang="zh-CN" sz="2400">
                <a:latin typeface="宋体" pitchFamily="2" charset="-122"/>
                <a:ea typeface="宋体" pitchFamily="2" charset="-122"/>
              </a:rPr>
              <a:t>f(x,y)</a:t>
            </a:r>
            <a:r>
              <a:rPr lang="zh-CN" altLang="en-US" sz="2400">
                <a:latin typeface="宋体" pitchFamily="2" charset="-122"/>
                <a:ea typeface="宋体" pitchFamily="2" charset="-122"/>
              </a:rPr>
              <a:t>是图像</a:t>
            </a:r>
            <a:r>
              <a:rPr lang="en-US" altLang="zh-CN" sz="2400">
                <a:latin typeface="宋体" pitchFamily="2" charset="-122"/>
                <a:ea typeface="宋体" pitchFamily="2" charset="-122"/>
              </a:rPr>
              <a:t>,F(u,v)</a:t>
            </a:r>
            <a:r>
              <a:rPr lang="zh-CN" altLang="en-US" sz="2400">
                <a:latin typeface="宋体" pitchFamily="2" charset="-122"/>
                <a:ea typeface="宋体" pitchFamily="2" charset="-122"/>
              </a:rPr>
              <a:t>也要用图像来显示其结果。 </a:t>
            </a:r>
          </a:p>
          <a:p>
            <a:pPr>
              <a:buFont typeface="Wingdings" pitchFamily="2" charset="2"/>
              <a:buNone/>
            </a:pPr>
            <a:r>
              <a:rPr lang="zh-CN" altLang="en-US" sz="2400">
                <a:latin typeface="宋体" pitchFamily="2" charset="-122"/>
                <a:ea typeface="宋体" pitchFamily="2" charset="-122"/>
              </a:rPr>
              <a:t>      谱图像就是把</a:t>
            </a:r>
            <a:r>
              <a:rPr lang="en-US" altLang="zh-CN" sz="2400">
                <a:latin typeface="宋体" pitchFamily="2" charset="-122"/>
                <a:ea typeface="宋体" pitchFamily="2" charset="-122"/>
              </a:rPr>
              <a:t>|F(u,v)|</a:t>
            </a:r>
            <a:r>
              <a:rPr lang="zh-CN" altLang="en-US" sz="2400">
                <a:latin typeface="宋体" pitchFamily="2" charset="-122"/>
                <a:ea typeface="宋体" pitchFamily="2" charset="-122"/>
              </a:rPr>
              <a:t>作为亮度显示在屏幕上。但在傅里叶变换中</a:t>
            </a:r>
            <a:r>
              <a:rPr lang="en-US" altLang="zh-CN" sz="2400">
                <a:latin typeface="宋体" pitchFamily="2" charset="-122"/>
                <a:ea typeface="宋体" pitchFamily="2" charset="-122"/>
              </a:rPr>
              <a:t>F(u,v)</a:t>
            </a:r>
            <a:r>
              <a:rPr lang="zh-CN" altLang="en-US" sz="2400">
                <a:latin typeface="宋体" pitchFamily="2" charset="-122"/>
                <a:ea typeface="宋体" pitchFamily="2" charset="-122"/>
              </a:rPr>
              <a:t>随</a:t>
            </a:r>
            <a:r>
              <a:rPr lang="en-US" altLang="zh-CN" sz="2400">
                <a:latin typeface="宋体" pitchFamily="2" charset="-122"/>
                <a:ea typeface="宋体" pitchFamily="2" charset="-122"/>
              </a:rPr>
              <a:t>u,v</a:t>
            </a:r>
            <a:r>
              <a:rPr lang="zh-CN" altLang="en-US" sz="2400">
                <a:latin typeface="宋体" pitchFamily="2" charset="-122"/>
                <a:ea typeface="宋体" pitchFamily="2" charset="-122"/>
              </a:rPr>
              <a:t>的衰减太快，其高频项只看到一两个峰，其余皆不清楚。 </a:t>
            </a:r>
          </a:p>
          <a:p>
            <a:pPr algn="just">
              <a:buFont typeface="Wingdings" pitchFamily="2" charset="2"/>
              <a:buNone/>
            </a:pPr>
            <a:r>
              <a:rPr lang="zh-CN" altLang="en-US" sz="2400">
                <a:latin typeface="宋体" pitchFamily="2" charset="-122"/>
                <a:ea typeface="宋体" pitchFamily="2" charset="-122"/>
              </a:rPr>
              <a:t>      由于人的视觉可分辨灰度有限，为了得到清晰的显示效果，即为了显示这个频谱，可用下式处理，设显示信号为</a:t>
            </a:r>
            <a:r>
              <a:rPr lang="en-US" altLang="zh-CN" sz="2400">
                <a:latin typeface="宋体" pitchFamily="2" charset="-122"/>
                <a:ea typeface="宋体" pitchFamily="2" charset="-122"/>
              </a:rPr>
              <a:t>D(u,v),                      </a:t>
            </a:r>
          </a:p>
        </p:txBody>
      </p:sp>
      <p:sp>
        <p:nvSpPr>
          <p:cNvPr id="110595" name="Rectangle 3"/>
          <p:cNvSpPr>
            <a:spLocks noChangeArrowheads="1"/>
          </p:cNvSpPr>
          <p:nvPr/>
        </p:nvSpPr>
        <p:spPr bwMode="auto">
          <a:xfrm>
            <a:off x="2648744" y="188640"/>
            <a:ext cx="538122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anim calcmode="lin" valueType="num">
                                      <p:cBhvr>
                                        <p:cTn id="7" dur="1000" fill="hold"/>
                                        <p:tgtEl>
                                          <p:spTgt spid="11059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059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0594">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0594">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10594">
                                            <p:txEl>
                                              <p:pRg st="1" end="1"/>
                                            </p:txEl>
                                          </p:spTgt>
                                        </p:tgtEl>
                                        <p:attrNameLst>
                                          <p:attrName>style.visibility</p:attrName>
                                        </p:attrNameLst>
                                      </p:cBhvr>
                                      <p:to>
                                        <p:strVal val="visible"/>
                                      </p:to>
                                    </p:set>
                                    <p:anim calcmode="lin" valueType="num">
                                      <p:cBhvr>
                                        <p:cTn id="15" dur="1000" fill="hold"/>
                                        <p:tgtEl>
                                          <p:spTgt spid="11059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059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0594">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0594">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10594">
                                            <p:txEl>
                                              <p:pRg st="2" end="2"/>
                                            </p:txEl>
                                          </p:spTgt>
                                        </p:tgtEl>
                                        <p:attrNameLst>
                                          <p:attrName>style.visibility</p:attrName>
                                        </p:attrNameLst>
                                      </p:cBhvr>
                                      <p:to>
                                        <p:strVal val="visible"/>
                                      </p:to>
                                    </p:set>
                                    <p:anim calcmode="lin" valueType="num">
                                      <p:cBhvr>
                                        <p:cTn id="23" dur="1000" fill="hold"/>
                                        <p:tgtEl>
                                          <p:spTgt spid="11059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059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0594">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0594">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10594">
                                            <p:txEl>
                                              <p:pRg st="3" end="3"/>
                                            </p:txEl>
                                          </p:spTgt>
                                        </p:tgtEl>
                                        <p:attrNameLst>
                                          <p:attrName>style.visibility</p:attrName>
                                        </p:attrNameLst>
                                      </p:cBhvr>
                                      <p:to>
                                        <p:strVal val="visible"/>
                                      </p:to>
                                    </p:set>
                                    <p:anim calcmode="lin" valueType="num">
                                      <p:cBhvr>
                                        <p:cTn id="31" dur="1000" fill="hold"/>
                                        <p:tgtEl>
                                          <p:spTgt spid="11059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059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0594">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0594">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110594">
                                            <p:txEl>
                                              <p:pRg st="4" end="4"/>
                                            </p:txEl>
                                          </p:spTgt>
                                        </p:tgtEl>
                                        <p:attrNameLst>
                                          <p:attrName>style.visibility</p:attrName>
                                        </p:attrNameLst>
                                      </p:cBhvr>
                                      <p:to>
                                        <p:strVal val="visible"/>
                                      </p:to>
                                    </p:set>
                                    <p:anim calcmode="lin" valueType="num">
                                      <p:cBhvr>
                                        <p:cTn id="39" dur="1000" fill="hold"/>
                                        <p:tgtEl>
                                          <p:spTgt spid="110594">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110594">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11059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10594">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body" idx="1"/>
          </p:nvPr>
        </p:nvSpPr>
        <p:spPr>
          <a:xfrm>
            <a:off x="412750" y="2184400"/>
            <a:ext cx="9080500" cy="4268788"/>
          </a:xfrm>
        </p:spPr>
        <p:txBody>
          <a:bodyPr/>
          <a:lstStyle/>
          <a:p>
            <a:pPr>
              <a:buFont typeface="Wingdings" pitchFamily="2" charset="2"/>
              <a:buNone/>
            </a:pPr>
            <a:r>
              <a:rPr lang="en-US" altLang="zh-CN" sz="2400">
                <a:latin typeface="宋体" pitchFamily="2" charset="-122"/>
                <a:ea typeface="宋体" pitchFamily="2" charset="-122"/>
              </a:rPr>
              <a:t>    </a:t>
            </a:r>
            <a:r>
              <a:rPr lang="zh-CN" altLang="en-US" sz="2400">
                <a:latin typeface="宋体" pitchFamily="2" charset="-122"/>
                <a:ea typeface="宋体" pitchFamily="2" charset="-122"/>
              </a:rPr>
              <a:t>即用显示</a:t>
            </a:r>
            <a:r>
              <a:rPr lang="en-US" altLang="zh-CN" sz="2400">
                <a:latin typeface="宋体" pitchFamily="2" charset="-122"/>
                <a:ea typeface="宋体" pitchFamily="2" charset="-122"/>
              </a:rPr>
              <a:t>D(u,v)</a:t>
            </a:r>
            <a:r>
              <a:rPr lang="zh-CN" altLang="en-US" sz="2400">
                <a:latin typeface="宋体" pitchFamily="2" charset="-122"/>
                <a:ea typeface="宋体" pitchFamily="2" charset="-122"/>
              </a:rPr>
              <a:t>来代替只显示</a:t>
            </a:r>
            <a:r>
              <a:rPr lang="en-US" altLang="zh-CN" sz="2400">
                <a:latin typeface="宋体" pitchFamily="2" charset="-122"/>
                <a:ea typeface="宋体" pitchFamily="2" charset="-122"/>
              </a:rPr>
              <a:t>|F(u,v)|</a:t>
            </a:r>
            <a:r>
              <a:rPr lang="zh-CN" altLang="en-US" sz="2400">
                <a:latin typeface="宋体" pitchFamily="2" charset="-122"/>
                <a:ea typeface="宋体" pitchFamily="2" charset="-122"/>
              </a:rPr>
              <a:t>不够清楚的补救方法。 </a:t>
            </a:r>
          </a:p>
          <a:p>
            <a:pPr>
              <a:buFont typeface="Wingdings" pitchFamily="2" charset="2"/>
              <a:buNone/>
            </a:pPr>
            <a:r>
              <a:rPr lang="zh-CN" altLang="en-US" sz="2400">
                <a:latin typeface="宋体" pitchFamily="2" charset="-122"/>
                <a:ea typeface="宋体" pitchFamily="2" charset="-122"/>
              </a:rPr>
              <a:t>      谱的显示加深了对图像的视觉理解。如一幅遥感图像受正弦网纹的干扰，从频谱图上立即可指出干扰的空间频率并可方便地从频域去除。</a:t>
            </a:r>
          </a:p>
          <a:p>
            <a:pPr>
              <a:buFont typeface="Wingdings" pitchFamily="2" charset="2"/>
              <a:buNone/>
            </a:pPr>
            <a:r>
              <a:rPr lang="zh-CN" altLang="en-US" sz="2400">
                <a:latin typeface="宋体" pitchFamily="2" charset="-122"/>
                <a:ea typeface="宋体" pitchFamily="2" charset="-122"/>
              </a:rPr>
              <a:t>      如图</a:t>
            </a:r>
            <a:r>
              <a:rPr lang="en-US" altLang="zh-CN" sz="2400">
                <a:latin typeface="宋体" pitchFamily="2" charset="-122"/>
                <a:ea typeface="宋体" pitchFamily="2" charset="-122"/>
              </a:rPr>
              <a:t>4.7</a:t>
            </a:r>
            <a:r>
              <a:rPr lang="zh-CN" altLang="en-US" sz="2400">
                <a:latin typeface="宋体" pitchFamily="2" charset="-122"/>
                <a:ea typeface="宋体" pitchFamily="2" charset="-122"/>
              </a:rPr>
              <a:t>为图像的傅里叶频谱图像</a:t>
            </a:r>
          </a:p>
          <a:p>
            <a:pPr>
              <a:buFont typeface="Wingdings" pitchFamily="2" charset="2"/>
              <a:buNone/>
            </a:pPr>
            <a:endParaRPr lang="en-US" altLang="zh-CN" sz="2400">
              <a:latin typeface="宋体" pitchFamily="2" charset="-122"/>
              <a:ea typeface="宋体" pitchFamily="2" charset="-122"/>
            </a:endParaRPr>
          </a:p>
        </p:txBody>
      </p:sp>
      <p:graphicFrame>
        <p:nvGraphicFramePr>
          <p:cNvPr id="111619" name="Object 2"/>
          <p:cNvGraphicFramePr>
            <a:graphicFrameLocks noChangeAspect="1"/>
          </p:cNvGraphicFramePr>
          <p:nvPr/>
        </p:nvGraphicFramePr>
        <p:xfrm>
          <a:off x="2889250" y="1651000"/>
          <a:ext cx="4292600" cy="477838"/>
        </p:xfrm>
        <a:graphic>
          <a:graphicData uri="http://schemas.openxmlformats.org/presentationml/2006/ole">
            <mc:AlternateContent xmlns:mc="http://schemas.openxmlformats.org/markup-compatibility/2006">
              <mc:Choice xmlns:v="urn:schemas-microsoft-com:vml" Requires="v">
                <p:oleObj spid="_x0000_s54279" name="Equation" r:id="rId3" imgW="1574640" imgH="203040" progId="Equation.DSMT4">
                  <p:embed/>
                </p:oleObj>
              </mc:Choice>
              <mc:Fallback>
                <p:oleObj name="Equation" r:id="rId3" imgW="157464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0" y="1651000"/>
                        <a:ext cx="42926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0" name="Rectangle 4"/>
          <p:cNvSpPr>
            <a:spLocks noChangeArrowheads="1"/>
          </p:cNvSpPr>
          <p:nvPr/>
        </p:nvSpPr>
        <p:spPr bwMode="auto">
          <a:xfrm>
            <a:off x="2792760" y="188640"/>
            <a:ext cx="55394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 calcmode="lin" valueType="num">
                                      <p:cBhvr additive="base">
                                        <p:cTn id="7" dur="500" fill="hold"/>
                                        <p:tgtEl>
                                          <p:spTgt spid="111619"/>
                                        </p:tgtEl>
                                        <p:attrNameLst>
                                          <p:attrName>ppt_x</p:attrName>
                                        </p:attrNameLst>
                                      </p:cBhvr>
                                      <p:tavLst>
                                        <p:tav tm="0">
                                          <p:val>
                                            <p:strVal val="1+#ppt_w/2"/>
                                          </p:val>
                                        </p:tav>
                                        <p:tav tm="100000">
                                          <p:val>
                                            <p:strVal val="#ppt_x"/>
                                          </p:val>
                                        </p:tav>
                                      </p:tavLst>
                                    </p:anim>
                                    <p:anim calcmode="lin" valueType="num">
                                      <p:cBhvr additive="base">
                                        <p:cTn id="8" dur="500" fill="hold"/>
                                        <p:tgtEl>
                                          <p:spTgt spid="1116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11618">
                                            <p:txEl>
                                              <p:pRg st="0" end="0"/>
                                            </p:txEl>
                                          </p:spTgt>
                                        </p:tgtEl>
                                        <p:attrNameLst>
                                          <p:attrName>style.visibility</p:attrName>
                                        </p:attrNameLst>
                                      </p:cBhvr>
                                      <p:to>
                                        <p:strVal val="visible"/>
                                      </p:to>
                                    </p:set>
                                    <p:anim calcmode="lin" valueType="num">
                                      <p:cBhvr additive="base">
                                        <p:cTn id="13" dur="500" fill="hold"/>
                                        <p:tgtEl>
                                          <p:spTgt spid="11161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11618">
                                            <p:txEl>
                                              <p:pRg st="1" end="1"/>
                                            </p:txEl>
                                          </p:spTgt>
                                        </p:tgtEl>
                                        <p:attrNameLst>
                                          <p:attrName>style.visibility</p:attrName>
                                        </p:attrNameLst>
                                      </p:cBhvr>
                                      <p:to>
                                        <p:strVal val="visible"/>
                                      </p:to>
                                    </p:set>
                                    <p:anim calcmode="lin" valueType="num">
                                      <p:cBhvr additive="base">
                                        <p:cTn id="19" dur="500" fill="hold"/>
                                        <p:tgtEl>
                                          <p:spTgt spid="111618">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1618">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11618">
                                            <p:txEl>
                                              <p:pRg st="2" end="2"/>
                                            </p:txEl>
                                          </p:spTgt>
                                        </p:tgtEl>
                                        <p:attrNameLst>
                                          <p:attrName>style.visibility</p:attrName>
                                        </p:attrNameLst>
                                      </p:cBhvr>
                                      <p:to>
                                        <p:strVal val="visible"/>
                                      </p:to>
                                    </p:set>
                                    <p:anim calcmode="lin" valueType="num">
                                      <p:cBhvr additive="base">
                                        <p:cTn id="25" dur="500" fill="hold"/>
                                        <p:tgtEl>
                                          <p:spTgt spid="111618">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1618">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时域：钢琴的琴弦一上一下的摆动</a:t>
            </a:r>
            <a:endParaRPr lang="en-US" altLang="zh-CN" dirty="0"/>
          </a:p>
          <a:p>
            <a:endParaRPr lang="en-US" altLang="zh-CN" dirty="0"/>
          </a:p>
          <a:p>
            <a:endParaRPr lang="en-US" altLang="zh-CN" dirty="0"/>
          </a:p>
          <a:p>
            <a:endParaRPr lang="en-US" altLang="zh-CN" dirty="0"/>
          </a:p>
          <a:p>
            <a:r>
              <a:rPr lang="zh-CN" altLang="en-US" dirty="0"/>
              <a:t>频域：一个永恒的音符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7</a:t>
            </a:fld>
            <a:endParaRPr lang="en-US" altLang="zh-CN"/>
          </a:p>
        </p:txBody>
      </p:sp>
      <p:pic>
        <p:nvPicPr>
          <p:cNvPr id="173058" name="Picture 2"/>
          <p:cNvPicPr>
            <a:picLocks noChangeAspect="1" noChangeArrowheads="1"/>
          </p:cNvPicPr>
          <p:nvPr/>
        </p:nvPicPr>
        <p:blipFill>
          <a:blip r:embed="rId2" cstate="print"/>
          <a:srcRect/>
          <a:stretch>
            <a:fillRect/>
          </a:stretch>
        </p:blipFill>
        <p:spPr bwMode="auto">
          <a:xfrm>
            <a:off x="3584848" y="1772816"/>
            <a:ext cx="3456384" cy="1901011"/>
          </a:xfrm>
          <a:prstGeom prst="rect">
            <a:avLst/>
          </a:prstGeom>
          <a:noFill/>
          <a:ln w="9525">
            <a:noFill/>
            <a:miter lim="800000"/>
            <a:headEnd/>
            <a:tailEnd/>
          </a:ln>
        </p:spPr>
      </p:pic>
      <p:pic>
        <p:nvPicPr>
          <p:cNvPr id="173059" name="Picture 3"/>
          <p:cNvPicPr>
            <a:picLocks noChangeAspect="1" noChangeArrowheads="1"/>
          </p:cNvPicPr>
          <p:nvPr/>
        </p:nvPicPr>
        <p:blipFill>
          <a:blip r:embed="rId3" cstate="print"/>
          <a:srcRect/>
          <a:stretch>
            <a:fillRect/>
          </a:stretch>
        </p:blipFill>
        <p:spPr bwMode="auto">
          <a:xfrm>
            <a:off x="1784648" y="4365104"/>
            <a:ext cx="1304925" cy="1895475"/>
          </a:xfrm>
          <a:prstGeom prst="rect">
            <a:avLst/>
          </a:prstGeom>
          <a:noFill/>
          <a:ln w="9525">
            <a:noFill/>
            <a:miter lim="800000"/>
            <a:headEnd/>
            <a:tailEnd/>
          </a:ln>
        </p:spPr>
      </p:pic>
      <p:sp>
        <p:nvSpPr>
          <p:cNvPr id="7" name="矩形 6"/>
          <p:cNvSpPr/>
          <p:nvPr/>
        </p:nvSpPr>
        <p:spPr>
          <a:xfrm>
            <a:off x="3728864" y="4653136"/>
            <a:ext cx="5976664" cy="1274195"/>
          </a:xfrm>
          <a:prstGeom prst="rect">
            <a:avLst/>
          </a:prstGeom>
        </p:spPr>
        <p:txBody>
          <a:bodyPr wrap="square">
            <a:spAutoFit/>
          </a:bodyPr>
          <a:lstStyle/>
          <a:p>
            <a:pPr algn="just"/>
            <a:r>
              <a:rPr lang="zh-CN" altLang="en-US" dirty="0"/>
              <a:t>看似落叶纷飞变化无常的世界，实际只是躺在上帝怀中一份早已谱好的乐章。</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146301" y="5638801"/>
            <a:ext cx="6629797" cy="584775"/>
          </a:xfrm>
          <a:prstGeom prst="rect">
            <a:avLst/>
          </a:prstGeom>
          <a:noFill/>
          <a:ln w="9525">
            <a:noFill/>
            <a:miter lim="800000"/>
            <a:headEnd/>
            <a:tailEnd/>
          </a:ln>
        </p:spPr>
        <p:txBody>
          <a:bodyPr>
            <a:spAutoFit/>
          </a:bodyPr>
          <a:lstStyle/>
          <a:p>
            <a:pPr>
              <a:spcBef>
                <a:spcPct val="50000"/>
              </a:spcBef>
            </a:pPr>
            <a:r>
              <a:rPr kumimoji="1" lang="zh-CN" altLang="en-US" sz="2000">
                <a:latin typeface="宋体" pitchFamily="2" charset="-122"/>
                <a:ea typeface="宋体" pitchFamily="2" charset="-122"/>
              </a:rPr>
              <a:t>图</a:t>
            </a:r>
            <a:r>
              <a:rPr kumimoji="1" lang="en-US" altLang="zh-CN" sz="2000">
                <a:latin typeface="宋体" pitchFamily="2" charset="-122"/>
                <a:ea typeface="宋体" pitchFamily="2" charset="-122"/>
              </a:rPr>
              <a:t>4.7 </a:t>
            </a:r>
            <a:r>
              <a:rPr kumimoji="1" lang="zh-CN" altLang="en-US" sz="2000">
                <a:latin typeface="宋体" pitchFamily="2" charset="-122"/>
                <a:ea typeface="宋体" pitchFamily="2" charset="-122"/>
              </a:rPr>
              <a:t>图像的傅里叶频谱图像，（</a:t>
            </a:r>
            <a:r>
              <a:rPr kumimoji="1" lang="en-US" altLang="zh-CN" sz="2000">
                <a:latin typeface="宋体" pitchFamily="2" charset="-122"/>
                <a:ea typeface="宋体" pitchFamily="2" charset="-122"/>
              </a:rPr>
              <a:t>a)</a:t>
            </a:r>
            <a:r>
              <a:rPr kumimoji="1" lang="zh-CN" altLang="en-US" sz="2000">
                <a:latin typeface="宋体" pitchFamily="2" charset="-122"/>
                <a:ea typeface="宋体" pitchFamily="2" charset="-122"/>
              </a:rPr>
              <a:t>原始图像，</a:t>
            </a:r>
            <a:r>
              <a:rPr kumimoji="1" lang="en-US" altLang="zh-CN" sz="2000">
                <a:latin typeface="宋体" pitchFamily="2" charset="-122"/>
                <a:ea typeface="宋体" pitchFamily="2" charset="-122"/>
              </a:rPr>
              <a:t>(b)</a:t>
            </a:r>
            <a:r>
              <a:rPr kumimoji="1" lang="zh-CN" altLang="en-US" sz="2000">
                <a:latin typeface="宋体" pitchFamily="2" charset="-122"/>
                <a:ea typeface="宋体" pitchFamily="2" charset="-122"/>
              </a:rPr>
              <a:t>频谱直接显示，</a:t>
            </a:r>
            <a:r>
              <a:rPr kumimoji="1" lang="en-US" altLang="zh-CN" sz="2000">
                <a:latin typeface="宋体" pitchFamily="2" charset="-122"/>
                <a:ea typeface="宋体" pitchFamily="2" charset="-122"/>
              </a:rPr>
              <a:t>(c)</a:t>
            </a:r>
            <a:r>
              <a:rPr kumimoji="1" lang="zh-CN" altLang="en-US" sz="2000">
                <a:latin typeface="宋体" pitchFamily="2" charset="-122"/>
                <a:ea typeface="宋体" pitchFamily="2" charset="-122"/>
              </a:rPr>
              <a:t>频谱经过变换后的结果</a:t>
            </a:r>
          </a:p>
        </p:txBody>
      </p:sp>
      <p:grpSp>
        <p:nvGrpSpPr>
          <p:cNvPr id="2" name="Group 6"/>
          <p:cNvGrpSpPr>
            <a:grpSpLocks/>
          </p:cNvGrpSpPr>
          <p:nvPr/>
        </p:nvGrpSpPr>
        <p:grpSpPr bwMode="auto">
          <a:xfrm>
            <a:off x="3549650" y="1981200"/>
            <a:ext cx="2971800" cy="3206750"/>
            <a:chOff x="2064" y="1248"/>
            <a:chExt cx="1728" cy="2020"/>
          </a:xfrm>
        </p:grpSpPr>
        <p:pic>
          <p:nvPicPr>
            <p:cNvPr id="108555" name="Picture 7"/>
            <p:cNvPicPr>
              <a:picLocks noChangeAspect="1" noChangeArrowheads="1"/>
            </p:cNvPicPr>
            <p:nvPr/>
          </p:nvPicPr>
          <p:blipFill>
            <a:blip r:embed="rId2" cstate="print"/>
            <a:srcRect/>
            <a:stretch>
              <a:fillRect/>
            </a:stretch>
          </p:blipFill>
          <p:spPr bwMode="auto">
            <a:xfrm>
              <a:off x="2064" y="1248"/>
              <a:ext cx="1728" cy="1728"/>
            </a:xfrm>
            <a:prstGeom prst="rect">
              <a:avLst/>
            </a:prstGeom>
            <a:noFill/>
            <a:ln w="9525">
              <a:noFill/>
              <a:miter lim="800000"/>
              <a:headEnd/>
              <a:tailEnd/>
            </a:ln>
          </p:spPr>
        </p:pic>
        <p:sp>
          <p:nvSpPr>
            <p:cNvPr id="108556" name="Text Box 8"/>
            <p:cNvSpPr txBox="1">
              <a:spLocks noChangeArrowheads="1"/>
            </p:cNvSpPr>
            <p:nvPr/>
          </p:nvSpPr>
          <p:spPr bwMode="auto">
            <a:xfrm>
              <a:off x="2784" y="3024"/>
              <a:ext cx="504" cy="244"/>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(b)</a:t>
              </a:r>
            </a:p>
          </p:txBody>
        </p:sp>
      </p:grpSp>
      <p:grpSp>
        <p:nvGrpSpPr>
          <p:cNvPr id="3" name="Group 9"/>
          <p:cNvGrpSpPr>
            <a:grpSpLocks/>
          </p:cNvGrpSpPr>
          <p:nvPr/>
        </p:nvGrpSpPr>
        <p:grpSpPr bwMode="auto">
          <a:xfrm>
            <a:off x="6686550" y="1981200"/>
            <a:ext cx="2971800" cy="3282950"/>
            <a:chOff x="3888" y="1248"/>
            <a:chExt cx="1728" cy="2068"/>
          </a:xfrm>
        </p:grpSpPr>
        <p:pic>
          <p:nvPicPr>
            <p:cNvPr id="108553" name="Picture 10"/>
            <p:cNvPicPr>
              <a:picLocks noChangeAspect="1" noChangeArrowheads="1"/>
            </p:cNvPicPr>
            <p:nvPr/>
          </p:nvPicPr>
          <p:blipFill>
            <a:blip r:embed="rId3" cstate="print"/>
            <a:srcRect/>
            <a:stretch>
              <a:fillRect/>
            </a:stretch>
          </p:blipFill>
          <p:spPr bwMode="auto">
            <a:xfrm>
              <a:off x="3888" y="1248"/>
              <a:ext cx="1728" cy="1728"/>
            </a:xfrm>
            <a:prstGeom prst="rect">
              <a:avLst/>
            </a:prstGeom>
            <a:noFill/>
            <a:ln w="9525">
              <a:noFill/>
              <a:miter lim="800000"/>
              <a:headEnd/>
              <a:tailEnd/>
            </a:ln>
          </p:spPr>
        </p:pic>
        <p:sp>
          <p:nvSpPr>
            <p:cNvPr id="108554" name="Text Box 11"/>
            <p:cNvSpPr txBox="1">
              <a:spLocks noChangeArrowheads="1"/>
            </p:cNvSpPr>
            <p:nvPr/>
          </p:nvSpPr>
          <p:spPr bwMode="auto">
            <a:xfrm>
              <a:off x="4608" y="3072"/>
              <a:ext cx="404" cy="244"/>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(c)</a:t>
              </a:r>
            </a:p>
          </p:txBody>
        </p:sp>
      </p:grpSp>
      <p:sp>
        <p:nvSpPr>
          <p:cNvPr id="112652" name="Rectangle 12"/>
          <p:cNvSpPr>
            <a:spLocks noChangeArrowheads="1"/>
          </p:cNvSpPr>
          <p:nvPr/>
        </p:nvSpPr>
        <p:spPr bwMode="auto">
          <a:xfrm>
            <a:off x="2648744" y="188640"/>
            <a:ext cx="546033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pic>
        <p:nvPicPr>
          <p:cNvPr id="108551" name="Picture 13" descr="lena"/>
          <p:cNvPicPr>
            <a:picLocks noChangeAspect="1" noChangeArrowheads="1"/>
          </p:cNvPicPr>
          <p:nvPr/>
        </p:nvPicPr>
        <p:blipFill>
          <a:blip r:embed="rId4" cstate="print"/>
          <a:srcRect/>
          <a:stretch>
            <a:fillRect/>
          </a:stretch>
        </p:blipFill>
        <p:spPr bwMode="auto">
          <a:xfrm>
            <a:off x="402431" y="2036764"/>
            <a:ext cx="2911608" cy="2687637"/>
          </a:xfrm>
          <a:prstGeom prst="rect">
            <a:avLst/>
          </a:prstGeom>
          <a:noFill/>
          <a:ln w="9525">
            <a:noFill/>
            <a:miter lim="800000"/>
            <a:headEnd/>
            <a:tailEnd/>
          </a:ln>
        </p:spPr>
      </p:pic>
      <p:sp>
        <p:nvSpPr>
          <p:cNvPr id="108552" name="Rectangle 15"/>
          <p:cNvSpPr>
            <a:spLocks noChangeArrowheads="1"/>
          </p:cNvSpPr>
          <p:nvPr/>
        </p:nvSpPr>
        <p:spPr bwMode="auto">
          <a:xfrm>
            <a:off x="1442906" y="4737639"/>
            <a:ext cx="639919" cy="486287"/>
          </a:xfrm>
          <a:prstGeom prst="rect">
            <a:avLst/>
          </a:prstGeom>
          <a:noFill/>
          <a:ln w="9525">
            <a:noFill/>
            <a:miter lim="800000"/>
            <a:headEnd/>
            <a:tailEnd/>
          </a:ln>
        </p:spPr>
        <p:txBody>
          <a:bodyPr wrap="none" anchor="ctr">
            <a:spAutoFit/>
          </a:bodyPr>
          <a:lstStyle/>
          <a:p>
            <a:r>
              <a:rPr lang="en-US" altLang="zh-CN">
                <a:ea typeface="宋体" pitchFamily="2" charset="-122"/>
              </a:rPr>
              <a:t>a.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xfrm>
            <a:off x="330200" y="1651000"/>
            <a:ext cx="9245600" cy="4586288"/>
          </a:xfrm>
        </p:spPr>
        <p:txBody>
          <a:bodyPr/>
          <a:lstStyle/>
          <a:p>
            <a:pPr>
              <a:lnSpc>
                <a:spcPct val="90000"/>
              </a:lnSpc>
              <a:buFont typeface="Wingdings" pitchFamily="2" charset="2"/>
              <a:buNone/>
            </a:pPr>
            <a:r>
              <a:rPr lang="en-US" altLang="zh-CN" sz="2400" b="1">
                <a:latin typeface="宋体" pitchFamily="2" charset="-122"/>
                <a:ea typeface="宋体" pitchFamily="2" charset="-122"/>
              </a:rPr>
              <a:t>  2.</a:t>
            </a:r>
            <a:r>
              <a:rPr lang="zh-CN" altLang="en-US" sz="2400" b="1">
                <a:latin typeface="宋体" pitchFamily="2" charset="-122"/>
                <a:ea typeface="宋体" pitchFamily="2" charset="-122"/>
              </a:rPr>
              <a:t>频谱图像的移中显示</a:t>
            </a:r>
            <a:r>
              <a:rPr lang="zh-CN" altLang="en-US" sz="2400">
                <a:latin typeface="宋体" pitchFamily="2" charset="-122"/>
                <a:ea typeface="宋体" pitchFamily="2" charset="-122"/>
              </a:rPr>
              <a:t> </a:t>
            </a:r>
          </a:p>
          <a:p>
            <a:pPr>
              <a:lnSpc>
                <a:spcPct val="90000"/>
              </a:lnSpc>
              <a:buFont typeface="Wingdings" pitchFamily="2" charset="2"/>
              <a:buNone/>
            </a:pPr>
            <a:r>
              <a:rPr lang="zh-CN" altLang="en-US" sz="2400">
                <a:latin typeface="宋体" pitchFamily="2" charset="-122"/>
                <a:ea typeface="宋体" pitchFamily="2" charset="-122"/>
              </a:rPr>
              <a:t>      常用的傅里叶正反变换公式都是以零点为中心的公式，其结果中心最亮点却在频谱图像的左上角，作为周期性函数其中心最亮点将分布在四角，为了观察方便，将频谱图像的零点移到显示的中心。</a:t>
            </a:r>
          </a:p>
          <a:p>
            <a:pPr>
              <a:lnSpc>
                <a:spcPct val="90000"/>
              </a:lnSpc>
              <a:buFont typeface="Wingdings" pitchFamily="2" charset="2"/>
              <a:buNone/>
            </a:pPr>
            <a:r>
              <a:rPr lang="zh-CN" altLang="en-US" sz="2400">
                <a:latin typeface="宋体" pitchFamily="2" charset="-122"/>
                <a:ea typeface="宋体" pitchFamily="2" charset="-122"/>
              </a:rPr>
              <a:t>      当周期为</a:t>
            </a:r>
            <a:r>
              <a:rPr lang="en-US" altLang="zh-CN" sz="2400">
                <a:latin typeface="宋体" pitchFamily="2" charset="-122"/>
                <a:ea typeface="宋体" pitchFamily="2" charset="-122"/>
              </a:rPr>
              <a:t>N</a:t>
            </a:r>
            <a:r>
              <a:rPr lang="zh-CN" altLang="en-US" sz="2400">
                <a:latin typeface="宋体" pitchFamily="2" charset="-122"/>
                <a:ea typeface="宋体" pitchFamily="2" charset="-122"/>
              </a:rPr>
              <a:t>时，应在频域移动</a:t>
            </a:r>
            <a:r>
              <a:rPr lang="en-US" altLang="zh-CN" sz="2400">
                <a:latin typeface="宋体" pitchFamily="2" charset="-122"/>
                <a:ea typeface="宋体" pitchFamily="2" charset="-122"/>
              </a:rPr>
              <a:t>N/2</a:t>
            </a:r>
            <a:r>
              <a:rPr lang="zh-CN" altLang="en-US" sz="2400">
                <a:latin typeface="宋体" pitchFamily="2" charset="-122"/>
                <a:ea typeface="宋体" pitchFamily="2" charset="-122"/>
              </a:rPr>
              <a:t>。利用</a:t>
            </a:r>
            <a:r>
              <a:rPr lang="en-US" altLang="zh-CN" sz="2400">
                <a:latin typeface="宋体" pitchFamily="2" charset="-122"/>
                <a:ea typeface="宋体" pitchFamily="2" charset="-122"/>
              </a:rPr>
              <a:t>DFT</a:t>
            </a:r>
            <a:r>
              <a:rPr lang="zh-CN" altLang="en-US" sz="2400">
                <a:latin typeface="宋体" pitchFamily="2" charset="-122"/>
                <a:ea typeface="宋体" pitchFamily="2" charset="-122"/>
              </a:rPr>
              <a:t>的平移性质，先把原图像</a:t>
            </a:r>
            <a:r>
              <a:rPr lang="en-US" altLang="zh-CN" sz="2400">
                <a:latin typeface="宋体" pitchFamily="2" charset="-122"/>
                <a:ea typeface="宋体" pitchFamily="2" charset="-122"/>
              </a:rPr>
              <a:t>f(x,y)</a:t>
            </a:r>
            <a:r>
              <a:rPr lang="zh-CN" altLang="en-US" sz="2400">
                <a:latin typeface="宋体" pitchFamily="2" charset="-122"/>
                <a:ea typeface="宋体" pitchFamily="2" charset="-122"/>
              </a:rPr>
              <a:t>乘以</a:t>
            </a:r>
            <a:r>
              <a:rPr lang="en-US" altLang="zh-CN" sz="2400">
                <a:latin typeface="宋体" pitchFamily="2" charset="-122"/>
                <a:ea typeface="宋体" pitchFamily="2" charset="-122"/>
              </a:rPr>
              <a:t>(-1)</a:t>
            </a:r>
            <a:r>
              <a:rPr lang="en-US" altLang="zh-CN" sz="2400" baseline="30000">
                <a:latin typeface="宋体" pitchFamily="2" charset="-122"/>
                <a:ea typeface="宋体" pitchFamily="2" charset="-122"/>
              </a:rPr>
              <a:t>(x+y)</a:t>
            </a:r>
            <a:r>
              <a:rPr lang="zh-CN" altLang="en-US" sz="2400">
                <a:latin typeface="宋体" pitchFamily="2" charset="-122"/>
                <a:ea typeface="宋体" pitchFamily="2" charset="-122"/>
              </a:rPr>
              <a:t>然后再进行傅里叶变换，其结果谱就是移</a:t>
            </a:r>
            <a:r>
              <a:rPr lang="en-US" altLang="zh-CN" sz="2400">
                <a:latin typeface="宋体" pitchFamily="2" charset="-122"/>
                <a:ea typeface="宋体" pitchFamily="2" charset="-122"/>
              </a:rPr>
              <a:t>N/2</a:t>
            </a:r>
            <a:r>
              <a:rPr lang="zh-CN" altLang="en-US" sz="2400">
                <a:latin typeface="宋体" pitchFamily="2" charset="-122"/>
                <a:ea typeface="宋体" pitchFamily="2" charset="-122"/>
              </a:rPr>
              <a:t>的</a:t>
            </a:r>
            <a:r>
              <a:rPr lang="en-US" altLang="zh-CN" sz="2400">
                <a:latin typeface="宋体" pitchFamily="2" charset="-122"/>
                <a:ea typeface="宋体" pitchFamily="2" charset="-122"/>
              </a:rPr>
              <a:t>F(u,v)</a:t>
            </a:r>
            <a:r>
              <a:rPr lang="zh-CN" altLang="en-US" sz="2400">
                <a:latin typeface="宋体" pitchFamily="2" charset="-122"/>
                <a:ea typeface="宋体" pitchFamily="2" charset="-122"/>
              </a:rPr>
              <a:t>。图</a:t>
            </a:r>
            <a:r>
              <a:rPr lang="en-US" altLang="zh-CN" sz="2400">
                <a:latin typeface="宋体" pitchFamily="2" charset="-122"/>
                <a:ea typeface="宋体" pitchFamily="2" charset="-122"/>
              </a:rPr>
              <a:t>4-8</a:t>
            </a:r>
            <a:r>
              <a:rPr lang="zh-CN" altLang="en-US" sz="2400">
                <a:latin typeface="宋体" pitchFamily="2" charset="-122"/>
                <a:ea typeface="宋体" pitchFamily="2" charset="-122"/>
              </a:rPr>
              <a:t>所示。</a:t>
            </a:r>
          </a:p>
          <a:p>
            <a:pPr>
              <a:lnSpc>
                <a:spcPct val="90000"/>
              </a:lnSpc>
              <a:buFont typeface="Wingdings" pitchFamily="2" charset="2"/>
              <a:buNone/>
            </a:pPr>
            <a:r>
              <a:rPr lang="zh-CN" altLang="en-US" sz="2400">
                <a:latin typeface="宋体" pitchFamily="2" charset="-122"/>
                <a:ea typeface="宋体" pitchFamily="2" charset="-122"/>
              </a:rPr>
              <a:t>      应当注意，显示是为了观看，而实际</a:t>
            </a:r>
            <a:r>
              <a:rPr lang="en-US" altLang="zh-CN" sz="2400">
                <a:latin typeface="宋体" pitchFamily="2" charset="-122"/>
                <a:ea typeface="宋体" pitchFamily="2" charset="-122"/>
              </a:rPr>
              <a:t>F(u,v)</a:t>
            </a:r>
            <a:r>
              <a:rPr lang="zh-CN" altLang="en-US" sz="2400">
                <a:latin typeface="宋体" pitchFamily="2" charset="-122"/>
                <a:ea typeface="宋体" pitchFamily="2" charset="-122"/>
              </a:rPr>
              <a:t>数据仍保留为原来的值。   </a:t>
            </a:r>
          </a:p>
        </p:txBody>
      </p:sp>
      <p:sp>
        <p:nvSpPr>
          <p:cNvPr id="113667" name="Rectangle 3"/>
          <p:cNvSpPr>
            <a:spLocks noChangeArrowheads="1"/>
          </p:cNvSpPr>
          <p:nvPr/>
        </p:nvSpPr>
        <p:spPr bwMode="auto">
          <a:xfrm>
            <a:off x="2792760" y="260648"/>
            <a:ext cx="53829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 calcmode="lin" valueType="num">
                                      <p:cBhvr additive="base">
                                        <p:cTn id="7" dur="500" fill="hold"/>
                                        <p:tgtEl>
                                          <p:spTgt spid="11366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36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113666">
                                            <p:txEl>
                                              <p:pRg st="1" end="1"/>
                                            </p:txEl>
                                          </p:spTgt>
                                        </p:tgtEl>
                                        <p:attrNameLst>
                                          <p:attrName>style.visibility</p:attrName>
                                        </p:attrNameLst>
                                      </p:cBhvr>
                                      <p:to>
                                        <p:strVal val="visible"/>
                                      </p:to>
                                    </p:set>
                                    <p:anim calcmode="lin" valueType="num">
                                      <p:cBhvr additive="base">
                                        <p:cTn id="13" dur="500" fill="hold"/>
                                        <p:tgtEl>
                                          <p:spTgt spid="11366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3666">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13666">
                                            <p:txEl>
                                              <p:pRg st="2" end="2"/>
                                            </p:txEl>
                                          </p:spTgt>
                                        </p:tgtEl>
                                        <p:attrNameLst>
                                          <p:attrName>style.visibility</p:attrName>
                                        </p:attrNameLst>
                                      </p:cBhvr>
                                      <p:to>
                                        <p:strVal val="visible"/>
                                      </p:to>
                                    </p:set>
                                    <p:anim calcmode="lin" valueType="num">
                                      <p:cBhvr additive="base">
                                        <p:cTn id="19" dur="500" fill="hold"/>
                                        <p:tgtEl>
                                          <p:spTgt spid="11366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3666">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113666">
                                            <p:txEl>
                                              <p:pRg st="3" end="3"/>
                                            </p:txEl>
                                          </p:spTgt>
                                        </p:tgtEl>
                                        <p:attrNameLst>
                                          <p:attrName>style.visibility</p:attrName>
                                        </p:attrNameLst>
                                      </p:cBhvr>
                                      <p:to>
                                        <p:strVal val="visible"/>
                                      </p:to>
                                    </p:set>
                                    <p:anim calcmode="lin" valueType="num">
                                      <p:cBhvr additive="base">
                                        <p:cTn id="25" dur="500" fill="hold"/>
                                        <p:tgtEl>
                                          <p:spTgt spid="11366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3666">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7226A2F9-EE17-4693-8176-34CCC671EDBE}"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110595" name="Text Box 2"/>
          <p:cNvSpPr txBox="1">
            <a:spLocks noChangeArrowheads="1"/>
          </p:cNvSpPr>
          <p:nvPr/>
        </p:nvSpPr>
        <p:spPr bwMode="auto">
          <a:xfrm>
            <a:off x="1988079" y="5410201"/>
            <a:ext cx="5861050" cy="584775"/>
          </a:xfrm>
          <a:prstGeom prst="rect">
            <a:avLst/>
          </a:prstGeom>
          <a:noFill/>
          <a:ln w="9525">
            <a:noFill/>
            <a:miter lim="800000"/>
            <a:headEnd/>
            <a:tailEnd/>
          </a:ln>
        </p:spPr>
        <p:txBody>
          <a:bodyPr>
            <a:spAutoFit/>
          </a:bodyPr>
          <a:lstStyle/>
          <a:p>
            <a:pPr>
              <a:spcBef>
                <a:spcPct val="50000"/>
              </a:spcBef>
            </a:pPr>
            <a:r>
              <a:rPr kumimoji="1" lang="zh-CN" altLang="en-US" sz="2000">
                <a:latin typeface="宋体" pitchFamily="2" charset="-122"/>
                <a:ea typeface="宋体" pitchFamily="2" charset="-122"/>
              </a:rPr>
              <a:t>图</a:t>
            </a:r>
            <a:r>
              <a:rPr kumimoji="1" lang="en-US" altLang="zh-CN" sz="2000">
                <a:latin typeface="宋体" pitchFamily="2" charset="-122"/>
                <a:ea typeface="宋体" pitchFamily="2" charset="-122"/>
              </a:rPr>
              <a:t>4.8 </a:t>
            </a:r>
            <a:r>
              <a:rPr kumimoji="1" lang="zh-CN" altLang="en-US" sz="2000">
                <a:latin typeface="宋体" pitchFamily="2" charset="-122"/>
                <a:ea typeface="宋体" pitchFamily="2" charset="-122"/>
              </a:rPr>
              <a:t>频谱图像的移中显示  </a:t>
            </a:r>
            <a:r>
              <a:rPr kumimoji="1" lang="en-US" altLang="zh-CN" sz="2000">
                <a:latin typeface="宋体" pitchFamily="2" charset="-122"/>
                <a:ea typeface="宋体" pitchFamily="2" charset="-122"/>
              </a:rPr>
              <a:t>(a)</a:t>
            </a:r>
            <a:r>
              <a:rPr kumimoji="1" lang="zh-CN" altLang="en-US" sz="2000">
                <a:latin typeface="宋体" pitchFamily="2" charset="-122"/>
                <a:ea typeface="宋体" pitchFamily="2" charset="-122"/>
              </a:rPr>
              <a:t>未移至中心的频谱图像，</a:t>
            </a:r>
            <a:r>
              <a:rPr kumimoji="1" lang="en-US" altLang="zh-CN" sz="2000">
                <a:latin typeface="宋体" pitchFamily="2" charset="-122"/>
                <a:ea typeface="宋体" pitchFamily="2" charset="-122"/>
              </a:rPr>
              <a:t>(b)</a:t>
            </a:r>
            <a:r>
              <a:rPr lang="zh-CN" altLang="en-US" sz="2000">
                <a:latin typeface="宋体" pitchFamily="2" charset="-122"/>
                <a:ea typeface="宋体" pitchFamily="2" charset="-122"/>
              </a:rPr>
              <a:t>移至中心</a:t>
            </a:r>
            <a:r>
              <a:rPr kumimoji="1" lang="zh-CN" altLang="en-US" sz="2000">
                <a:latin typeface="宋体" pitchFamily="2" charset="-122"/>
                <a:ea typeface="宋体" pitchFamily="2" charset="-122"/>
              </a:rPr>
              <a:t>后的频谱图像</a:t>
            </a:r>
          </a:p>
        </p:txBody>
      </p:sp>
      <p:grpSp>
        <p:nvGrpSpPr>
          <p:cNvPr id="2" name="Group 6"/>
          <p:cNvGrpSpPr>
            <a:grpSpLocks/>
          </p:cNvGrpSpPr>
          <p:nvPr/>
        </p:nvGrpSpPr>
        <p:grpSpPr bwMode="auto">
          <a:xfrm>
            <a:off x="1442906" y="1752600"/>
            <a:ext cx="2971800" cy="3282950"/>
            <a:chOff x="2016" y="1104"/>
            <a:chExt cx="1728" cy="2068"/>
          </a:xfrm>
        </p:grpSpPr>
        <p:pic>
          <p:nvPicPr>
            <p:cNvPr id="110601" name="Picture 7"/>
            <p:cNvPicPr>
              <a:picLocks noChangeAspect="1" noChangeArrowheads="1"/>
            </p:cNvPicPr>
            <p:nvPr/>
          </p:nvPicPr>
          <p:blipFill>
            <a:blip r:embed="rId2" cstate="print"/>
            <a:srcRect/>
            <a:stretch>
              <a:fillRect/>
            </a:stretch>
          </p:blipFill>
          <p:spPr bwMode="auto">
            <a:xfrm>
              <a:off x="2016" y="1104"/>
              <a:ext cx="1728" cy="1728"/>
            </a:xfrm>
            <a:prstGeom prst="rect">
              <a:avLst/>
            </a:prstGeom>
            <a:noFill/>
            <a:ln w="9525">
              <a:noFill/>
              <a:miter lim="800000"/>
              <a:headEnd/>
              <a:tailEnd/>
            </a:ln>
          </p:spPr>
        </p:pic>
        <p:sp>
          <p:nvSpPr>
            <p:cNvPr id="110602" name="Text Box 8"/>
            <p:cNvSpPr txBox="1">
              <a:spLocks noChangeArrowheads="1"/>
            </p:cNvSpPr>
            <p:nvPr/>
          </p:nvSpPr>
          <p:spPr bwMode="auto">
            <a:xfrm>
              <a:off x="2736" y="2928"/>
              <a:ext cx="336" cy="244"/>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(a)</a:t>
              </a:r>
            </a:p>
          </p:txBody>
        </p:sp>
      </p:grpSp>
      <p:grpSp>
        <p:nvGrpSpPr>
          <p:cNvPr id="3" name="Group 9"/>
          <p:cNvGrpSpPr>
            <a:grpSpLocks/>
          </p:cNvGrpSpPr>
          <p:nvPr/>
        </p:nvGrpSpPr>
        <p:grpSpPr bwMode="auto">
          <a:xfrm>
            <a:off x="5109502" y="1752600"/>
            <a:ext cx="2971800" cy="3282950"/>
            <a:chOff x="3888" y="1104"/>
            <a:chExt cx="1728" cy="2068"/>
          </a:xfrm>
        </p:grpSpPr>
        <p:pic>
          <p:nvPicPr>
            <p:cNvPr id="110599" name="Picture 10"/>
            <p:cNvPicPr>
              <a:picLocks noChangeAspect="1" noChangeArrowheads="1"/>
            </p:cNvPicPr>
            <p:nvPr/>
          </p:nvPicPr>
          <p:blipFill>
            <a:blip r:embed="rId3" cstate="print"/>
            <a:srcRect/>
            <a:stretch>
              <a:fillRect/>
            </a:stretch>
          </p:blipFill>
          <p:spPr bwMode="auto">
            <a:xfrm>
              <a:off x="3888" y="1104"/>
              <a:ext cx="1728" cy="1728"/>
            </a:xfrm>
            <a:prstGeom prst="rect">
              <a:avLst/>
            </a:prstGeom>
            <a:noFill/>
            <a:ln w="9525">
              <a:noFill/>
              <a:miter lim="800000"/>
              <a:headEnd/>
              <a:tailEnd/>
            </a:ln>
          </p:spPr>
        </p:pic>
        <p:sp>
          <p:nvSpPr>
            <p:cNvPr id="110600" name="Text Box 11"/>
            <p:cNvSpPr txBox="1">
              <a:spLocks noChangeArrowheads="1"/>
            </p:cNvSpPr>
            <p:nvPr/>
          </p:nvSpPr>
          <p:spPr bwMode="auto">
            <a:xfrm>
              <a:off x="4608" y="2928"/>
              <a:ext cx="459" cy="244"/>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(b)</a:t>
              </a:r>
            </a:p>
          </p:txBody>
        </p:sp>
      </p:grpSp>
      <p:sp>
        <p:nvSpPr>
          <p:cNvPr id="114700" name="Rectangle 12"/>
          <p:cNvSpPr>
            <a:spLocks noChangeArrowheads="1"/>
          </p:cNvSpPr>
          <p:nvPr/>
        </p:nvSpPr>
        <p:spPr bwMode="auto">
          <a:xfrm>
            <a:off x="2792760" y="332656"/>
            <a:ext cx="55394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日期占位符 3"/>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C2CF6722-63CE-433D-9E77-F3F59CCB721A}"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31751" name="Rectangle 2"/>
          <p:cNvSpPr>
            <a:spLocks noGrp="1" noChangeArrowheads="1"/>
          </p:cNvSpPr>
          <p:nvPr>
            <p:ph type="body" idx="1"/>
          </p:nvPr>
        </p:nvSpPr>
        <p:spPr>
          <a:xfrm>
            <a:off x="412750" y="1878013"/>
            <a:ext cx="9080500" cy="2743200"/>
          </a:xfrm>
        </p:spPr>
        <p:txBody>
          <a:bodyPr/>
          <a:lstStyle/>
          <a:p>
            <a:pPr>
              <a:lnSpc>
                <a:spcPct val="80000"/>
              </a:lnSpc>
              <a:buFont typeface="Wingdings" pitchFamily="2" charset="2"/>
              <a:buNone/>
            </a:pPr>
            <a:r>
              <a:rPr lang="en-US" altLang="zh-CN" sz="2400" b="1">
                <a:latin typeface="宋体" pitchFamily="2" charset="-122"/>
                <a:ea typeface="宋体" pitchFamily="2" charset="-122"/>
              </a:rPr>
              <a:t>  3.</a:t>
            </a:r>
            <a:r>
              <a:rPr lang="zh-CN" altLang="en-US" sz="2400" b="1">
                <a:latin typeface="宋体" pitchFamily="2" charset="-122"/>
                <a:ea typeface="宋体" pitchFamily="2" charset="-122"/>
              </a:rPr>
              <a:t>旋转性</a:t>
            </a:r>
          </a:p>
          <a:p>
            <a:pPr>
              <a:lnSpc>
                <a:spcPct val="80000"/>
              </a:lnSpc>
              <a:buFont typeface="Wingdings" pitchFamily="2" charset="2"/>
              <a:buNone/>
            </a:pPr>
            <a:r>
              <a:rPr lang="zh-CN" altLang="en-US" sz="2400">
                <a:latin typeface="宋体" pitchFamily="2" charset="-122"/>
                <a:ea typeface="宋体" pitchFamily="2" charset="-122"/>
              </a:rPr>
              <a:t>      应用中，对两幅图像进行傅里叶变换后，为求两幅图像的相似性，常须对频域图进行旋转寻找匹配。此时</a:t>
            </a:r>
            <a:r>
              <a:rPr lang="en-US" altLang="zh-CN" sz="2400">
                <a:latin typeface="宋体" pitchFamily="2" charset="-122"/>
                <a:ea typeface="宋体" pitchFamily="2" charset="-122"/>
              </a:rPr>
              <a:t>FT</a:t>
            </a:r>
            <a:r>
              <a:rPr lang="zh-CN" altLang="en-US" sz="2400">
                <a:latin typeface="宋体" pitchFamily="2" charset="-122"/>
                <a:ea typeface="宋体" pitchFamily="2" charset="-122"/>
              </a:rPr>
              <a:t>公式常用极坐标表示为傅里叶变换对。设</a:t>
            </a:r>
            <a:r>
              <a:rPr lang="en-US" altLang="zh-CN" sz="2400">
                <a:latin typeface="宋体" pitchFamily="2" charset="-122"/>
                <a:ea typeface="宋体" pitchFamily="2" charset="-122"/>
              </a:rPr>
              <a:t>f(x,y)</a:t>
            </a:r>
            <a:r>
              <a:rPr lang="zh-CN" altLang="en-US" sz="2400">
                <a:latin typeface="宋体" pitchFamily="2" charset="-122"/>
                <a:ea typeface="宋体" pitchFamily="2" charset="-122"/>
              </a:rPr>
              <a:t>为原图中任一点的坐标，             　，</a:t>
            </a:r>
            <a:r>
              <a:rPr lang="en-US" altLang="zh-CN" sz="2400">
                <a:latin typeface="宋体" pitchFamily="2" charset="-122"/>
                <a:ea typeface="宋体" pitchFamily="2" charset="-122"/>
              </a:rPr>
              <a:t>θ</a:t>
            </a:r>
            <a:r>
              <a:rPr lang="zh-CN" altLang="en-US" sz="2400">
                <a:ea typeface="宋体" pitchFamily="2" charset="-122"/>
              </a:rPr>
              <a:t>为</a:t>
            </a:r>
            <a:r>
              <a:rPr lang="en-US" altLang="zh-CN" sz="2400">
                <a:latin typeface="宋体" pitchFamily="2" charset="-122"/>
                <a:ea typeface="宋体" pitchFamily="2" charset="-122"/>
              </a:rPr>
              <a:t>(x,y)</a:t>
            </a:r>
            <a:r>
              <a:rPr lang="zh-CN" altLang="en-US" sz="2400">
                <a:ea typeface="宋体" pitchFamily="2" charset="-122"/>
              </a:rPr>
              <a:t>点与</a:t>
            </a:r>
            <a:r>
              <a:rPr lang="en-US" altLang="zh-CN" sz="2400">
                <a:latin typeface="宋体" pitchFamily="2" charset="-122"/>
                <a:ea typeface="宋体" pitchFamily="2" charset="-122"/>
              </a:rPr>
              <a:t>x</a:t>
            </a:r>
            <a:r>
              <a:rPr lang="zh-CN" altLang="en-US" sz="2400">
                <a:ea typeface="宋体" pitchFamily="2" charset="-122"/>
              </a:rPr>
              <a:t>轴的夹角，则傅里叶变换对为：</a:t>
            </a:r>
            <a:endParaRPr lang="zh-CN" altLang="en-US" sz="2400">
              <a:latin typeface="宋体" pitchFamily="2" charset="-122"/>
              <a:ea typeface="宋体" pitchFamily="2" charset="-122"/>
            </a:endParaRPr>
          </a:p>
        </p:txBody>
      </p:sp>
      <p:graphicFrame>
        <p:nvGraphicFramePr>
          <p:cNvPr id="31746" name="Object 2"/>
          <p:cNvGraphicFramePr>
            <a:graphicFrameLocks noChangeAspect="1"/>
          </p:cNvGraphicFramePr>
          <p:nvPr/>
        </p:nvGraphicFramePr>
        <p:xfrm>
          <a:off x="2864768" y="3789040"/>
          <a:ext cx="2641600" cy="396875"/>
        </p:xfrm>
        <a:graphic>
          <a:graphicData uri="http://schemas.openxmlformats.org/presentationml/2006/ole">
            <mc:AlternateContent xmlns:mc="http://schemas.openxmlformats.org/markup-compatibility/2006">
              <mc:Choice xmlns:v="urn:schemas-microsoft-com:vml" Requires="v">
                <p:oleObj spid="_x0000_s55318" r:id="rId3" imgW="1231366" imgH="203112" progId="Equation.3">
                  <p:embed/>
                </p:oleObj>
              </mc:Choice>
              <mc:Fallback>
                <p:oleObj r:id="rId3" imgW="1231366" imgH="20311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4768" y="3789040"/>
                        <a:ext cx="26416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6" name="Object 3"/>
          <p:cNvGraphicFramePr>
            <a:graphicFrameLocks noChangeAspect="1"/>
          </p:cNvGraphicFramePr>
          <p:nvPr/>
        </p:nvGraphicFramePr>
        <p:xfrm>
          <a:off x="2806700" y="4221163"/>
          <a:ext cx="3054350" cy="474662"/>
        </p:xfrm>
        <a:graphic>
          <a:graphicData uri="http://schemas.openxmlformats.org/presentationml/2006/ole">
            <mc:AlternateContent xmlns:mc="http://schemas.openxmlformats.org/markup-compatibility/2006">
              <mc:Choice xmlns:v="urn:schemas-microsoft-com:vml" Requires="v">
                <p:oleObj spid="_x0000_s55319" r:id="rId5" imgW="1193800" imgH="203200" progId="Equation.3">
                  <p:embed/>
                </p:oleObj>
              </mc:Choice>
              <mc:Fallback>
                <p:oleObj r:id="rId5" imgW="1193800" imgH="203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700" y="4221163"/>
                        <a:ext cx="30543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7" name="Rectangle 5"/>
          <p:cNvSpPr>
            <a:spLocks noChangeArrowheads="1"/>
          </p:cNvSpPr>
          <p:nvPr/>
        </p:nvSpPr>
        <p:spPr bwMode="auto">
          <a:xfrm>
            <a:off x="825500" y="5157788"/>
            <a:ext cx="1403350" cy="387798"/>
          </a:xfrm>
          <a:prstGeom prst="rect">
            <a:avLst/>
          </a:prstGeom>
          <a:noFill/>
          <a:ln w="9525">
            <a:noFill/>
            <a:miter lim="800000"/>
            <a:headEnd/>
            <a:tailEnd/>
          </a:ln>
        </p:spPr>
        <p:txBody>
          <a:bodyPr>
            <a:spAutoFit/>
          </a:bodyPr>
          <a:lstStyle/>
          <a:p>
            <a:r>
              <a:rPr kumimoji="1" lang="zh-CN" altLang="en-US" sz="2400">
                <a:latin typeface="宋体" pitchFamily="2" charset="-122"/>
                <a:ea typeface="宋体" pitchFamily="2" charset="-122"/>
              </a:rPr>
              <a:t>若空域 </a:t>
            </a:r>
          </a:p>
        </p:txBody>
      </p:sp>
      <p:graphicFrame>
        <p:nvGraphicFramePr>
          <p:cNvPr id="115718" name="Object 4"/>
          <p:cNvGraphicFramePr>
            <a:graphicFrameLocks noChangeAspect="1"/>
          </p:cNvGraphicFramePr>
          <p:nvPr/>
        </p:nvGraphicFramePr>
        <p:xfrm>
          <a:off x="2146300" y="5013325"/>
          <a:ext cx="1568450" cy="858838"/>
        </p:xfrm>
        <a:graphic>
          <a:graphicData uri="http://schemas.openxmlformats.org/presentationml/2006/ole">
            <mc:AlternateContent xmlns:mc="http://schemas.openxmlformats.org/markup-compatibility/2006">
              <mc:Choice xmlns:v="urn:schemas-microsoft-com:vml" Requires="v">
                <p:oleObj spid="_x0000_s55320" r:id="rId7" imgW="774364" imgH="457002" progId="Equation.3">
                  <p:embed/>
                </p:oleObj>
              </mc:Choice>
              <mc:Fallback>
                <p:oleObj r:id="rId7" imgW="774364" imgH="457002"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6300" y="5013325"/>
                        <a:ext cx="156845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9" name="Object 5"/>
          <p:cNvGraphicFramePr>
            <a:graphicFrameLocks noChangeAspect="1"/>
          </p:cNvGraphicFramePr>
          <p:nvPr/>
        </p:nvGraphicFramePr>
        <p:xfrm>
          <a:off x="5568685" y="4876800"/>
          <a:ext cx="1568450" cy="857250"/>
        </p:xfrm>
        <a:graphic>
          <a:graphicData uri="http://schemas.openxmlformats.org/presentationml/2006/ole">
            <mc:AlternateContent xmlns:mc="http://schemas.openxmlformats.org/markup-compatibility/2006">
              <mc:Choice xmlns:v="urn:schemas-microsoft-com:vml" Requires="v">
                <p:oleObj spid="_x0000_s55321" r:id="rId9" imgW="774364" imgH="457002" progId="Equation.3">
                  <p:embed/>
                </p:oleObj>
              </mc:Choice>
              <mc:Fallback>
                <p:oleObj r:id="rId9" imgW="774364" imgH="457002"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8685" y="4876800"/>
                        <a:ext cx="156845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0" name="Rectangle 8"/>
          <p:cNvSpPr>
            <a:spLocks noChangeArrowheads="1"/>
          </p:cNvSpPr>
          <p:nvPr/>
        </p:nvSpPr>
        <p:spPr bwMode="auto">
          <a:xfrm>
            <a:off x="4457700" y="5084763"/>
            <a:ext cx="1073150" cy="387798"/>
          </a:xfrm>
          <a:prstGeom prst="rect">
            <a:avLst/>
          </a:prstGeom>
          <a:noFill/>
          <a:ln w="9525">
            <a:noFill/>
            <a:miter lim="800000"/>
            <a:headEnd/>
            <a:tailEnd/>
          </a:ln>
        </p:spPr>
        <p:txBody>
          <a:bodyPr>
            <a:spAutoFit/>
          </a:bodyPr>
          <a:lstStyle/>
          <a:p>
            <a:r>
              <a:rPr kumimoji="1" lang="zh-CN" altLang="en-US" sz="2400">
                <a:latin typeface="宋体" pitchFamily="2" charset="-122"/>
                <a:ea typeface="宋体" pitchFamily="2" charset="-122"/>
              </a:rPr>
              <a:t>频域 </a:t>
            </a:r>
          </a:p>
        </p:txBody>
      </p:sp>
      <p:sp>
        <p:nvSpPr>
          <p:cNvPr id="115721" name="Rectangle 9"/>
          <p:cNvSpPr>
            <a:spLocks noChangeArrowheads="1"/>
          </p:cNvSpPr>
          <p:nvPr/>
        </p:nvSpPr>
        <p:spPr bwMode="auto">
          <a:xfrm>
            <a:off x="2792760" y="260648"/>
            <a:ext cx="53829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anim calcmode="lin" valueType="num">
                                      <p:cBhvr additive="base">
                                        <p:cTn id="7" dur="500" fill="hold"/>
                                        <p:tgtEl>
                                          <p:spTgt spid="115716"/>
                                        </p:tgtEl>
                                        <p:attrNameLst>
                                          <p:attrName>ppt_x</p:attrName>
                                        </p:attrNameLst>
                                      </p:cBhvr>
                                      <p:tavLst>
                                        <p:tav tm="0">
                                          <p:val>
                                            <p:strVal val="0-#ppt_w/2"/>
                                          </p:val>
                                        </p:tav>
                                        <p:tav tm="100000">
                                          <p:val>
                                            <p:strVal val="#ppt_x"/>
                                          </p:val>
                                        </p:tav>
                                      </p:tavLst>
                                    </p:anim>
                                    <p:anim calcmode="lin" valueType="num">
                                      <p:cBhvr additive="base">
                                        <p:cTn id="8" dur="500" fill="hold"/>
                                        <p:tgtEl>
                                          <p:spTgt spid="1157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7"/>
                                        </p:tgtEl>
                                        <p:attrNameLst>
                                          <p:attrName>style.visibility</p:attrName>
                                        </p:attrNameLst>
                                      </p:cBhvr>
                                      <p:to>
                                        <p:strVal val="visible"/>
                                      </p:to>
                                    </p:set>
                                    <p:anim calcmode="lin" valueType="num">
                                      <p:cBhvr additive="base">
                                        <p:cTn id="13" dur="500" fill="hold"/>
                                        <p:tgtEl>
                                          <p:spTgt spid="115717"/>
                                        </p:tgtEl>
                                        <p:attrNameLst>
                                          <p:attrName>ppt_x</p:attrName>
                                        </p:attrNameLst>
                                      </p:cBhvr>
                                      <p:tavLst>
                                        <p:tav tm="0">
                                          <p:val>
                                            <p:strVal val="0-#ppt_w/2"/>
                                          </p:val>
                                        </p:tav>
                                        <p:tav tm="100000">
                                          <p:val>
                                            <p:strVal val="#ppt_x"/>
                                          </p:val>
                                        </p:tav>
                                      </p:tavLst>
                                    </p:anim>
                                    <p:anim calcmode="lin" valueType="num">
                                      <p:cBhvr additive="base">
                                        <p:cTn id="14" dur="500" fill="hold"/>
                                        <p:tgtEl>
                                          <p:spTgt spid="1157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5718"/>
                                        </p:tgtEl>
                                        <p:attrNameLst>
                                          <p:attrName>style.visibility</p:attrName>
                                        </p:attrNameLst>
                                      </p:cBhvr>
                                      <p:to>
                                        <p:strVal val="visible"/>
                                      </p:to>
                                    </p:set>
                                    <p:anim calcmode="lin" valueType="num">
                                      <p:cBhvr additive="base">
                                        <p:cTn id="19" dur="500" fill="hold"/>
                                        <p:tgtEl>
                                          <p:spTgt spid="115718"/>
                                        </p:tgtEl>
                                        <p:attrNameLst>
                                          <p:attrName>ppt_x</p:attrName>
                                        </p:attrNameLst>
                                      </p:cBhvr>
                                      <p:tavLst>
                                        <p:tav tm="0">
                                          <p:val>
                                            <p:strVal val="0-#ppt_w/2"/>
                                          </p:val>
                                        </p:tav>
                                        <p:tav tm="100000">
                                          <p:val>
                                            <p:strVal val="#ppt_x"/>
                                          </p:val>
                                        </p:tav>
                                      </p:tavLst>
                                    </p:anim>
                                    <p:anim calcmode="lin" valueType="num">
                                      <p:cBhvr additive="base">
                                        <p:cTn id="20" dur="500" fill="hold"/>
                                        <p:tgtEl>
                                          <p:spTgt spid="1157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5720"/>
                                        </p:tgtEl>
                                        <p:attrNameLst>
                                          <p:attrName>style.visibility</p:attrName>
                                        </p:attrNameLst>
                                      </p:cBhvr>
                                      <p:to>
                                        <p:strVal val="visible"/>
                                      </p:to>
                                    </p:set>
                                    <p:anim calcmode="lin" valueType="num">
                                      <p:cBhvr additive="base">
                                        <p:cTn id="25" dur="500" fill="hold"/>
                                        <p:tgtEl>
                                          <p:spTgt spid="115720"/>
                                        </p:tgtEl>
                                        <p:attrNameLst>
                                          <p:attrName>ppt_x</p:attrName>
                                        </p:attrNameLst>
                                      </p:cBhvr>
                                      <p:tavLst>
                                        <p:tav tm="0">
                                          <p:val>
                                            <p:strVal val="0-#ppt_w/2"/>
                                          </p:val>
                                        </p:tav>
                                        <p:tav tm="100000">
                                          <p:val>
                                            <p:strVal val="#ppt_x"/>
                                          </p:val>
                                        </p:tav>
                                      </p:tavLst>
                                    </p:anim>
                                    <p:anim calcmode="lin" valueType="num">
                                      <p:cBhvr additive="base">
                                        <p:cTn id="26" dur="500" fill="hold"/>
                                        <p:tgtEl>
                                          <p:spTgt spid="1157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15719"/>
                                        </p:tgtEl>
                                        <p:attrNameLst>
                                          <p:attrName>style.visibility</p:attrName>
                                        </p:attrNameLst>
                                      </p:cBhvr>
                                      <p:to>
                                        <p:strVal val="visible"/>
                                      </p:to>
                                    </p:set>
                                    <p:anim calcmode="lin" valueType="num">
                                      <p:cBhvr additive="base">
                                        <p:cTn id="31" dur="500" fill="hold"/>
                                        <p:tgtEl>
                                          <p:spTgt spid="115719"/>
                                        </p:tgtEl>
                                        <p:attrNameLst>
                                          <p:attrName>ppt_x</p:attrName>
                                        </p:attrNameLst>
                                      </p:cBhvr>
                                      <p:tavLst>
                                        <p:tav tm="0">
                                          <p:val>
                                            <p:strVal val="0-#ppt_w/2"/>
                                          </p:val>
                                        </p:tav>
                                        <p:tav tm="100000">
                                          <p:val>
                                            <p:strVal val="#ppt_x"/>
                                          </p:val>
                                        </p:tav>
                                      </p:tavLst>
                                    </p:anim>
                                    <p:anim calcmode="lin" valueType="num">
                                      <p:cBhvr additive="base">
                                        <p:cTn id="32" dur="500" fill="hold"/>
                                        <p:tgtEl>
                                          <p:spTgt spid="1157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utoUpdateAnimBg="0"/>
      <p:bldP spid="11572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DA82B88C-5501-468D-BB5D-C7553886C7D7}"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116738" name="Rectangle 2"/>
          <p:cNvSpPr>
            <a:spLocks noGrp="1" noChangeArrowheads="1"/>
          </p:cNvSpPr>
          <p:nvPr>
            <p:ph type="body" idx="1"/>
          </p:nvPr>
        </p:nvSpPr>
        <p:spPr>
          <a:xfrm>
            <a:off x="742950" y="2138363"/>
            <a:ext cx="8667750" cy="457200"/>
          </a:xfrm>
        </p:spPr>
        <p:txBody>
          <a:bodyPr/>
          <a:lstStyle/>
          <a:p>
            <a:pPr>
              <a:buFont typeface="Wingdings" pitchFamily="2" charset="2"/>
              <a:buNone/>
            </a:pPr>
            <a:r>
              <a:rPr lang="zh-CN" altLang="en-US" sz="2400">
                <a:latin typeface="宋体" pitchFamily="2" charset="-122"/>
                <a:ea typeface="宋体" pitchFamily="2" charset="-122"/>
              </a:rPr>
              <a:t>则旋转不变性质为： </a:t>
            </a:r>
          </a:p>
        </p:txBody>
      </p:sp>
      <p:graphicFrame>
        <p:nvGraphicFramePr>
          <p:cNvPr id="116739" name="Object 2"/>
          <p:cNvGraphicFramePr>
            <a:graphicFrameLocks noChangeAspect="1"/>
          </p:cNvGraphicFramePr>
          <p:nvPr/>
        </p:nvGraphicFramePr>
        <p:xfrm>
          <a:off x="2311400" y="2668589"/>
          <a:ext cx="4815417" cy="579437"/>
        </p:xfrm>
        <a:graphic>
          <a:graphicData uri="http://schemas.openxmlformats.org/presentationml/2006/ole">
            <mc:AlternateContent xmlns:mc="http://schemas.openxmlformats.org/markup-compatibility/2006">
              <mc:Choice xmlns:v="urn:schemas-microsoft-com:vml" Requires="v">
                <p:oleObj spid="_x0000_s56327" r:id="rId3" imgW="1752600" imgH="228600" progId="Equation.3">
                  <p:embed/>
                </p:oleObj>
              </mc:Choice>
              <mc:Fallback>
                <p:oleObj r:id="rId3" imgW="17526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2668589"/>
                        <a:ext cx="4815417"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0" name="Text Box 4"/>
          <p:cNvSpPr txBox="1">
            <a:spLocks noChangeArrowheads="1"/>
          </p:cNvSpPr>
          <p:nvPr/>
        </p:nvSpPr>
        <p:spPr bwMode="auto">
          <a:xfrm>
            <a:off x="742950" y="3357563"/>
            <a:ext cx="8750300" cy="978729"/>
          </a:xfrm>
          <a:prstGeom prst="rect">
            <a:avLst/>
          </a:prstGeom>
          <a:noFill/>
          <a:ln w="9525">
            <a:noFill/>
            <a:miter lim="800000"/>
            <a:headEnd/>
            <a:tailEnd/>
          </a:ln>
        </p:spPr>
        <p:txBody>
          <a:bodyPr>
            <a:spAutoFit/>
          </a:bodyPr>
          <a:lstStyle/>
          <a:p>
            <a:pPr>
              <a:spcBef>
                <a:spcPct val="50000"/>
              </a:spcBef>
            </a:pPr>
            <a:r>
              <a:rPr kumimoji="1" lang="zh-CN" altLang="en-US" sz="2400">
                <a:latin typeface="宋体" pitchFamily="2" charset="-122"/>
                <a:ea typeface="宋体" pitchFamily="2" charset="-122"/>
              </a:rPr>
              <a:t>上式表明，在空域中对图像</a:t>
            </a:r>
            <a:r>
              <a:rPr kumimoji="1" lang="en-US" altLang="zh-CN" sz="2400">
                <a:latin typeface="宋体" pitchFamily="2" charset="-122"/>
                <a:ea typeface="宋体" pitchFamily="2" charset="-122"/>
              </a:rPr>
              <a:t>f(x,y)</a:t>
            </a:r>
            <a:r>
              <a:rPr kumimoji="1" lang="zh-CN" altLang="en-US" sz="2400">
                <a:latin typeface="宋体" pitchFamily="2" charset="-122"/>
                <a:ea typeface="宋体" pitchFamily="2" charset="-122"/>
              </a:rPr>
              <a:t>旋转</a:t>
            </a:r>
            <a:r>
              <a:rPr kumimoji="1" lang="en-US" altLang="zh-CN" sz="2400">
                <a:latin typeface="宋体" pitchFamily="2" charset="-122"/>
                <a:ea typeface="宋体" pitchFamily="2" charset="-122"/>
              </a:rPr>
              <a:t>θ</a:t>
            </a:r>
            <a:r>
              <a:rPr kumimoji="1" lang="en-US" altLang="zh-CN" sz="2400" baseline="-20000">
                <a:latin typeface="宋体" pitchFamily="2" charset="-122"/>
                <a:ea typeface="宋体" pitchFamily="2" charset="-122"/>
              </a:rPr>
              <a:t>0</a:t>
            </a:r>
            <a:r>
              <a:rPr kumimoji="1" lang="zh-CN" altLang="en-US" sz="2400">
                <a:latin typeface="宋体" pitchFamily="2" charset="-122"/>
                <a:ea typeface="宋体" pitchFamily="2" charset="-122"/>
              </a:rPr>
              <a:t>对应于将其傅里叶变换</a:t>
            </a:r>
            <a:r>
              <a:rPr kumimoji="1" lang="en-US" altLang="zh-CN" sz="2400">
                <a:latin typeface="宋体" pitchFamily="2" charset="-122"/>
                <a:ea typeface="宋体" pitchFamily="2" charset="-122"/>
              </a:rPr>
              <a:t>F(u,v)</a:t>
            </a:r>
            <a:r>
              <a:rPr kumimoji="1" lang="zh-CN" altLang="en-US" sz="2400">
                <a:latin typeface="宋体" pitchFamily="2" charset="-122"/>
                <a:ea typeface="宋体" pitchFamily="2" charset="-122"/>
              </a:rPr>
              <a:t>也旋转</a:t>
            </a:r>
            <a:r>
              <a:rPr kumimoji="1" lang="en-US" altLang="zh-CN" sz="2400">
                <a:latin typeface="宋体" pitchFamily="2" charset="-122"/>
                <a:ea typeface="宋体" pitchFamily="2" charset="-122"/>
              </a:rPr>
              <a:t>θ</a:t>
            </a:r>
            <a:r>
              <a:rPr kumimoji="1" lang="en-US" altLang="zh-CN" sz="2400" baseline="-20000">
                <a:latin typeface="宋体" pitchFamily="2" charset="-122"/>
                <a:ea typeface="宋体" pitchFamily="2" charset="-122"/>
              </a:rPr>
              <a:t>0</a:t>
            </a:r>
            <a:r>
              <a:rPr kumimoji="1" lang="zh-CN" altLang="en-US" sz="2400">
                <a:latin typeface="宋体" pitchFamily="2" charset="-122"/>
                <a:ea typeface="宋体" pitchFamily="2" charset="-122"/>
              </a:rPr>
              <a:t>，类似的，对</a:t>
            </a:r>
            <a:r>
              <a:rPr kumimoji="1" lang="en-US" altLang="zh-CN" sz="2400">
                <a:latin typeface="宋体" pitchFamily="2" charset="-122"/>
                <a:ea typeface="宋体" pitchFamily="2" charset="-122"/>
              </a:rPr>
              <a:t>F(u,v)</a:t>
            </a:r>
            <a:r>
              <a:rPr kumimoji="1" lang="zh-CN" altLang="en-US" sz="2400">
                <a:latin typeface="宋体" pitchFamily="2" charset="-122"/>
                <a:ea typeface="宋体" pitchFamily="2" charset="-122"/>
              </a:rPr>
              <a:t>旋转</a:t>
            </a:r>
            <a:r>
              <a:rPr kumimoji="1" lang="en-US" altLang="zh-CN" sz="2400">
                <a:latin typeface="宋体" pitchFamily="2" charset="-122"/>
                <a:ea typeface="宋体" pitchFamily="2" charset="-122"/>
              </a:rPr>
              <a:t>θ</a:t>
            </a:r>
            <a:r>
              <a:rPr kumimoji="1" lang="en-US" altLang="zh-CN" sz="2400" baseline="-20000">
                <a:latin typeface="宋体" pitchFamily="2" charset="-122"/>
                <a:ea typeface="宋体" pitchFamily="2" charset="-122"/>
              </a:rPr>
              <a:t>0</a:t>
            </a:r>
            <a:r>
              <a:rPr kumimoji="1" lang="zh-CN" altLang="en-US" sz="2400">
                <a:latin typeface="宋体" pitchFamily="2" charset="-122"/>
                <a:ea typeface="宋体" pitchFamily="2" charset="-122"/>
              </a:rPr>
              <a:t>也对应于将其傅里叶反变换</a:t>
            </a:r>
            <a:r>
              <a:rPr kumimoji="1" lang="en-US" altLang="zh-CN" sz="2400">
                <a:latin typeface="宋体" pitchFamily="2" charset="-122"/>
                <a:ea typeface="宋体" pitchFamily="2" charset="-122"/>
              </a:rPr>
              <a:t>f(x,y)</a:t>
            </a:r>
            <a:r>
              <a:rPr kumimoji="1" lang="zh-CN" altLang="en-US" sz="2400">
                <a:latin typeface="宋体" pitchFamily="2" charset="-122"/>
                <a:ea typeface="宋体" pitchFamily="2" charset="-122"/>
              </a:rPr>
              <a:t>旋转</a:t>
            </a:r>
            <a:r>
              <a:rPr kumimoji="1" lang="en-US" altLang="zh-CN" sz="2400">
                <a:latin typeface="宋体" pitchFamily="2" charset="-122"/>
                <a:ea typeface="宋体" pitchFamily="2" charset="-122"/>
              </a:rPr>
              <a:t>θ</a:t>
            </a:r>
            <a:r>
              <a:rPr kumimoji="1" lang="en-US" altLang="zh-CN" sz="2400" baseline="-20000">
                <a:latin typeface="宋体" pitchFamily="2" charset="-122"/>
                <a:ea typeface="宋体" pitchFamily="2" charset="-122"/>
              </a:rPr>
              <a:t>0</a:t>
            </a:r>
            <a:r>
              <a:rPr kumimoji="1" lang="zh-CN" altLang="en-US" sz="2400">
                <a:latin typeface="宋体" pitchFamily="2" charset="-122"/>
                <a:ea typeface="宋体" pitchFamily="2" charset="-122"/>
              </a:rPr>
              <a:t>。</a:t>
            </a:r>
            <a:endParaRPr kumimoji="1" lang="zh-CN" altLang="en-US" sz="2400" baseline="-20000">
              <a:latin typeface="宋体" pitchFamily="2" charset="-122"/>
              <a:ea typeface="宋体" pitchFamily="2" charset="-122"/>
            </a:endParaRPr>
          </a:p>
        </p:txBody>
      </p:sp>
      <p:sp>
        <p:nvSpPr>
          <p:cNvPr id="116741" name="Rectangle 5"/>
          <p:cNvSpPr>
            <a:spLocks noChangeArrowheads="1"/>
          </p:cNvSpPr>
          <p:nvPr/>
        </p:nvSpPr>
        <p:spPr bwMode="auto">
          <a:xfrm>
            <a:off x="2576736" y="188640"/>
            <a:ext cx="5694230"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8">
                                            <p:txEl>
                                              <p:pRg st="0" end="0"/>
                                            </p:txEl>
                                          </p:spTgt>
                                        </p:tgtEl>
                                        <p:attrNameLst>
                                          <p:attrName>style.visibility</p:attrName>
                                        </p:attrNameLst>
                                      </p:cBhvr>
                                      <p:to>
                                        <p:strVal val="visible"/>
                                      </p:to>
                                    </p:set>
                                    <p:anim calcmode="lin" valueType="num">
                                      <p:cBhvr additive="base">
                                        <p:cTn id="7" dur="500" fill="hold"/>
                                        <p:tgtEl>
                                          <p:spTgt spid="1167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67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6739"/>
                                        </p:tgtEl>
                                        <p:attrNameLst>
                                          <p:attrName>style.visibility</p:attrName>
                                        </p:attrNameLst>
                                      </p:cBhvr>
                                      <p:to>
                                        <p:strVal val="visible"/>
                                      </p:to>
                                    </p:set>
                                    <p:anim calcmode="lin" valueType="num">
                                      <p:cBhvr additive="base">
                                        <p:cTn id="13" dur="500" fill="hold"/>
                                        <p:tgtEl>
                                          <p:spTgt spid="116739"/>
                                        </p:tgtEl>
                                        <p:attrNameLst>
                                          <p:attrName>ppt_x</p:attrName>
                                        </p:attrNameLst>
                                      </p:cBhvr>
                                      <p:tavLst>
                                        <p:tav tm="0">
                                          <p:val>
                                            <p:strVal val="1+#ppt_w/2"/>
                                          </p:val>
                                        </p:tav>
                                        <p:tav tm="100000">
                                          <p:val>
                                            <p:strVal val="#ppt_x"/>
                                          </p:val>
                                        </p:tav>
                                      </p:tavLst>
                                    </p:anim>
                                    <p:anim calcmode="lin" valueType="num">
                                      <p:cBhvr additive="base">
                                        <p:cTn id="14" dur="500" fill="hold"/>
                                        <p:tgtEl>
                                          <p:spTgt spid="11673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6740"/>
                                        </p:tgtEl>
                                        <p:attrNameLst>
                                          <p:attrName>style.visibility</p:attrName>
                                        </p:attrNameLst>
                                      </p:cBhvr>
                                      <p:to>
                                        <p:strVal val="visible"/>
                                      </p:to>
                                    </p:set>
                                    <p:animEffect transition="in" filter="wipe(left)">
                                      <p:cBhvr>
                                        <p:cTn id="19"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build="p" autoUpdateAnimBg="0"/>
      <p:bldP spid="11674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10482057-90C5-448C-9CFF-1D19B3346459}"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111619" name="Rectangle 2"/>
          <p:cNvSpPr>
            <a:spLocks noChangeArrowheads="1"/>
          </p:cNvSpPr>
          <p:nvPr/>
        </p:nvSpPr>
        <p:spPr bwMode="auto">
          <a:xfrm>
            <a:off x="4148138" y="2686050"/>
            <a:ext cx="9906000" cy="486287"/>
          </a:xfrm>
          <a:prstGeom prst="rect">
            <a:avLst/>
          </a:prstGeom>
          <a:noFill/>
          <a:ln w="9525">
            <a:noFill/>
            <a:miter lim="800000"/>
            <a:headEnd/>
            <a:tailEnd/>
          </a:ln>
        </p:spPr>
        <p:txBody>
          <a:bodyPr>
            <a:spAutoFit/>
          </a:bodyPr>
          <a:lstStyle/>
          <a:p>
            <a:endParaRPr lang="zh-CN" altLang="en-US">
              <a:ea typeface="宋体" pitchFamily="2" charset="-122"/>
            </a:endParaRPr>
          </a:p>
        </p:txBody>
      </p:sp>
      <p:sp>
        <p:nvSpPr>
          <p:cNvPr id="111620" name="Rectangle 3"/>
          <p:cNvSpPr>
            <a:spLocks noChangeArrowheads="1"/>
          </p:cNvSpPr>
          <p:nvPr/>
        </p:nvSpPr>
        <p:spPr bwMode="auto">
          <a:xfrm>
            <a:off x="4153297" y="2690813"/>
            <a:ext cx="9906000" cy="486287"/>
          </a:xfrm>
          <a:prstGeom prst="rect">
            <a:avLst/>
          </a:prstGeom>
          <a:noFill/>
          <a:ln w="9525">
            <a:noFill/>
            <a:miter lim="800000"/>
            <a:headEnd/>
            <a:tailEnd/>
          </a:ln>
        </p:spPr>
        <p:txBody>
          <a:bodyPr>
            <a:spAutoFit/>
          </a:bodyPr>
          <a:lstStyle/>
          <a:p>
            <a:endParaRPr lang="zh-CN" altLang="en-US">
              <a:ea typeface="宋体" pitchFamily="2" charset="-122"/>
            </a:endParaRPr>
          </a:p>
        </p:txBody>
      </p:sp>
      <p:grpSp>
        <p:nvGrpSpPr>
          <p:cNvPr id="2" name="Group 4"/>
          <p:cNvGrpSpPr>
            <a:grpSpLocks/>
          </p:cNvGrpSpPr>
          <p:nvPr/>
        </p:nvGrpSpPr>
        <p:grpSpPr bwMode="auto">
          <a:xfrm>
            <a:off x="1568450" y="1752600"/>
            <a:ext cx="2971800" cy="3329698"/>
            <a:chOff x="912" y="1104"/>
            <a:chExt cx="1728" cy="2119"/>
          </a:xfrm>
        </p:grpSpPr>
        <p:pic>
          <p:nvPicPr>
            <p:cNvPr id="111627" name="Picture 5"/>
            <p:cNvPicPr>
              <a:picLocks noChangeAspect="1" noChangeArrowheads="1"/>
            </p:cNvPicPr>
            <p:nvPr/>
          </p:nvPicPr>
          <p:blipFill>
            <a:blip r:embed="rId2" cstate="print"/>
            <a:srcRect/>
            <a:stretch>
              <a:fillRect/>
            </a:stretch>
          </p:blipFill>
          <p:spPr bwMode="auto">
            <a:xfrm>
              <a:off x="912" y="1104"/>
              <a:ext cx="1728" cy="1728"/>
            </a:xfrm>
            <a:prstGeom prst="rect">
              <a:avLst/>
            </a:prstGeom>
            <a:noFill/>
            <a:ln w="9525">
              <a:noFill/>
              <a:miter lim="800000"/>
              <a:headEnd/>
              <a:tailEnd/>
            </a:ln>
          </p:spPr>
        </p:pic>
        <p:sp>
          <p:nvSpPr>
            <p:cNvPr id="111628" name="Text Box 6"/>
            <p:cNvSpPr txBox="1">
              <a:spLocks noChangeArrowheads="1"/>
            </p:cNvSpPr>
            <p:nvPr/>
          </p:nvSpPr>
          <p:spPr bwMode="auto">
            <a:xfrm>
              <a:off x="1680" y="2976"/>
              <a:ext cx="384" cy="247"/>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(a)</a:t>
              </a:r>
            </a:p>
          </p:txBody>
        </p:sp>
      </p:grpSp>
      <p:grpSp>
        <p:nvGrpSpPr>
          <p:cNvPr id="3" name="Group 7"/>
          <p:cNvGrpSpPr>
            <a:grpSpLocks/>
          </p:cNvGrpSpPr>
          <p:nvPr/>
        </p:nvGrpSpPr>
        <p:grpSpPr bwMode="auto">
          <a:xfrm>
            <a:off x="5200650" y="1752600"/>
            <a:ext cx="2971800" cy="3359150"/>
            <a:chOff x="3024" y="1104"/>
            <a:chExt cx="1728" cy="2116"/>
          </a:xfrm>
        </p:grpSpPr>
        <p:pic>
          <p:nvPicPr>
            <p:cNvPr id="111625" name="Picture 8"/>
            <p:cNvPicPr>
              <a:picLocks noChangeAspect="1" noChangeArrowheads="1"/>
            </p:cNvPicPr>
            <p:nvPr/>
          </p:nvPicPr>
          <p:blipFill>
            <a:blip r:embed="rId3" cstate="print"/>
            <a:srcRect/>
            <a:stretch>
              <a:fillRect/>
            </a:stretch>
          </p:blipFill>
          <p:spPr bwMode="auto">
            <a:xfrm>
              <a:off x="3024" y="1104"/>
              <a:ext cx="1728" cy="1728"/>
            </a:xfrm>
            <a:prstGeom prst="rect">
              <a:avLst/>
            </a:prstGeom>
            <a:noFill/>
            <a:ln w="9525">
              <a:noFill/>
              <a:miter lim="800000"/>
              <a:headEnd/>
              <a:tailEnd/>
            </a:ln>
          </p:spPr>
        </p:pic>
        <p:sp>
          <p:nvSpPr>
            <p:cNvPr id="111626" name="Text Box 9"/>
            <p:cNvSpPr txBox="1">
              <a:spLocks noChangeArrowheads="1"/>
            </p:cNvSpPr>
            <p:nvPr/>
          </p:nvSpPr>
          <p:spPr bwMode="auto">
            <a:xfrm>
              <a:off x="3744" y="2976"/>
              <a:ext cx="406" cy="244"/>
            </a:xfrm>
            <a:prstGeom prst="rect">
              <a:avLst/>
            </a:prstGeom>
            <a:noFill/>
            <a:ln w="9525">
              <a:noFill/>
              <a:miter lim="800000"/>
              <a:headEnd/>
              <a:tailEnd/>
            </a:ln>
          </p:spPr>
          <p:txBody>
            <a:bodyPr>
              <a:spAutoFit/>
            </a:bodyPr>
            <a:lstStyle/>
            <a:p>
              <a:pPr>
                <a:spcBef>
                  <a:spcPct val="50000"/>
                </a:spcBef>
              </a:pPr>
              <a:r>
                <a:rPr kumimoji="1" lang="en-US" altLang="zh-CN" sz="2400">
                  <a:ea typeface="宋体" pitchFamily="2" charset="-122"/>
                </a:rPr>
                <a:t>(b)</a:t>
              </a:r>
            </a:p>
          </p:txBody>
        </p:sp>
      </p:grpSp>
      <p:sp>
        <p:nvSpPr>
          <p:cNvPr id="111623" name="Text Box 10"/>
          <p:cNvSpPr txBox="1">
            <a:spLocks noChangeArrowheads="1"/>
          </p:cNvSpPr>
          <p:nvPr/>
        </p:nvSpPr>
        <p:spPr bwMode="auto">
          <a:xfrm>
            <a:off x="2311400" y="5410201"/>
            <a:ext cx="5118100" cy="338554"/>
          </a:xfrm>
          <a:prstGeom prst="rect">
            <a:avLst/>
          </a:prstGeom>
          <a:noFill/>
          <a:ln w="9525">
            <a:noFill/>
            <a:miter lim="800000"/>
            <a:headEnd/>
            <a:tailEnd/>
          </a:ln>
        </p:spPr>
        <p:txBody>
          <a:bodyPr>
            <a:spAutoFit/>
          </a:bodyPr>
          <a:lstStyle/>
          <a:p>
            <a:pPr>
              <a:spcBef>
                <a:spcPct val="50000"/>
              </a:spcBef>
            </a:pPr>
            <a:r>
              <a:rPr kumimoji="1" lang="zh-CN" altLang="en-US" sz="2000">
                <a:latin typeface="宋体" pitchFamily="2" charset="-122"/>
                <a:ea typeface="宋体" pitchFamily="2" charset="-122"/>
              </a:rPr>
              <a:t>图</a:t>
            </a:r>
            <a:r>
              <a:rPr kumimoji="1" lang="en-US" altLang="zh-CN" sz="2000">
                <a:latin typeface="宋体" pitchFamily="2" charset="-122"/>
                <a:ea typeface="宋体" pitchFamily="2" charset="-122"/>
              </a:rPr>
              <a:t>4.9 </a:t>
            </a:r>
            <a:r>
              <a:rPr kumimoji="1" lang="zh-CN" altLang="en-US" sz="2000">
                <a:latin typeface="宋体" pitchFamily="2" charset="-122"/>
                <a:ea typeface="宋体" pitchFamily="2" charset="-122"/>
              </a:rPr>
              <a:t>傅里叶变换的旋转性，对比图</a:t>
            </a:r>
            <a:r>
              <a:rPr kumimoji="1" lang="en-US" altLang="zh-CN" sz="2000">
                <a:latin typeface="宋体" pitchFamily="2" charset="-122"/>
                <a:ea typeface="宋体" pitchFamily="2" charset="-122"/>
              </a:rPr>
              <a:t>4.8</a:t>
            </a:r>
          </a:p>
        </p:txBody>
      </p:sp>
      <p:sp>
        <p:nvSpPr>
          <p:cNvPr id="117771" name="Rectangle 11"/>
          <p:cNvSpPr>
            <a:spLocks noChangeArrowheads="1"/>
          </p:cNvSpPr>
          <p:nvPr/>
        </p:nvSpPr>
        <p:spPr bwMode="auto">
          <a:xfrm>
            <a:off x="2576736" y="188640"/>
            <a:ext cx="553944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87423685-EFC1-4E1C-8893-9819A6830A18}" type="slidenum">
              <a:rPr lang="zh-CN" altLang="en-US" smtClean="0"/>
              <a:pPr>
                <a:defRPr/>
              </a:pPr>
              <a:t>76</a:t>
            </a:fld>
            <a:endParaRPr lang="en-US" altLang="zh-CN"/>
          </a:p>
        </p:txBody>
      </p:sp>
      <p:pic>
        <p:nvPicPr>
          <p:cNvPr id="184322" name="Picture 2" descr="http://www.imagemagick.org/Usage/fourier/rectangle.png"/>
          <p:cNvPicPr>
            <a:picLocks noChangeAspect="1" noChangeArrowheads="1"/>
          </p:cNvPicPr>
          <p:nvPr/>
        </p:nvPicPr>
        <p:blipFill>
          <a:blip r:embed="rId2" cstate="print"/>
          <a:srcRect/>
          <a:stretch>
            <a:fillRect/>
          </a:stretch>
        </p:blipFill>
        <p:spPr bwMode="auto">
          <a:xfrm>
            <a:off x="2072680" y="1412776"/>
            <a:ext cx="1219200" cy="1219200"/>
          </a:xfrm>
          <a:prstGeom prst="rect">
            <a:avLst/>
          </a:prstGeom>
          <a:noFill/>
        </p:spPr>
      </p:pic>
      <p:pic>
        <p:nvPicPr>
          <p:cNvPr id="184324" name="Picture 4" descr="[IM Output]">
            <a:hlinkClick r:id="rId3"/>
          </p:cNvPr>
          <p:cNvPicPr>
            <a:picLocks noChangeAspect="1" noChangeArrowheads="1"/>
          </p:cNvPicPr>
          <p:nvPr/>
        </p:nvPicPr>
        <p:blipFill>
          <a:blip r:embed="rId4" cstate="print"/>
          <a:srcRect/>
          <a:stretch>
            <a:fillRect/>
          </a:stretch>
        </p:blipFill>
        <p:spPr bwMode="auto">
          <a:xfrm>
            <a:off x="3872880" y="1412776"/>
            <a:ext cx="1219200" cy="1219201"/>
          </a:xfrm>
          <a:prstGeom prst="rect">
            <a:avLst/>
          </a:prstGeom>
          <a:noFill/>
        </p:spPr>
      </p:pic>
      <p:pic>
        <p:nvPicPr>
          <p:cNvPr id="184326" name="Picture 6" descr="http://www.imagemagick.org/Usage/fourier/rect_rot45.png"/>
          <p:cNvPicPr>
            <a:picLocks noChangeAspect="1" noChangeArrowheads="1"/>
          </p:cNvPicPr>
          <p:nvPr/>
        </p:nvPicPr>
        <p:blipFill>
          <a:blip r:embed="rId5" cstate="print"/>
          <a:srcRect/>
          <a:stretch>
            <a:fillRect/>
          </a:stretch>
        </p:blipFill>
        <p:spPr bwMode="auto">
          <a:xfrm>
            <a:off x="2072680" y="2924944"/>
            <a:ext cx="1219200" cy="1219200"/>
          </a:xfrm>
          <a:prstGeom prst="rect">
            <a:avLst/>
          </a:prstGeom>
          <a:noFill/>
        </p:spPr>
      </p:pic>
      <p:pic>
        <p:nvPicPr>
          <p:cNvPr id="184328" name="Picture 8" descr="[IM Output]">
            <a:hlinkClick r:id="rId6"/>
          </p:cNvPr>
          <p:cNvPicPr>
            <a:picLocks noChangeAspect="1" noChangeArrowheads="1"/>
          </p:cNvPicPr>
          <p:nvPr/>
        </p:nvPicPr>
        <p:blipFill>
          <a:blip r:embed="rId7" cstate="print"/>
          <a:srcRect/>
          <a:stretch>
            <a:fillRect/>
          </a:stretch>
        </p:blipFill>
        <p:spPr bwMode="auto">
          <a:xfrm>
            <a:off x="3872880" y="2996952"/>
            <a:ext cx="1219200" cy="1219201"/>
          </a:xfrm>
          <a:prstGeom prst="rect">
            <a:avLst/>
          </a:prstGeom>
          <a:noFill/>
        </p:spPr>
      </p:pic>
      <p:pic>
        <p:nvPicPr>
          <p:cNvPr id="184330" name="Picture 10" descr="[IM Output]">
            <a:hlinkClick r:id="rId8"/>
          </p:cNvPr>
          <p:cNvPicPr>
            <a:picLocks noChangeAspect="1" noChangeArrowheads="1"/>
          </p:cNvPicPr>
          <p:nvPr/>
        </p:nvPicPr>
        <p:blipFill>
          <a:blip r:embed="rId9" cstate="print"/>
          <a:srcRect/>
          <a:stretch>
            <a:fillRect/>
          </a:stretch>
        </p:blipFill>
        <p:spPr bwMode="auto">
          <a:xfrm>
            <a:off x="2072680" y="4581128"/>
            <a:ext cx="1219200" cy="1219201"/>
          </a:xfrm>
          <a:prstGeom prst="rect">
            <a:avLst/>
          </a:prstGeom>
          <a:noFill/>
        </p:spPr>
      </p:pic>
      <p:pic>
        <p:nvPicPr>
          <p:cNvPr id="184332" name="Picture 12" descr="[IM Output]">
            <a:hlinkClick r:id="rId10"/>
          </p:cNvPr>
          <p:cNvPicPr>
            <a:picLocks noChangeAspect="1" noChangeArrowheads="1"/>
          </p:cNvPicPr>
          <p:nvPr/>
        </p:nvPicPr>
        <p:blipFill>
          <a:blip r:embed="rId11" cstate="print"/>
          <a:srcRect/>
          <a:stretch>
            <a:fillRect/>
          </a:stretch>
        </p:blipFill>
        <p:spPr bwMode="auto">
          <a:xfrm>
            <a:off x="3872880" y="4581128"/>
            <a:ext cx="1219200" cy="1219201"/>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BE342A08-6E11-4DF8-AE10-50235224DFAA}"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33796" name="Rectangle 2"/>
          <p:cNvSpPr>
            <a:spLocks noChangeArrowheads="1"/>
          </p:cNvSpPr>
          <p:nvPr/>
        </p:nvSpPr>
        <p:spPr bwMode="auto">
          <a:xfrm>
            <a:off x="507340" y="1244601"/>
            <a:ext cx="8813932" cy="2308324"/>
          </a:xfrm>
          <a:prstGeom prst="rect">
            <a:avLst/>
          </a:prstGeom>
          <a:noFill/>
          <a:ln w="12700" cap="sq">
            <a:noFill/>
            <a:miter lim="800000"/>
            <a:headEnd type="none" w="sm" len="sm"/>
            <a:tailEnd type="none" w="sm" len="sm"/>
          </a:ln>
        </p:spPr>
        <p:txBody>
          <a:bodyPr>
            <a:spAutoFit/>
          </a:bodyPr>
          <a:lstStyle/>
          <a:p>
            <a:pPr>
              <a:lnSpc>
                <a:spcPct val="120000"/>
              </a:lnSpc>
            </a:pPr>
            <a:r>
              <a:rPr kumimoji="1" lang="en-US" altLang="zh-CN" sz="2400">
                <a:latin typeface="宋体" pitchFamily="2" charset="-122"/>
                <a:ea typeface="宋体" pitchFamily="2" charset="-122"/>
              </a:rPr>
              <a:t>    </a:t>
            </a:r>
            <a:r>
              <a:rPr kumimoji="1" lang="zh-CN" altLang="en-US" sz="2400">
                <a:latin typeface="宋体" pitchFamily="2" charset="-122"/>
                <a:ea typeface="宋体" pitchFamily="2" charset="-122"/>
              </a:rPr>
              <a:t>图</a:t>
            </a:r>
            <a:r>
              <a:rPr kumimoji="1" lang="en-US" altLang="zh-CN" sz="2400">
                <a:ea typeface="宋体" pitchFamily="2" charset="-122"/>
                <a:cs typeface="Times New Roman" pitchFamily="18" charset="0"/>
              </a:rPr>
              <a:t>4.11</a:t>
            </a:r>
            <a:r>
              <a:rPr kumimoji="1" lang="zh-CN" altLang="en-US" sz="2400">
                <a:latin typeface="宋体" pitchFamily="2" charset="-122"/>
                <a:ea typeface="宋体" pitchFamily="2" charset="-122"/>
              </a:rPr>
              <a:t>为二维离散傅里叶变换的频率位移特性。围绕坐标中心的是低频，向外是高频，频谱由中心向周边放射，而且各行各列的谱对中心点是共轭对称的，利用这个特性，在数据存储和传输时，仅存储和传输它们中的一部分，进行逆变换恢复原图像前，按照对称性补充另一部分数据，就可达到数据压缩的目的。</a:t>
            </a:r>
            <a:r>
              <a:rPr kumimoji="1" lang="zh-CN" altLang="en-US" sz="2400">
                <a:latin typeface="Arial" charset="0"/>
                <a:ea typeface="宋体" pitchFamily="2" charset="-122"/>
              </a:rPr>
              <a:t> </a:t>
            </a:r>
            <a:endParaRPr kumimoji="1" lang="zh-CN" altLang="en-US" sz="2400">
              <a:ea typeface="宋体" pitchFamily="2" charset="-122"/>
            </a:endParaRPr>
          </a:p>
        </p:txBody>
      </p:sp>
      <p:sp>
        <p:nvSpPr>
          <p:cNvPr id="33797" name="Rectangle 3"/>
          <p:cNvSpPr>
            <a:spLocks noChangeArrowheads="1"/>
          </p:cNvSpPr>
          <p:nvPr/>
        </p:nvSpPr>
        <p:spPr bwMode="auto">
          <a:xfrm>
            <a:off x="507339" y="3944938"/>
            <a:ext cx="8970433" cy="978729"/>
          </a:xfrm>
          <a:prstGeom prst="rect">
            <a:avLst/>
          </a:prstGeom>
          <a:noFill/>
          <a:ln w="12700" cap="sq">
            <a:noFill/>
            <a:miter lim="800000"/>
            <a:headEnd type="none" w="sm" len="sm"/>
            <a:tailEnd type="none" w="sm" len="sm"/>
          </a:ln>
        </p:spPr>
        <p:txBody>
          <a:bodyPr>
            <a:spAutoFit/>
          </a:bodyPr>
          <a:lstStyle/>
          <a:p>
            <a:pPr algn="just"/>
            <a:r>
              <a:rPr kumimoji="1" lang="en-US" altLang="zh-CN" sz="2400">
                <a:ea typeface="宋体" pitchFamily="2" charset="-122"/>
                <a:cs typeface="Times New Roman" pitchFamily="18" charset="0"/>
              </a:rPr>
              <a:t>       2</a:t>
            </a:r>
            <a:r>
              <a:rPr kumimoji="1" lang="zh-CN" altLang="en-US" sz="2400">
                <a:latin typeface="宋体" pitchFamily="2" charset="-122"/>
                <a:ea typeface="宋体" pitchFamily="2" charset="-122"/>
                <a:cs typeface="Times New Roman" pitchFamily="18" charset="0"/>
              </a:rPr>
              <a:t>）图像傅里叶变换的统计分布</a:t>
            </a:r>
            <a:endParaRPr kumimoji="1" lang="zh-CN" altLang="en-US" sz="2400">
              <a:ea typeface="宋体" pitchFamily="2" charset="-122"/>
              <a:cs typeface="Times New Roman" pitchFamily="18" charset="0"/>
            </a:endParaRPr>
          </a:p>
          <a:p>
            <a:r>
              <a:rPr kumimoji="1" lang="zh-CN" altLang="en-US" sz="2400">
                <a:latin typeface="宋体" pitchFamily="2" charset="-122"/>
                <a:ea typeface="宋体" pitchFamily="2" charset="-122"/>
                <a:cs typeface="Times New Roman" pitchFamily="18" charset="0"/>
              </a:rPr>
              <a:t>  （</a:t>
            </a:r>
            <a:r>
              <a:rPr kumimoji="1" lang="en-US" altLang="zh-CN" sz="2400">
                <a:ea typeface="宋体" pitchFamily="2" charset="-122"/>
                <a:cs typeface="Times New Roman" pitchFamily="18" charset="0"/>
              </a:rPr>
              <a:t>1</a:t>
            </a:r>
            <a:r>
              <a:rPr kumimoji="1" lang="zh-CN" altLang="en-US" sz="2400">
                <a:latin typeface="宋体" pitchFamily="2" charset="-122"/>
                <a:ea typeface="宋体" pitchFamily="2" charset="-122"/>
                <a:cs typeface="Times New Roman" pitchFamily="18" charset="0"/>
              </a:rPr>
              <a:t>）傅里叶变换后的零频分量</a:t>
            </a:r>
            <a:r>
              <a:rPr kumimoji="1" lang="en-US" altLang="zh-CN" sz="2400" i="1">
                <a:ea typeface="宋体" pitchFamily="2" charset="-122"/>
                <a:cs typeface="Times New Roman" pitchFamily="18" charset="0"/>
              </a:rPr>
              <a:t>F</a:t>
            </a:r>
            <a:r>
              <a:rPr kumimoji="1" lang="zh-CN" altLang="en-US" sz="2400">
                <a:latin typeface="宋体" pitchFamily="2" charset="-122"/>
                <a:ea typeface="宋体" pitchFamily="2" charset="-122"/>
                <a:cs typeface="Times New Roman" pitchFamily="18" charset="0"/>
              </a:rPr>
              <a:t>（</a:t>
            </a:r>
            <a:r>
              <a:rPr kumimoji="1" lang="en-US" altLang="zh-CN" sz="2400">
                <a:ea typeface="宋体" pitchFamily="2" charset="-122"/>
                <a:cs typeface="Times New Roman" pitchFamily="18" charset="0"/>
              </a:rPr>
              <a:t>0</a:t>
            </a:r>
            <a:r>
              <a:rPr kumimoji="1" lang="zh-CN" altLang="en-US" sz="2400">
                <a:latin typeface="宋体" pitchFamily="2" charset="-122"/>
                <a:ea typeface="宋体" pitchFamily="2" charset="-122"/>
                <a:cs typeface="Times New Roman" pitchFamily="18" charset="0"/>
              </a:rPr>
              <a:t>，</a:t>
            </a:r>
            <a:r>
              <a:rPr kumimoji="1" lang="en-US" altLang="zh-CN" sz="2400">
                <a:ea typeface="宋体" pitchFamily="2" charset="-122"/>
                <a:cs typeface="Times New Roman" pitchFamily="18" charset="0"/>
              </a:rPr>
              <a:t>0</a:t>
            </a:r>
            <a:r>
              <a:rPr kumimoji="1" lang="zh-CN" altLang="en-US" sz="2400">
                <a:latin typeface="宋体" pitchFamily="2" charset="-122"/>
                <a:ea typeface="宋体" pitchFamily="2" charset="-122"/>
                <a:cs typeface="Times New Roman" pitchFamily="18" charset="0"/>
              </a:rPr>
              <a:t>），也称作直流分量，根据傅里叶变换公式有：</a:t>
            </a:r>
            <a:r>
              <a:rPr kumimoji="1" lang="zh-CN" altLang="en-US" sz="2400">
                <a:latin typeface="Arial" charset="0"/>
                <a:ea typeface="宋体" pitchFamily="2" charset="-122"/>
                <a:cs typeface="Times New Roman" pitchFamily="18" charset="0"/>
              </a:rPr>
              <a:t> </a:t>
            </a:r>
            <a:endParaRPr kumimoji="1" lang="zh-CN" altLang="en-US" sz="2400">
              <a:ea typeface="宋体" pitchFamily="2" charset="-122"/>
              <a:cs typeface="Times New Roman" pitchFamily="18" charset="0"/>
            </a:endParaRPr>
          </a:p>
        </p:txBody>
      </p:sp>
      <p:graphicFrame>
        <p:nvGraphicFramePr>
          <p:cNvPr id="33794" name="Object 2"/>
          <p:cNvGraphicFramePr>
            <a:graphicFrameLocks noChangeAspect="1"/>
          </p:cNvGraphicFramePr>
          <p:nvPr/>
        </p:nvGraphicFramePr>
        <p:xfrm>
          <a:off x="2889250" y="5013325"/>
          <a:ext cx="4375150" cy="1054100"/>
        </p:xfrm>
        <a:graphic>
          <a:graphicData uri="http://schemas.openxmlformats.org/presentationml/2006/ole">
            <mc:AlternateContent xmlns:mc="http://schemas.openxmlformats.org/markup-compatibility/2006">
              <mc:Choice xmlns:v="urn:schemas-microsoft-com:vml" Requires="v">
                <p:oleObj spid="_x0000_s57351" r:id="rId3" imgW="1714500" imgH="444500" progId="Equation.3">
                  <p:embed/>
                </p:oleObj>
              </mc:Choice>
              <mc:Fallback>
                <p:oleObj r:id="rId3" imgW="1714500" imgH="444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0" y="5013325"/>
                        <a:ext cx="4375150"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Rectangle 5"/>
          <p:cNvSpPr>
            <a:spLocks noChangeArrowheads="1"/>
          </p:cNvSpPr>
          <p:nvPr/>
        </p:nvSpPr>
        <p:spPr bwMode="auto">
          <a:xfrm>
            <a:off x="770467" y="6021388"/>
            <a:ext cx="8160412" cy="387798"/>
          </a:xfrm>
          <a:prstGeom prst="rect">
            <a:avLst/>
          </a:prstGeom>
          <a:noFill/>
          <a:ln w="12700" cap="sq">
            <a:noFill/>
            <a:miter lim="800000"/>
            <a:headEnd type="none" w="sm" len="sm"/>
            <a:tailEnd type="none" w="sm" len="sm"/>
          </a:ln>
        </p:spPr>
        <p:txBody>
          <a:bodyPr>
            <a:spAutoFit/>
          </a:bodyPr>
          <a:lstStyle/>
          <a:p>
            <a:r>
              <a:rPr kumimoji="1" lang="zh-CN" altLang="en-US" sz="2400">
                <a:latin typeface="宋体" pitchFamily="2" charset="-122"/>
                <a:ea typeface="宋体" pitchFamily="2" charset="-122"/>
              </a:rPr>
              <a:t>它反映了原始图像的平均亮度。</a:t>
            </a:r>
            <a:r>
              <a:rPr kumimoji="1" lang="zh-CN" altLang="en-US" sz="2400">
                <a:latin typeface="Arial" charset="0"/>
                <a:ea typeface="宋体" pitchFamily="2" charset="-122"/>
              </a:rPr>
              <a:t> </a:t>
            </a:r>
            <a:endParaRPr kumimoji="1" lang="zh-CN" altLang="en-US" sz="2400">
              <a:ea typeface="宋体" pitchFamily="2" charset="-122"/>
            </a:endParaRPr>
          </a:p>
        </p:txBody>
      </p:sp>
      <p:sp>
        <p:nvSpPr>
          <p:cNvPr id="121862" name="Rectangle 6"/>
          <p:cNvSpPr>
            <a:spLocks noChangeArrowheads="1"/>
          </p:cNvSpPr>
          <p:nvPr/>
        </p:nvSpPr>
        <p:spPr bwMode="auto">
          <a:xfrm>
            <a:off x="2648744" y="260648"/>
            <a:ext cx="5460338" cy="535531"/>
          </a:xfrm>
          <a:prstGeom prst="rect">
            <a:avLst/>
          </a:prstGeom>
          <a:noFill/>
          <a:ln w="9525">
            <a:noFill/>
            <a:miter lim="800000"/>
            <a:headEnd/>
            <a:tailEnd/>
          </a:ln>
          <a:effectLst/>
        </p:spPr>
        <p:txBody>
          <a:bodyPr>
            <a:spAutoFit/>
          </a:bodyPr>
          <a:lstStyle/>
          <a:p>
            <a:pPr>
              <a:defRPr/>
            </a:pPr>
            <a:r>
              <a:rPr kumimoji="1" lang="en-US" altLang="zh-CN" sz="3600" b="1" dirty="0">
                <a:solidFill>
                  <a:schemeClr val="tx2"/>
                </a:solidFill>
                <a:effectLst>
                  <a:outerShdw blurRad="38100" dist="38100" dir="2700000" algn="tl">
                    <a:srgbClr val="C0C0C0"/>
                  </a:outerShdw>
                </a:effectLst>
                <a:ea typeface="宋体" pitchFamily="2" charset="-122"/>
              </a:rPr>
              <a:t>4.1.2 </a:t>
            </a:r>
            <a:r>
              <a:rPr kumimoji="1" lang="zh-CN" altLang="en-US" sz="3600" b="1" dirty="0">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4294967295"/>
          </p:nvPr>
        </p:nvSpPr>
        <p:spPr bwMode="auto">
          <a:xfrm>
            <a:off x="3549650" y="6477000"/>
            <a:ext cx="2311400" cy="304800"/>
          </a:xfrm>
          <a:prstGeom prst="rect">
            <a:avLst/>
          </a:prstGeom>
          <a:ln>
            <a:miter lim="800000"/>
            <a:headEnd/>
            <a:tailEnd/>
          </a:ln>
        </p:spPr>
        <p:txBody>
          <a:bodyPr/>
          <a:lstStyle/>
          <a:p>
            <a:pPr algn="ctr" eaLnBrk="1" hangingPunct="1">
              <a:defRPr/>
            </a:pPr>
            <a:fld id="{0AF1922D-E3C7-4D7B-849D-E77E7A29EC3E}" type="datetime1">
              <a:rPr lang="zh-CN" altLang="en-US" sz="1200">
                <a:effectLst>
                  <a:outerShdw blurRad="38100" dist="38100" dir="2700000" algn="tl">
                    <a:srgbClr val="C0C0C0"/>
                  </a:outerShdw>
                </a:effectLst>
                <a:latin typeface="Verdana" pitchFamily="34" charset="0"/>
                <a:ea typeface="굴림" pitchFamily="34" charset="-127"/>
              </a:rPr>
              <a:pPr algn="ctr" eaLnBrk="1" hangingPunct="1">
                <a:defRPr/>
              </a:pPr>
              <a:t>2022/11/29</a:t>
            </a:fld>
            <a:endParaRPr lang="en-US" altLang="zh-CN" sz="1200">
              <a:effectLst>
                <a:outerShdw blurRad="38100" dist="38100" dir="2700000" algn="tl">
                  <a:srgbClr val="C0C0C0"/>
                </a:outerShdw>
              </a:effectLst>
              <a:latin typeface="Verdana" pitchFamily="34" charset="0"/>
              <a:ea typeface="굴림" pitchFamily="34" charset="-127"/>
            </a:endParaRPr>
          </a:p>
        </p:txBody>
      </p:sp>
      <p:sp>
        <p:nvSpPr>
          <p:cNvPr id="112643" name="Rectangle 2"/>
          <p:cNvSpPr>
            <a:spLocks noChangeArrowheads="1"/>
          </p:cNvSpPr>
          <p:nvPr/>
        </p:nvSpPr>
        <p:spPr bwMode="auto">
          <a:xfrm>
            <a:off x="663840" y="1619251"/>
            <a:ext cx="8813933" cy="4524315"/>
          </a:xfrm>
          <a:prstGeom prst="rect">
            <a:avLst/>
          </a:prstGeom>
          <a:noFill/>
          <a:ln w="12700" cap="sq">
            <a:noFill/>
            <a:miter lim="800000"/>
            <a:headEnd type="none" w="sm" len="sm"/>
            <a:tailEnd type="none" w="sm" len="sm"/>
          </a:ln>
        </p:spPr>
        <p:txBody>
          <a:bodyPr>
            <a:spAutoFit/>
          </a:bodyPr>
          <a:lstStyle/>
          <a:p>
            <a:pPr indent="319088" algn="just">
              <a:lnSpc>
                <a:spcPct val="150000"/>
              </a:lnSpc>
            </a:pPr>
            <a:r>
              <a:rPr kumimoji="1" lang="zh-CN" altLang="en-US" sz="2400">
                <a:latin typeface="宋体" pitchFamily="2" charset="-122"/>
                <a:ea typeface="宋体" pitchFamily="2" charset="-122"/>
              </a:rPr>
              <a:t>（</a:t>
            </a:r>
            <a:r>
              <a:rPr kumimoji="1" lang="en-US" altLang="zh-CN" sz="2400">
                <a:ea typeface="宋体" pitchFamily="2" charset="-122"/>
                <a:cs typeface="Times New Roman" pitchFamily="18" charset="0"/>
              </a:rPr>
              <a:t>2</a:t>
            </a:r>
            <a:r>
              <a:rPr kumimoji="1" lang="zh-CN" altLang="en-US" sz="2400">
                <a:latin typeface="宋体" pitchFamily="2" charset="-122"/>
                <a:ea typeface="宋体" pitchFamily="2" charset="-122"/>
              </a:rPr>
              <a:t>）对大多数无明显颗粒噪音的图像来说，低频区集中了</a:t>
            </a:r>
            <a:r>
              <a:rPr kumimoji="1" lang="en-US" altLang="zh-CN" sz="2400">
                <a:ea typeface="宋体" pitchFamily="2" charset="-122"/>
              </a:rPr>
              <a:t>85</a:t>
            </a:r>
            <a:r>
              <a:rPr kumimoji="1" lang="zh-CN" altLang="en-US" sz="2400">
                <a:latin typeface="宋体" pitchFamily="2" charset="-122"/>
                <a:ea typeface="宋体" pitchFamily="2" charset="-122"/>
              </a:rPr>
              <a:t>％的能量，这一点成为对图像变换压缩编码的理论根据，如变换后仅传送低频分量的幅值，对高频分量不传送，反变换前再将它们恢复为零值，就可以达到压缩的目的。</a:t>
            </a:r>
            <a:endParaRPr kumimoji="1" lang="zh-CN" altLang="en-US" sz="2400">
              <a:ea typeface="宋体" pitchFamily="2" charset="-122"/>
            </a:endParaRPr>
          </a:p>
          <a:p>
            <a:pPr indent="319088" algn="just">
              <a:lnSpc>
                <a:spcPct val="150000"/>
              </a:lnSpc>
            </a:pPr>
            <a:r>
              <a:rPr kumimoji="1" lang="zh-CN" altLang="en-US" sz="2400">
                <a:latin typeface="宋体" pitchFamily="2" charset="-122"/>
                <a:ea typeface="宋体" pitchFamily="2" charset="-122"/>
              </a:rPr>
              <a:t>（</a:t>
            </a:r>
            <a:r>
              <a:rPr kumimoji="1" lang="en-US" altLang="zh-CN" sz="2400">
                <a:ea typeface="宋体" pitchFamily="2" charset="-122"/>
              </a:rPr>
              <a:t>3</a:t>
            </a:r>
            <a:r>
              <a:rPr kumimoji="1" lang="zh-CN" altLang="en-US" sz="2400">
                <a:latin typeface="宋体" pitchFamily="2" charset="-122"/>
                <a:ea typeface="宋体" pitchFamily="2" charset="-122"/>
              </a:rPr>
              <a:t>）图像灰度变化缓慢的区域，对应它变换后的低频分量部分；图像灰度呈阶跃变化的区域，对应变换后的高频分量部分。除颗粒噪音外，图像细节的边缘、轮廓处都是灰度变化突变区域，它们都具有变换后的高频分量特征。</a:t>
            </a:r>
            <a:endParaRPr kumimoji="1" lang="zh-CN" altLang="en-US" sz="2400">
              <a:ea typeface="宋体" pitchFamily="2" charset="-122"/>
            </a:endParaRPr>
          </a:p>
        </p:txBody>
      </p:sp>
      <p:sp>
        <p:nvSpPr>
          <p:cNvPr id="122883" name="Rectangle 3"/>
          <p:cNvSpPr>
            <a:spLocks noChangeArrowheads="1"/>
          </p:cNvSpPr>
          <p:nvPr/>
        </p:nvSpPr>
        <p:spPr bwMode="auto">
          <a:xfrm>
            <a:off x="2534974" y="620713"/>
            <a:ext cx="5460339" cy="535531"/>
          </a:xfrm>
          <a:prstGeom prst="rect">
            <a:avLst/>
          </a:prstGeom>
          <a:noFill/>
          <a:ln w="9525">
            <a:noFill/>
            <a:miter lim="800000"/>
            <a:headEnd/>
            <a:tailEnd/>
          </a:ln>
          <a:effectLst/>
        </p:spPr>
        <p:txBody>
          <a:bodyPr>
            <a:spAutoFit/>
          </a:bodyPr>
          <a:lstStyle/>
          <a:p>
            <a:pPr>
              <a:defRPr/>
            </a:pPr>
            <a:r>
              <a:rPr kumimoji="1" lang="en-US" altLang="zh-CN" sz="3600" b="1">
                <a:solidFill>
                  <a:schemeClr val="tx2"/>
                </a:solidFill>
                <a:effectLst>
                  <a:outerShdw blurRad="38100" dist="38100" dir="2700000" algn="tl">
                    <a:srgbClr val="C0C0C0"/>
                  </a:outerShdw>
                </a:effectLst>
                <a:ea typeface="宋体" pitchFamily="2" charset="-122"/>
              </a:rPr>
              <a:t>4.1.2 </a:t>
            </a:r>
            <a:r>
              <a:rPr kumimoji="1" lang="zh-CN" altLang="en-US" sz="3600" b="1">
                <a:solidFill>
                  <a:schemeClr val="tx2"/>
                </a:solidFill>
                <a:effectLst>
                  <a:outerShdw blurRad="38100" dist="38100" dir="2700000" algn="tl">
                    <a:srgbClr val="C0C0C0"/>
                  </a:outerShdw>
                </a:effectLst>
                <a:ea typeface="宋体" pitchFamily="2" charset="-122"/>
              </a:rPr>
              <a:t>离散傅里叶变换</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5"/>
          <p:cNvSpPr>
            <a:spLocks noGrp="1" noChangeArrowheads="1"/>
          </p:cNvSpPr>
          <p:nvPr>
            <p:ph type="title"/>
          </p:nvPr>
        </p:nvSpPr>
        <p:spPr>
          <a:noFill/>
        </p:spPr>
        <p:txBody>
          <a:bodyPr/>
          <a:lstStyle/>
          <a:p>
            <a:r>
              <a:rPr lang="en-US" altLang="en-US" b="1">
                <a:solidFill>
                  <a:schemeClr val="tx1"/>
                </a:solidFill>
                <a:latin typeface="Times New Roman" pitchFamily="18" charset="0"/>
                <a:ea typeface="宋体" pitchFamily="2" charset="-122"/>
              </a:rPr>
              <a:t>4.4 傅里叶变换的性质(</a:t>
            </a:r>
            <a:r>
              <a:rPr lang="en-US" altLang="zh-CN" b="1">
                <a:solidFill>
                  <a:schemeClr val="tx1"/>
                </a:solidFill>
                <a:latin typeface="Times New Roman" pitchFamily="18" charset="0"/>
                <a:ea typeface="宋体" pitchFamily="2" charset="-122"/>
              </a:rPr>
              <a:t>Characteristics</a:t>
            </a:r>
            <a:r>
              <a:rPr lang="en-US" altLang="en-US" b="1">
                <a:solidFill>
                  <a:schemeClr val="tx1"/>
                </a:solidFill>
                <a:latin typeface="Times New Roman" pitchFamily="18" charset="0"/>
                <a:ea typeface="宋体" pitchFamily="2" charset="-122"/>
              </a:rPr>
              <a:t> of Fourier Transform)</a:t>
            </a:r>
            <a:endParaRPr lang="zh-CN" altLang="en-US" b="1">
              <a:solidFill>
                <a:schemeClr val="tx1"/>
              </a:solidFill>
              <a:latin typeface="Times New Roman" pitchFamily="18" charset="0"/>
              <a:ea typeface="宋体" pitchFamily="2" charset="-122"/>
            </a:endParaRPr>
          </a:p>
        </p:txBody>
      </p:sp>
      <p:sp>
        <p:nvSpPr>
          <p:cNvPr id="34829" name="Rectangle 6"/>
          <p:cNvSpPr>
            <a:spLocks noChangeArrowheads="1"/>
          </p:cNvSpPr>
          <p:nvPr/>
        </p:nvSpPr>
        <p:spPr bwMode="auto">
          <a:xfrm>
            <a:off x="662120" y="1391433"/>
            <a:ext cx="4373313" cy="722336"/>
          </a:xfrm>
          <a:prstGeom prst="rect">
            <a:avLst/>
          </a:prstGeom>
          <a:noFill/>
          <a:ln w="9525">
            <a:noFill/>
            <a:miter lim="800000"/>
            <a:headEnd/>
            <a:tailEnd/>
          </a:ln>
        </p:spPr>
        <p:txBody>
          <a:bodyPr wrap="none" tIns="84111" bIns="46023" anchor="ctr">
            <a:spAutoFit/>
          </a:bodyPr>
          <a:lstStyle/>
          <a:p>
            <a:pPr eaLnBrk="1" hangingPunct="1"/>
            <a:r>
              <a:rPr lang="en-US" altLang="zh-CN" sz="2400" dirty="0">
                <a:latin typeface="幼圆" pitchFamily="49" charset="-122"/>
                <a:ea typeface="幼圆" pitchFamily="49" charset="-122"/>
              </a:rPr>
              <a:t>4.4.4  </a:t>
            </a:r>
            <a:r>
              <a:rPr lang="zh-CN" altLang="en-US" sz="2400" dirty="0">
                <a:latin typeface="幼圆" pitchFamily="49" charset="-122"/>
                <a:ea typeface="幼圆" pitchFamily="49" charset="-122"/>
              </a:rPr>
              <a:t>旋转性质（</a:t>
            </a:r>
            <a:r>
              <a:rPr lang="en-US" altLang="zh-CN" sz="2400" dirty="0">
                <a:latin typeface="幼圆" pitchFamily="49" charset="-122"/>
                <a:ea typeface="幼圆" pitchFamily="49" charset="-122"/>
              </a:rPr>
              <a:t>Rotation</a:t>
            </a:r>
            <a:r>
              <a:rPr lang="zh-CN" altLang="en-US" sz="2400" dirty="0">
                <a:latin typeface="幼圆" pitchFamily="49" charset="-122"/>
                <a:ea typeface="幼圆" pitchFamily="49" charset="-122"/>
              </a:rPr>
              <a:t>）</a:t>
            </a:r>
          </a:p>
          <a:p>
            <a:endParaRPr lang="zh-CN" altLang="en-US" sz="2400" dirty="0">
              <a:latin typeface="幼圆" pitchFamily="49" charset="-122"/>
              <a:ea typeface="幼圆" pitchFamily="49" charset="-122"/>
            </a:endParaRPr>
          </a:p>
        </p:txBody>
      </p:sp>
      <p:sp>
        <p:nvSpPr>
          <p:cNvPr id="34830" name="Rectangle 8"/>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4818" name="Object 2"/>
          <p:cNvGraphicFramePr>
            <a:graphicFrameLocks noChangeAspect="1"/>
          </p:cNvGraphicFramePr>
          <p:nvPr/>
        </p:nvGraphicFramePr>
        <p:xfrm>
          <a:off x="2301081" y="1989138"/>
          <a:ext cx="3549650" cy="698500"/>
        </p:xfrm>
        <a:graphic>
          <a:graphicData uri="http://schemas.openxmlformats.org/presentationml/2006/ole">
            <mc:AlternateContent xmlns:mc="http://schemas.openxmlformats.org/markup-compatibility/2006">
              <mc:Choice xmlns:v="urn:schemas-microsoft-com:vml" Requires="v">
                <p:oleObj spid="_x0000_s58420" name="Equation" r:id="rId3" imgW="1028254" imgH="215806" progId="Equation.DSMT4">
                  <p:embed/>
                </p:oleObj>
              </mc:Choice>
              <mc:Fallback>
                <p:oleObj name="Equation" r:id="rId3" imgW="1028254" imgH="21580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081" y="1989138"/>
                        <a:ext cx="35496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3"/>
          <p:cNvGraphicFramePr>
            <a:graphicFrameLocks noChangeAspect="1"/>
          </p:cNvGraphicFramePr>
          <p:nvPr/>
        </p:nvGraphicFramePr>
        <p:xfrm>
          <a:off x="1833299" y="4076700"/>
          <a:ext cx="6045068" cy="736600"/>
        </p:xfrm>
        <a:graphic>
          <a:graphicData uri="http://schemas.openxmlformats.org/presentationml/2006/ole">
            <mc:AlternateContent xmlns:mc="http://schemas.openxmlformats.org/markup-compatibility/2006">
              <mc:Choice xmlns:v="urn:schemas-microsoft-com:vml" Requires="v">
                <p:oleObj spid="_x0000_s58421" name="Equation" r:id="rId5" imgW="1511300" imgH="203200" progId="Equation.DSMT4">
                  <p:embed/>
                </p:oleObj>
              </mc:Choice>
              <mc:Fallback>
                <p:oleObj name="Equation" r:id="rId5" imgW="15113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3299" y="4076700"/>
                        <a:ext cx="604506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4"/>
          <p:cNvGraphicFramePr>
            <a:graphicFrameLocks noChangeAspect="1"/>
          </p:cNvGraphicFramePr>
          <p:nvPr/>
        </p:nvGraphicFramePr>
        <p:xfrm>
          <a:off x="271728" y="2852739"/>
          <a:ext cx="1950244" cy="504825"/>
        </p:xfrm>
        <a:graphic>
          <a:graphicData uri="http://schemas.openxmlformats.org/presentationml/2006/ole">
            <mc:AlternateContent xmlns:mc="http://schemas.openxmlformats.org/markup-compatibility/2006">
              <mc:Choice xmlns:v="urn:schemas-microsoft-com:vml" Requires="v">
                <p:oleObj spid="_x0000_s58422" name="Equation" r:id="rId7" imgW="596641" imgH="165028" progId="Equation.DSMT4">
                  <p:embed/>
                </p:oleObj>
              </mc:Choice>
              <mc:Fallback>
                <p:oleObj name="Equation" r:id="rId7" imgW="596641" imgH="165028"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728" y="2852739"/>
                        <a:ext cx="1950244"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1" name="Object 5"/>
          <p:cNvGraphicFramePr>
            <a:graphicFrameLocks noChangeAspect="1"/>
          </p:cNvGraphicFramePr>
          <p:nvPr/>
        </p:nvGraphicFramePr>
        <p:xfrm>
          <a:off x="2534973" y="2924175"/>
          <a:ext cx="1638962" cy="495300"/>
        </p:xfrm>
        <a:graphic>
          <a:graphicData uri="http://schemas.openxmlformats.org/presentationml/2006/ole">
            <mc:AlternateContent xmlns:mc="http://schemas.openxmlformats.org/markup-compatibility/2006">
              <mc:Choice xmlns:v="urn:schemas-microsoft-com:vml" Requires="v">
                <p:oleObj spid="_x0000_s58423" name="Equation" r:id="rId9" imgW="583947" imgH="190417" progId="Equation.DSMT4">
                  <p:embed/>
                </p:oleObj>
              </mc:Choice>
              <mc:Fallback>
                <p:oleObj name="Equation" r:id="rId9" imgW="583947" imgH="190417"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4973" y="2924175"/>
                        <a:ext cx="163896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2" name="Object 6"/>
          <p:cNvGraphicFramePr>
            <a:graphicFrameLocks noChangeAspect="1"/>
          </p:cNvGraphicFramePr>
          <p:nvPr/>
        </p:nvGraphicFramePr>
        <p:xfrm>
          <a:off x="5109502" y="2924176"/>
          <a:ext cx="1871133" cy="531813"/>
        </p:xfrm>
        <a:graphic>
          <a:graphicData uri="http://schemas.openxmlformats.org/presentationml/2006/ole">
            <mc:AlternateContent xmlns:mc="http://schemas.openxmlformats.org/markup-compatibility/2006">
              <mc:Choice xmlns:v="urn:schemas-microsoft-com:vml" Requires="v">
                <p:oleObj spid="_x0000_s58424" name="Equation" r:id="rId11" imgW="622030" imgH="190417" progId="Equation.DSMT4">
                  <p:embed/>
                </p:oleObj>
              </mc:Choice>
              <mc:Fallback>
                <p:oleObj name="Equation" r:id="rId11" imgW="622030" imgH="190417"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9502" y="2924176"/>
                        <a:ext cx="1871133"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3" name="Object 7"/>
          <p:cNvGraphicFramePr>
            <a:graphicFrameLocks noChangeAspect="1"/>
          </p:cNvGraphicFramePr>
          <p:nvPr/>
        </p:nvGraphicFramePr>
        <p:xfrm>
          <a:off x="7527529" y="2852739"/>
          <a:ext cx="1833298" cy="536575"/>
        </p:xfrm>
        <a:graphic>
          <a:graphicData uri="http://schemas.openxmlformats.org/presentationml/2006/ole">
            <mc:AlternateContent xmlns:mc="http://schemas.openxmlformats.org/markup-compatibility/2006">
              <mc:Choice xmlns:v="urn:schemas-microsoft-com:vml" Requires="v">
                <p:oleObj spid="_x0000_s58425" name="Equation" r:id="rId13" imgW="596900" imgH="190500" progId="Equation.DSMT4">
                  <p:embed/>
                </p:oleObj>
              </mc:Choice>
              <mc:Fallback>
                <p:oleObj name="Equation" r:id="rId13" imgW="596900" imgH="1905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7529" y="2852739"/>
                        <a:ext cx="183329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4" name="Object 8"/>
          <p:cNvGraphicFramePr>
            <a:graphicFrameLocks noChangeAspect="1"/>
          </p:cNvGraphicFramePr>
          <p:nvPr/>
        </p:nvGraphicFramePr>
        <p:xfrm>
          <a:off x="2378472" y="4941888"/>
          <a:ext cx="865055" cy="355600"/>
        </p:xfrm>
        <a:graphic>
          <a:graphicData uri="http://schemas.openxmlformats.org/presentationml/2006/ole">
            <mc:AlternateContent xmlns:mc="http://schemas.openxmlformats.org/markup-compatibility/2006">
              <mc:Choice xmlns:v="urn:schemas-microsoft-com:vml" Requires="v">
                <p:oleObj spid="_x0000_s58426" name="Equation" r:id="rId15" imgW="431613" imgH="190417" progId="Equation.DSMT4">
                  <p:embed/>
                </p:oleObj>
              </mc:Choice>
              <mc:Fallback>
                <p:oleObj name="Equation" r:id="rId15" imgW="431613" imgH="190417"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8472" y="4941888"/>
                        <a:ext cx="86505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5" name="Object 9"/>
          <p:cNvGraphicFramePr>
            <a:graphicFrameLocks noChangeAspect="1"/>
          </p:cNvGraphicFramePr>
          <p:nvPr/>
        </p:nvGraphicFramePr>
        <p:xfrm>
          <a:off x="5420784" y="4868864"/>
          <a:ext cx="426508" cy="517525"/>
        </p:xfrm>
        <a:graphic>
          <a:graphicData uri="http://schemas.openxmlformats.org/presentationml/2006/ole">
            <mc:AlternateContent xmlns:mc="http://schemas.openxmlformats.org/markup-compatibility/2006">
              <mc:Choice xmlns:v="urn:schemas-microsoft-com:vml" Requires="v">
                <p:oleObj spid="_x0000_s58427" name="Equation" r:id="rId17" imgW="152268" imgH="203024" progId="Equation.DSMT4">
                  <p:embed/>
                </p:oleObj>
              </mc:Choice>
              <mc:Fallback>
                <p:oleObj name="Equation" r:id="rId17" imgW="152268" imgH="203024"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20784" y="4868864"/>
                        <a:ext cx="426508"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6" name="Object 10"/>
          <p:cNvGraphicFramePr>
            <a:graphicFrameLocks noChangeAspect="1"/>
          </p:cNvGraphicFramePr>
          <p:nvPr/>
        </p:nvGraphicFramePr>
        <p:xfrm>
          <a:off x="1833299" y="5516564"/>
          <a:ext cx="1098947" cy="460375"/>
        </p:xfrm>
        <a:graphic>
          <a:graphicData uri="http://schemas.openxmlformats.org/presentationml/2006/ole">
            <mc:AlternateContent xmlns:mc="http://schemas.openxmlformats.org/markup-compatibility/2006">
              <mc:Choice xmlns:v="urn:schemas-microsoft-com:vml" Requires="v">
                <p:oleObj spid="_x0000_s58428" name="Equation" r:id="rId19" imgW="419100" imgH="190500" progId="Equation.DSMT4">
                  <p:embed/>
                </p:oleObj>
              </mc:Choice>
              <mc:Fallback>
                <p:oleObj name="Equation" r:id="rId19" imgW="419100" imgH="19050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3299" y="5516564"/>
                        <a:ext cx="109894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7" name="Object 11"/>
          <p:cNvGraphicFramePr>
            <a:graphicFrameLocks noChangeAspect="1"/>
          </p:cNvGraphicFramePr>
          <p:nvPr/>
        </p:nvGraphicFramePr>
        <p:xfrm>
          <a:off x="9009990" y="5516563"/>
          <a:ext cx="381794" cy="461962"/>
        </p:xfrm>
        <a:graphic>
          <a:graphicData uri="http://schemas.openxmlformats.org/presentationml/2006/ole">
            <mc:AlternateContent xmlns:mc="http://schemas.openxmlformats.org/markup-compatibility/2006">
              <mc:Choice xmlns:v="urn:schemas-microsoft-com:vml" Requires="v">
                <p:oleObj spid="_x0000_s58429" name="Equation" r:id="rId21" imgW="152268" imgH="203024" progId="Equation.DSMT4">
                  <p:embed/>
                </p:oleObj>
              </mc:Choice>
              <mc:Fallback>
                <p:oleObj name="Equation" r:id="rId21" imgW="152268" imgH="203024" progId="Equation.DSMT4">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9990" y="5516563"/>
                        <a:ext cx="381794"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3" name="Rectangle 24"/>
          <p:cNvSpPr>
            <a:spLocks noChangeArrowheads="1"/>
          </p:cNvSpPr>
          <p:nvPr/>
        </p:nvSpPr>
        <p:spPr bwMode="auto">
          <a:xfrm>
            <a:off x="271727" y="4903564"/>
            <a:ext cx="2040943" cy="387798"/>
          </a:xfrm>
          <a:prstGeom prst="rect">
            <a:avLst/>
          </a:prstGeom>
          <a:noFill/>
          <a:ln w="9525">
            <a:noFill/>
            <a:miter lim="800000"/>
            <a:headEnd/>
            <a:tailEnd/>
          </a:ln>
        </p:spPr>
        <p:txBody>
          <a:bodyPr wrap="none" anchor="ctr">
            <a:spAutoFit/>
          </a:bodyPr>
          <a:lstStyle/>
          <a:p>
            <a:pPr eaLnBrk="1" hangingPunct="1"/>
            <a:r>
              <a:rPr lang="zh-CN" altLang="en-US" sz="2400">
                <a:latin typeface="幼圆" pitchFamily="49" charset="-122"/>
                <a:ea typeface="幼圆" pitchFamily="49" charset="-122"/>
                <a:cs typeface="Times New Roman" pitchFamily="18" charset="0"/>
              </a:rPr>
              <a:t>上式表明，对</a:t>
            </a:r>
          </a:p>
        </p:txBody>
      </p:sp>
      <p:sp>
        <p:nvSpPr>
          <p:cNvPr id="34834" name="Rectangle 25"/>
          <p:cNvSpPr>
            <a:spLocks noChangeArrowheads="1"/>
          </p:cNvSpPr>
          <p:nvPr/>
        </p:nvSpPr>
        <p:spPr bwMode="auto">
          <a:xfrm>
            <a:off x="3236648" y="4903564"/>
            <a:ext cx="2191015" cy="387798"/>
          </a:xfrm>
          <a:prstGeom prst="rect">
            <a:avLst/>
          </a:prstGeom>
          <a:noFill/>
          <a:ln w="9525">
            <a:noFill/>
            <a:miter lim="800000"/>
            <a:headEnd/>
            <a:tailEnd/>
          </a:ln>
        </p:spPr>
        <p:txBody>
          <a:bodyPr anchor="ctr">
            <a:spAutoFit/>
          </a:bodyPr>
          <a:lstStyle/>
          <a:p>
            <a:pPr eaLnBrk="1" hangingPunct="1"/>
            <a:r>
              <a:rPr lang="zh-CN" altLang="en-US" sz="2400">
                <a:latin typeface="幼圆" pitchFamily="49" charset="-122"/>
                <a:ea typeface="幼圆" pitchFamily="49" charset="-122"/>
                <a:cs typeface="Times New Roman" pitchFamily="18" charset="0"/>
              </a:rPr>
              <a:t>旋转一个角度</a:t>
            </a:r>
          </a:p>
        </p:txBody>
      </p:sp>
      <p:sp>
        <p:nvSpPr>
          <p:cNvPr id="34835" name="Rectangle 26"/>
          <p:cNvSpPr>
            <a:spLocks noChangeArrowheads="1"/>
          </p:cNvSpPr>
          <p:nvPr/>
        </p:nvSpPr>
        <p:spPr bwMode="auto">
          <a:xfrm>
            <a:off x="2846256" y="5551264"/>
            <a:ext cx="5753498" cy="387798"/>
          </a:xfrm>
          <a:prstGeom prst="rect">
            <a:avLst/>
          </a:prstGeom>
          <a:noFill/>
          <a:ln w="9525">
            <a:noFill/>
            <a:miter lim="800000"/>
            <a:headEnd/>
            <a:tailEnd/>
          </a:ln>
        </p:spPr>
        <p:txBody>
          <a:bodyPr wrap="none" anchor="ctr">
            <a:spAutoFit/>
          </a:bodyPr>
          <a:lstStyle/>
          <a:p>
            <a:pPr eaLnBrk="1" hangingPunct="1"/>
            <a:r>
              <a:rPr lang="zh-CN" altLang="en-US" sz="2400" dirty="0">
                <a:latin typeface="幼圆" pitchFamily="49" charset="-122"/>
                <a:ea typeface="幼圆" pitchFamily="49" charset="-122"/>
                <a:cs typeface="Times New Roman" pitchFamily="18" charset="0"/>
              </a:rPr>
              <a:t>对应于将其傅里叶变换也旋转相同的角度</a:t>
            </a:r>
          </a:p>
        </p:txBody>
      </p:sp>
      <p:sp>
        <p:nvSpPr>
          <p:cNvPr id="34836" name="Rectangle 27"/>
          <p:cNvSpPr>
            <a:spLocks noChangeArrowheads="1"/>
          </p:cNvSpPr>
          <p:nvPr/>
        </p:nvSpPr>
        <p:spPr bwMode="auto">
          <a:xfrm>
            <a:off x="6591962" y="4903564"/>
            <a:ext cx="2105025" cy="387798"/>
          </a:xfrm>
          <a:prstGeom prst="rect">
            <a:avLst/>
          </a:prstGeom>
          <a:noFill/>
          <a:ln w="9525">
            <a:noFill/>
            <a:miter lim="800000"/>
            <a:headEnd/>
            <a:tailEnd/>
          </a:ln>
        </p:spPr>
        <p:txBody>
          <a:bodyPr anchor="ctr">
            <a:spAutoFit/>
          </a:bodyPr>
          <a:lstStyle/>
          <a:p>
            <a:pPr eaLnBrk="1" hangingPunct="1"/>
            <a:endParaRPr lang="zh-CN" altLang="en-US" sz="2400">
              <a:latin typeface="幼圆" pitchFamily="49" charset="-122"/>
              <a:ea typeface="幼圆"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00025" y="4653136"/>
            <a:ext cx="9453563" cy="1584152"/>
          </a:xfrm>
        </p:spPr>
        <p:txBody>
          <a:bodyPr/>
          <a:lstStyle/>
          <a:p>
            <a:r>
              <a:rPr lang="zh-CN" altLang="en-US" sz="2000" dirty="0"/>
              <a:t>第一幅图是一个正弦波</a:t>
            </a:r>
            <a:r>
              <a:rPr lang="en-US" altLang="zh-CN" sz="2000" dirty="0" err="1"/>
              <a:t>cos</a:t>
            </a:r>
            <a:r>
              <a:rPr lang="zh-CN" altLang="en-US" sz="2000" dirty="0"/>
              <a:t>（</a:t>
            </a:r>
            <a:r>
              <a:rPr lang="en-US" altLang="zh-CN" sz="2000" dirty="0"/>
              <a:t>x</a:t>
            </a:r>
            <a:r>
              <a:rPr lang="zh-CN" altLang="en-US" sz="2000" dirty="0"/>
              <a:t>）</a:t>
            </a:r>
          </a:p>
          <a:p>
            <a:r>
              <a:rPr lang="zh-CN" altLang="en-US" sz="2000" dirty="0"/>
              <a:t>第二幅图是</a:t>
            </a:r>
            <a:r>
              <a:rPr lang="en-US" altLang="zh-CN" sz="2000" dirty="0"/>
              <a:t>2</a:t>
            </a:r>
            <a:r>
              <a:rPr lang="zh-CN" altLang="en-US" sz="2000" dirty="0"/>
              <a:t>个正弦波的叠加</a:t>
            </a:r>
            <a:r>
              <a:rPr lang="en-US" altLang="zh-CN" sz="2000" dirty="0" err="1"/>
              <a:t>cos</a:t>
            </a:r>
            <a:r>
              <a:rPr lang="en-US" altLang="zh-CN" sz="2000" dirty="0"/>
              <a:t>(x)+a.cos(3x)</a:t>
            </a:r>
          </a:p>
          <a:p>
            <a:r>
              <a:rPr lang="zh-CN" altLang="en-US" sz="2000" dirty="0"/>
              <a:t>第三幅图是</a:t>
            </a:r>
            <a:r>
              <a:rPr lang="en-US" altLang="zh-CN" sz="2000" dirty="0"/>
              <a:t>4</a:t>
            </a:r>
            <a:r>
              <a:rPr lang="zh-CN" altLang="en-US" sz="2000" dirty="0"/>
              <a:t>个正弦波的叠加</a:t>
            </a:r>
          </a:p>
          <a:p>
            <a:r>
              <a:rPr lang="zh-CN" altLang="en-US" sz="2000" dirty="0"/>
              <a:t>第四幅图是</a:t>
            </a:r>
            <a:r>
              <a:rPr lang="en-US" altLang="zh-CN" sz="2000" dirty="0"/>
              <a:t>10</a:t>
            </a:r>
            <a:r>
              <a:rPr lang="zh-CN" altLang="en-US" sz="2000" dirty="0"/>
              <a:t>个正弦波的叠加</a:t>
            </a:r>
          </a:p>
          <a:p>
            <a:r>
              <a:rPr lang="zh-CN" altLang="en-US" sz="2000" dirty="0"/>
              <a:t>随着正弦波数量逐渐的增长，他们最终会叠加成一个标准的矩形</a:t>
            </a:r>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8</a:t>
            </a:fld>
            <a:endParaRPr lang="en-US" altLang="zh-CN"/>
          </a:p>
        </p:txBody>
      </p:sp>
      <p:pic>
        <p:nvPicPr>
          <p:cNvPr id="174082" name="Picture 2"/>
          <p:cNvPicPr>
            <a:picLocks noChangeAspect="1" noChangeArrowheads="1"/>
          </p:cNvPicPr>
          <p:nvPr/>
        </p:nvPicPr>
        <p:blipFill>
          <a:blip r:embed="rId2" cstate="print"/>
          <a:srcRect/>
          <a:stretch>
            <a:fillRect/>
          </a:stretch>
        </p:blipFill>
        <p:spPr bwMode="auto">
          <a:xfrm>
            <a:off x="2072680" y="260648"/>
            <a:ext cx="5715000" cy="440055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Rectangle 2"/>
          <p:cNvSpPr>
            <a:spLocks noGrp="1" noChangeArrowheads="1"/>
          </p:cNvSpPr>
          <p:nvPr>
            <p:ph type="body" idx="1"/>
          </p:nvPr>
        </p:nvSpPr>
        <p:spPr>
          <a:xfrm>
            <a:off x="272480" y="2132856"/>
            <a:ext cx="9906000" cy="4392613"/>
          </a:xfrm>
        </p:spPr>
        <p:txBody>
          <a:bodyPr/>
          <a:lstStyle/>
          <a:p>
            <a:pPr>
              <a:lnSpc>
                <a:spcPct val="80000"/>
              </a:lnSpc>
              <a:buClr>
                <a:schemeClr val="tx2"/>
              </a:buClr>
              <a:buSzPct val="80000"/>
              <a:buFont typeface="Wingdings" pitchFamily="2" charset="2"/>
              <a:buChar char="l"/>
            </a:pPr>
            <a:r>
              <a:rPr lang="zh-CN" altLang="en-US" sz="2000" b="1" dirty="0">
                <a:latin typeface="宋体" pitchFamily="2" charset="-122"/>
                <a:ea typeface="宋体" pitchFamily="2" charset="-122"/>
              </a:rPr>
              <a:t>例</a:t>
            </a:r>
            <a:r>
              <a:rPr lang="en-US" altLang="zh-CN" sz="2000" b="1" dirty="0">
                <a:latin typeface="宋体" pitchFamily="2" charset="-122"/>
                <a:ea typeface="宋体" pitchFamily="2" charset="-122"/>
              </a:rPr>
              <a:t>4.4</a:t>
            </a:r>
            <a:r>
              <a:rPr lang="zh-CN" altLang="en-US" sz="2000" b="1" dirty="0">
                <a:latin typeface="宋体" pitchFamily="2" charset="-122"/>
                <a:ea typeface="宋体" pitchFamily="2" charset="-122"/>
              </a:rPr>
              <a:t>二维离散傅立叶变换的旋转性（具体程序参见书）。</a:t>
            </a: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  </a:t>
            </a:r>
            <a:endParaRPr lang="en-US" altLang="zh-CN" sz="2000" b="1" dirty="0">
              <a:latin typeface="宋体" pitchFamily="2" charset="-122"/>
              <a:ea typeface="宋体" pitchFamily="2" charset="-122"/>
            </a:endParaRP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a:t>
            </a:r>
            <a:r>
              <a:rPr lang="en-US" altLang="zh-CN" sz="2000" b="1" dirty="0">
                <a:latin typeface="宋体" pitchFamily="2" charset="-122"/>
                <a:ea typeface="宋体" pitchFamily="2" charset="-122"/>
              </a:rPr>
              <a:t>a</a:t>
            </a:r>
            <a:r>
              <a:rPr lang="zh-CN" altLang="en-US" sz="2000" b="1" dirty="0">
                <a:latin typeface="宋体" pitchFamily="2" charset="-122"/>
                <a:ea typeface="宋体" pitchFamily="2" charset="-122"/>
              </a:rPr>
              <a:t>）原始图像      （</a:t>
            </a:r>
            <a:r>
              <a:rPr lang="en-US" altLang="zh-CN" sz="2000" b="1" dirty="0">
                <a:latin typeface="宋体" pitchFamily="2" charset="-122"/>
                <a:ea typeface="宋体" pitchFamily="2" charset="-122"/>
              </a:rPr>
              <a:t>b</a:t>
            </a:r>
            <a:r>
              <a:rPr lang="zh-CN" altLang="en-US" sz="2000" b="1" dirty="0">
                <a:latin typeface="宋体" pitchFamily="2" charset="-122"/>
                <a:ea typeface="宋体" pitchFamily="2" charset="-122"/>
              </a:rPr>
              <a:t>）原图像的傅   （</a:t>
            </a:r>
            <a:r>
              <a:rPr lang="en-US" altLang="zh-CN" sz="2000" b="1" dirty="0">
                <a:latin typeface="宋体" pitchFamily="2" charset="-122"/>
                <a:ea typeface="宋体" pitchFamily="2" charset="-122"/>
              </a:rPr>
              <a:t>c</a:t>
            </a:r>
            <a:r>
              <a:rPr lang="zh-CN" altLang="en-US" sz="2000" b="1" dirty="0">
                <a:latin typeface="宋体" pitchFamily="2" charset="-122"/>
                <a:ea typeface="宋体" pitchFamily="2" charset="-122"/>
              </a:rPr>
              <a:t>）旋转后的图像  （</a:t>
            </a:r>
            <a:r>
              <a:rPr lang="en-US" altLang="zh-CN" sz="2000" b="1" dirty="0">
                <a:latin typeface="宋体" pitchFamily="2" charset="-122"/>
                <a:ea typeface="宋体" pitchFamily="2" charset="-122"/>
              </a:rPr>
              <a:t>d</a:t>
            </a:r>
            <a:r>
              <a:rPr lang="zh-CN" altLang="en-US" sz="2000" b="1" dirty="0">
                <a:latin typeface="宋体" pitchFamily="2" charset="-122"/>
                <a:ea typeface="宋体" pitchFamily="2" charset="-122"/>
              </a:rPr>
              <a:t>）旋转后图像的</a:t>
            </a: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                           里叶频谱                             傅里叶频谱</a:t>
            </a: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   上例表明，对          旋转一个角度    对应于</a:t>
            </a: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将其傅里叶变换          也旋转相同的角度    。 </a:t>
            </a:r>
          </a:p>
          <a:p>
            <a:pPr>
              <a:lnSpc>
                <a:spcPct val="80000"/>
              </a:lnSpc>
              <a:buClr>
                <a:schemeClr val="tx2"/>
              </a:buClr>
              <a:buSzPct val="80000"/>
              <a:buFont typeface="Wingdings" pitchFamily="2" charset="2"/>
              <a:buNone/>
            </a:pPr>
            <a:endParaRPr lang="zh-CN" altLang="en-US" sz="2000" b="1" dirty="0">
              <a:latin typeface="宋体" pitchFamily="2" charset="-122"/>
              <a:ea typeface="宋体" pitchFamily="2" charset="-122"/>
            </a:endParaRPr>
          </a:p>
        </p:txBody>
      </p:sp>
      <p:sp>
        <p:nvSpPr>
          <p:cNvPr id="3584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49"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0"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1"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2"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3"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4"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5"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6"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7"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8"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59"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0"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1"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35862"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3"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4"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5"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6"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7"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8"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69"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0"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1"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2"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3"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4"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5" name="Rectangle 31"/>
          <p:cNvSpPr>
            <a:spLocks noChangeArrowheads="1"/>
          </p:cNvSpPr>
          <p:nvPr/>
        </p:nvSpPr>
        <p:spPr bwMode="auto">
          <a:xfrm>
            <a:off x="4280227"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5876"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7" name="Rectangle 33"/>
          <p:cNvSpPr>
            <a:spLocks noChangeArrowheads="1"/>
          </p:cNvSpPr>
          <p:nvPr/>
        </p:nvSpPr>
        <p:spPr bwMode="auto">
          <a:xfrm>
            <a:off x="4825401" y="1700440"/>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5878"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79"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0" name="Rectangle 3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1" name="Rectangle 37"/>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2" name="Rectangle 38"/>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3" name="Rectangle 39"/>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4"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5" name="Rectangle 4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6"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7" name="Rectangle 4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8" name="Rectangle 4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89" name="Rectangle 4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0" name="Rectangle 46"/>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1" name="Rectangle 4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2" name="Rectangle 48"/>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3" name="Rectangle 49"/>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4" name="Rectangle 5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5" name="Rectangle 51"/>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6"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7" name="Rectangle 5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8" name="Rectangle 54"/>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899" name="Rectangle 55"/>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5842" name="Object 2"/>
          <p:cNvGraphicFramePr>
            <a:graphicFrameLocks noChangeAspect="1"/>
          </p:cNvGraphicFramePr>
          <p:nvPr/>
        </p:nvGraphicFramePr>
        <p:xfrm>
          <a:off x="343959" y="2720976"/>
          <a:ext cx="249370" cy="436563"/>
        </p:xfrm>
        <a:graphic>
          <a:graphicData uri="http://schemas.openxmlformats.org/presentationml/2006/ole">
            <mc:AlternateContent xmlns:mc="http://schemas.openxmlformats.org/markup-compatibility/2006">
              <mc:Choice xmlns:v="urn:schemas-microsoft-com:vml" Requires="v">
                <p:oleObj spid="_x0000_s59419"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59" y="2720976"/>
                        <a:ext cx="24937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00" name="Rectangle 5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1" name="Rectangle 5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2" name="Rectangle 5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3" name="Rectangle 6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4"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5" name="Rectangle 6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6" name="Rectangle 6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7"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8" name="Rectangle 65"/>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09" name="Rectangle 6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10" name="Rectangle 6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11" name="Rectangle 70"/>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12"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13" name="Rectangle 7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5843" name="Object 3"/>
          <p:cNvGraphicFramePr>
            <a:graphicFrameLocks noChangeAspect="1"/>
          </p:cNvGraphicFramePr>
          <p:nvPr/>
        </p:nvGraphicFramePr>
        <p:xfrm>
          <a:off x="2432720" y="4941168"/>
          <a:ext cx="1171179" cy="463550"/>
        </p:xfrm>
        <a:graphic>
          <a:graphicData uri="http://schemas.openxmlformats.org/presentationml/2006/ole">
            <mc:AlternateContent xmlns:mc="http://schemas.openxmlformats.org/markup-compatibility/2006">
              <mc:Choice xmlns:v="urn:schemas-microsoft-com:vml" Requires="v">
                <p:oleObj spid="_x0000_s59420" name="公式" r:id="rId5" imgW="507960" imgH="215640" progId="Equation.3">
                  <p:embed/>
                </p:oleObj>
              </mc:Choice>
              <mc:Fallback>
                <p:oleObj name="公式" r:id="rId5" imgW="50796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720" y="4941168"/>
                        <a:ext cx="1171179"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4"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5844" name="Object 4"/>
          <p:cNvGraphicFramePr>
            <a:graphicFrameLocks noChangeAspect="1"/>
          </p:cNvGraphicFramePr>
          <p:nvPr/>
        </p:nvGraphicFramePr>
        <p:xfrm>
          <a:off x="2144688" y="5301208"/>
          <a:ext cx="1184937" cy="488950"/>
        </p:xfrm>
        <a:graphic>
          <a:graphicData uri="http://schemas.openxmlformats.org/presentationml/2006/ole">
            <mc:AlternateContent xmlns:mc="http://schemas.openxmlformats.org/markup-compatibility/2006">
              <mc:Choice xmlns:v="urn:schemas-microsoft-com:vml" Requires="v">
                <p:oleObj spid="_x0000_s59421" name="公式" r:id="rId7" imgW="482400" imgH="215640" progId="Equation.3">
                  <p:embed/>
                </p:oleObj>
              </mc:Choice>
              <mc:Fallback>
                <p:oleObj name="公式" r:id="rId7" imgW="48240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4688" y="5301208"/>
                        <a:ext cx="11849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5" name="Rectangle 7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5916" name="Rectangle 8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35917" name="Picture 86"/>
          <p:cNvPicPr>
            <a:picLocks noChangeAspect="1" noChangeArrowheads="1"/>
          </p:cNvPicPr>
          <p:nvPr/>
        </p:nvPicPr>
        <p:blipFill>
          <a:blip r:embed="rId9" cstate="print"/>
          <a:srcRect/>
          <a:stretch>
            <a:fillRect/>
          </a:stretch>
        </p:blipFill>
        <p:spPr bwMode="auto">
          <a:xfrm>
            <a:off x="429948" y="2492376"/>
            <a:ext cx="2105025" cy="1933575"/>
          </a:xfrm>
          <a:prstGeom prst="rect">
            <a:avLst/>
          </a:prstGeom>
          <a:noFill/>
          <a:ln w="9525">
            <a:noFill/>
            <a:miter lim="800000"/>
            <a:headEnd/>
            <a:tailEnd/>
          </a:ln>
        </p:spPr>
      </p:pic>
      <p:pic>
        <p:nvPicPr>
          <p:cNvPr id="35918" name="Picture 87"/>
          <p:cNvPicPr>
            <a:picLocks noChangeAspect="1" noChangeArrowheads="1"/>
          </p:cNvPicPr>
          <p:nvPr/>
        </p:nvPicPr>
        <p:blipFill>
          <a:blip r:embed="rId10" cstate="print"/>
          <a:srcRect/>
          <a:stretch>
            <a:fillRect/>
          </a:stretch>
        </p:blipFill>
        <p:spPr bwMode="auto">
          <a:xfrm>
            <a:off x="2847976" y="2492376"/>
            <a:ext cx="2094706" cy="1933575"/>
          </a:xfrm>
          <a:prstGeom prst="rect">
            <a:avLst/>
          </a:prstGeom>
          <a:noFill/>
          <a:ln w="9525">
            <a:noFill/>
            <a:miter lim="800000"/>
            <a:headEnd/>
            <a:tailEnd/>
          </a:ln>
        </p:spPr>
      </p:pic>
      <p:pic>
        <p:nvPicPr>
          <p:cNvPr id="35919" name="Picture 88"/>
          <p:cNvPicPr>
            <a:picLocks noChangeAspect="1" noChangeArrowheads="1"/>
          </p:cNvPicPr>
          <p:nvPr/>
        </p:nvPicPr>
        <p:blipFill>
          <a:blip r:embed="rId11" cstate="print"/>
          <a:srcRect/>
          <a:stretch>
            <a:fillRect/>
          </a:stretch>
        </p:blipFill>
        <p:spPr bwMode="auto">
          <a:xfrm>
            <a:off x="5188612" y="2492375"/>
            <a:ext cx="2105025" cy="1943100"/>
          </a:xfrm>
          <a:prstGeom prst="rect">
            <a:avLst/>
          </a:prstGeom>
          <a:noFill/>
          <a:ln w="9525">
            <a:noFill/>
            <a:miter lim="800000"/>
            <a:headEnd/>
            <a:tailEnd/>
          </a:ln>
        </p:spPr>
      </p:pic>
      <p:pic>
        <p:nvPicPr>
          <p:cNvPr id="35920" name="Picture 89"/>
          <p:cNvPicPr>
            <a:picLocks noChangeAspect="1" noChangeArrowheads="1"/>
          </p:cNvPicPr>
          <p:nvPr/>
        </p:nvPicPr>
        <p:blipFill>
          <a:blip r:embed="rId12" cstate="print"/>
          <a:srcRect/>
          <a:stretch>
            <a:fillRect/>
          </a:stretch>
        </p:blipFill>
        <p:spPr bwMode="auto">
          <a:xfrm>
            <a:off x="7527529" y="2492375"/>
            <a:ext cx="2105025" cy="1943100"/>
          </a:xfrm>
          <a:prstGeom prst="rect">
            <a:avLst/>
          </a:prstGeom>
          <a:noFill/>
          <a:ln w="9525">
            <a:noFill/>
            <a:miter lim="800000"/>
            <a:headEnd/>
            <a:tailEnd/>
          </a:ln>
        </p:spPr>
      </p:pic>
      <p:sp>
        <p:nvSpPr>
          <p:cNvPr id="35921" name="Rectangle 9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5845" name="Object 5"/>
          <p:cNvGraphicFramePr>
            <a:graphicFrameLocks noChangeAspect="1"/>
          </p:cNvGraphicFramePr>
          <p:nvPr/>
        </p:nvGraphicFramePr>
        <p:xfrm>
          <a:off x="5169024" y="4941168"/>
          <a:ext cx="426508" cy="546100"/>
        </p:xfrm>
        <a:graphic>
          <a:graphicData uri="http://schemas.openxmlformats.org/presentationml/2006/ole">
            <mc:AlternateContent xmlns:mc="http://schemas.openxmlformats.org/markup-compatibility/2006">
              <mc:Choice xmlns:v="urn:schemas-microsoft-com:vml" Requires="v">
                <p:oleObj spid="_x0000_s59422" name="公式" r:id="rId13" imgW="164880" imgH="228600" progId="Equation.3">
                  <p:embed/>
                </p:oleObj>
              </mc:Choice>
              <mc:Fallback>
                <p:oleObj name="公式" r:id="rId13" imgW="164880" imgH="2286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9024" y="4941168"/>
                        <a:ext cx="426508"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6"/>
          <p:cNvGraphicFramePr>
            <a:graphicFrameLocks noChangeAspect="1"/>
          </p:cNvGraphicFramePr>
          <p:nvPr/>
        </p:nvGraphicFramePr>
        <p:xfrm>
          <a:off x="5529064" y="5301208"/>
          <a:ext cx="426508" cy="546100"/>
        </p:xfrm>
        <a:graphic>
          <a:graphicData uri="http://schemas.openxmlformats.org/presentationml/2006/ole">
            <mc:AlternateContent xmlns:mc="http://schemas.openxmlformats.org/markup-compatibility/2006">
              <mc:Choice xmlns:v="urn:schemas-microsoft-com:vml" Requires="v">
                <p:oleObj spid="_x0000_s59423" name="公式" r:id="rId15" imgW="164880" imgH="228600" progId="Equation.3">
                  <p:embed/>
                </p:oleObj>
              </mc:Choice>
              <mc:Fallback>
                <p:oleObj name="公式" r:id="rId15" imgW="164880" imgH="22860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29064" y="5301208"/>
                        <a:ext cx="426508"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81</a:t>
            </a:fld>
            <a:endParaRPr lang="en-US" altLang="zh-CN"/>
          </a:p>
        </p:txBody>
      </p:sp>
      <p:pic>
        <p:nvPicPr>
          <p:cNvPr id="177154" name="Picture 2" descr="http://www.cs.unm.edu/~brayer/vision/slant.gif"/>
          <p:cNvPicPr>
            <a:picLocks noChangeAspect="1" noChangeArrowheads="1"/>
          </p:cNvPicPr>
          <p:nvPr/>
        </p:nvPicPr>
        <p:blipFill>
          <a:blip r:embed="rId2" cstate="print"/>
          <a:srcRect/>
          <a:stretch>
            <a:fillRect/>
          </a:stretch>
        </p:blipFill>
        <p:spPr bwMode="auto">
          <a:xfrm>
            <a:off x="5025008" y="1196752"/>
            <a:ext cx="3230488" cy="3230488"/>
          </a:xfrm>
          <a:prstGeom prst="rect">
            <a:avLst/>
          </a:prstGeom>
          <a:noFill/>
        </p:spPr>
      </p:pic>
      <p:pic>
        <p:nvPicPr>
          <p:cNvPr id="177156" name="Picture 4" descr="http://www.cs.unm.edu/~brayer/vision/cosines.gif"/>
          <p:cNvPicPr>
            <a:picLocks noChangeAspect="1" noChangeArrowheads="1"/>
          </p:cNvPicPr>
          <p:nvPr/>
        </p:nvPicPr>
        <p:blipFill>
          <a:blip r:embed="rId3" cstate="print"/>
          <a:srcRect/>
          <a:stretch>
            <a:fillRect/>
          </a:stretch>
        </p:blipFill>
        <p:spPr bwMode="auto">
          <a:xfrm>
            <a:off x="1352600" y="1186880"/>
            <a:ext cx="3240360" cy="324036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body" idx="1"/>
          </p:nvPr>
        </p:nvSpPr>
        <p:spPr>
          <a:xfrm>
            <a:off x="350838" y="2581276"/>
            <a:ext cx="8815652" cy="3800475"/>
          </a:xfrm>
        </p:spPr>
        <p:txBody>
          <a:bodyPr/>
          <a:lstStyle/>
          <a:p>
            <a:pPr>
              <a:lnSpc>
                <a:spcPct val="90000"/>
              </a:lnSpc>
              <a:buClr>
                <a:schemeClr val="tx2"/>
              </a:buClr>
              <a:buSzPct val="80000"/>
              <a:buFont typeface="Wingdings" pitchFamily="2" charset="2"/>
              <a:buChar char="l"/>
            </a:pPr>
            <a:r>
              <a:rPr lang="zh-CN" altLang="en-US" sz="2400" b="1" dirty="0">
                <a:latin typeface="宋体" pitchFamily="2" charset="-122"/>
                <a:ea typeface="宋体" pitchFamily="2" charset="-122"/>
              </a:rPr>
              <a:t>分配律</a:t>
            </a:r>
            <a:r>
              <a:rPr lang="en-US" altLang="zh-CN" sz="2400" b="1" dirty="0">
                <a:latin typeface="Times New Roman" pitchFamily="18" charset="0"/>
                <a:ea typeface="宋体" pitchFamily="2" charset="-122"/>
              </a:rPr>
              <a:t>(Distribution Law)</a:t>
            </a:r>
          </a:p>
          <a:p>
            <a:pP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        根据傅里叶变换对的定义可得到：</a:t>
            </a:r>
          </a:p>
          <a:p>
            <a:pPr algn="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gn="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a:t>
            </a:r>
            <a:r>
              <a:rPr lang="en-US" altLang="zh-CN" sz="2400" b="1" dirty="0">
                <a:latin typeface="Times New Roman" pitchFamily="18" charset="0"/>
                <a:ea typeface="宋体" pitchFamily="2" charset="-122"/>
              </a:rPr>
              <a:t>4.33</a:t>
            </a:r>
            <a:r>
              <a:rPr lang="zh-CN" altLang="en-US" sz="2400" b="1" dirty="0">
                <a:latin typeface="Times New Roman" pitchFamily="18" charset="0"/>
                <a:ea typeface="宋体" pitchFamily="2" charset="-122"/>
              </a:rPr>
              <a:t>）</a:t>
            </a:r>
          </a:p>
          <a:p>
            <a:pP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上式表明傅里叶变换和反变换对加法满足分配律，</a:t>
            </a:r>
          </a:p>
          <a:p>
            <a:pP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但需注意</a:t>
            </a:r>
            <a:r>
              <a:rPr lang="zh-CN" altLang="en-US" sz="2400" b="1" u="sng" dirty="0">
                <a:latin typeface="Times New Roman" pitchFamily="18" charset="0"/>
                <a:ea typeface="宋体" pitchFamily="2" charset="-122"/>
              </a:rPr>
              <a:t>对乘法则不满足</a:t>
            </a:r>
            <a:r>
              <a:rPr lang="zh-CN" altLang="en-US" sz="2400" b="1" dirty="0">
                <a:latin typeface="Times New Roman" pitchFamily="18" charset="0"/>
                <a:ea typeface="宋体" pitchFamily="2" charset="-122"/>
              </a:rPr>
              <a:t>，一般有：</a:t>
            </a:r>
          </a:p>
          <a:p>
            <a:pPr algn="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gn="r">
              <a:lnSpc>
                <a:spcPct val="9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r>
              <a:rPr lang="en-US" altLang="zh-CN" sz="2400" b="1" dirty="0">
                <a:latin typeface="Times New Roman" pitchFamily="18" charset="0"/>
                <a:ea typeface="宋体" pitchFamily="2" charset="-122"/>
              </a:rPr>
              <a:t>4.34</a:t>
            </a:r>
            <a:r>
              <a:rPr lang="zh-CN" altLang="en-US" sz="2400" b="1" dirty="0">
                <a:latin typeface="Times New Roman" pitchFamily="18" charset="0"/>
                <a:ea typeface="宋体" pitchFamily="2" charset="-122"/>
              </a:rPr>
              <a:t>）</a:t>
            </a:r>
          </a:p>
          <a:p>
            <a:pPr>
              <a:lnSpc>
                <a:spcPct val="90000"/>
              </a:lnSpc>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lnSpc>
                <a:spcPct val="90000"/>
              </a:lnSpc>
              <a:buClr>
                <a:schemeClr val="tx2"/>
              </a:buClr>
              <a:buSzPct val="80000"/>
              <a:buFont typeface="Wingdings" pitchFamily="2" charset="2"/>
              <a:buNone/>
            </a:pPr>
            <a:r>
              <a:rPr lang="zh-CN" altLang="en-US" sz="1000" b="1" dirty="0">
                <a:latin typeface="宋体" pitchFamily="2" charset="-122"/>
                <a:ea typeface="宋体" pitchFamily="2" charset="-122"/>
              </a:rPr>
              <a:t>     </a:t>
            </a:r>
          </a:p>
        </p:txBody>
      </p:sp>
      <p:sp>
        <p:nvSpPr>
          <p:cNvPr id="3687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1"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5"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7"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8"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79"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0"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1"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2"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3"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36884"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8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6" name="Rectangle 30"/>
          <p:cNvSpPr>
            <a:spLocks noChangeArrowheads="1"/>
          </p:cNvSpPr>
          <p:nvPr/>
        </p:nvSpPr>
        <p:spPr bwMode="auto">
          <a:xfrm>
            <a:off x="0" y="1961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7"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6898"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899"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0" name="Rectangle 3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1" name="Rectangle 3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2" name="Rectangle 37"/>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3" name="Rectangle 38"/>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4" name="Rectangle 39"/>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5"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6" name="Rectangle 41"/>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7"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8" name="Rectangle 4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09" name="Rectangle 4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0" name="Rectangle 4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1" name="Rectangle 46"/>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2" name="Rectangle 47"/>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3" name="Rectangle 48"/>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4" name="Rectangle 49"/>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5" name="Rectangle 5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6" name="Rectangle 51"/>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7"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8" name="Rectangle 5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19" name="Rectangle 54"/>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0" name="Rectangle 55"/>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6866"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0433"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21" name="Rectangle 5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2" name="Rectangle 58"/>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3" name="Rectangle 5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4" name="Rectangle 6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5"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6" name="Rectangle 6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7" name="Rectangle 6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8"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29" name="Rectangle 65"/>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0" name="Rectangle 6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1" name="Rectangle 6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2" name="Rectangle 70"/>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3"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4" name="Rectangle 74"/>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5"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6" name="Rectangle 7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7" name="Rectangle 8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6938"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6867" name="Object 3"/>
          <p:cNvGraphicFramePr>
            <a:graphicFrameLocks noChangeAspect="1"/>
          </p:cNvGraphicFramePr>
          <p:nvPr/>
        </p:nvGraphicFramePr>
        <p:xfrm>
          <a:off x="271727" y="3573463"/>
          <a:ext cx="7527529" cy="481012"/>
        </p:xfrm>
        <a:graphic>
          <a:graphicData uri="http://schemas.openxmlformats.org/presentationml/2006/ole">
            <mc:AlternateContent xmlns:mc="http://schemas.openxmlformats.org/markup-compatibility/2006">
              <mc:Choice xmlns:v="urn:schemas-microsoft-com:vml" Requires="v">
                <p:oleObj spid="_x0000_s60434" name="公式" r:id="rId5" imgW="3111480" imgH="215640" progId="Equation.3">
                  <p:embed/>
                </p:oleObj>
              </mc:Choice>
              <mc:Fallback>
                <p:oleObj name="公式" r:id="rId5" imgW="311148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27" y="3573463"/>
                        <a:ext cx="7527529"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39" name="Rectangle 8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6868" name="Object 4"/>
          <p:cNvGraphicFramePr>
            <a:graphicFrameLocks noChangeAspect="1"/>
          </p:cNvGraphicFramePr>
          <p:nvPr/>
        </p:nvGraphicFramePr>
        <p:xfrm>
          <a:off x="350838" y="5300663"/>
          <a:ext cx="7487973" cy="500062"/>
        </p:xfrm>
        <a:graphic>
          <a:graphicData uri="http://schemas.openxmlformats.org/presentationml/2006/ole">
            <mc:AlternateContent xmlns:mc="http://schemas.openxmlformats.org/markup-compatibility/2006">
              <mc:Choice xmlns:v="urn:schemas-microsoft-com:vml" Requires="v">
                <p:oleObj spid="_x0000_s60435" name="公式" r:id="rId7" imgW="2984400" imgH="215640" progId="Equation.3">
                  <p:embed/>
                </p:oleObj>
              </mc:Choice>
              <mc:Fallback>
                <p:oleObj name="公式" r:id="rId7" imgW="298440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838" y="5300663"/>
                        <a:ext cx="7487973"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40" name="Rectangle 86"/>
          <p:cNvSpPr>
            <a:spLocks noChangeArrowheads="1"/>
          </p:cNvSpPr>
          <p:nvPr/>
        </p:nvSpPr>
        <p:spPr bwMode="auto">
          <a:xfrm>
            <a:off x="0" y="1372351"/>
            <a:ext cx="6154249" cy="820824"/>
          </a:xfrm>
          <a:prstGeom prst="rect">
            <a:avLst/>
          </a:prstGeom>
          <a:noFill/>
          <a:ln w="9525">
            <a:noFill/>
            <a:miter lim="800000"/>
            <a:headEnd/>
            <a:tailEnd/>
          </a:ln>
        </p:spPr>
        <p:txBody>
          <a:bodyPr wrap="none" tIns="84111" bIns="46023" anchor="ctr">
            <a:spAutoFit/>
          </a:bodyPr>
          <a:lstStyle/>
          <a:p>
            <a:pPr eaLnBrk="1" hangingPunct="1"/>
            <a:r>
              <a:rPr lang="en-US" altLang="zh-CN" sz="2800">
                <a:latin typeface="幼圆" pitchFamily="49" charset="-122"/>
                <a:ea typeface="幼圆" pitchFamily="49" charset="-122"/>
              </a:rPr>
              <a:t>4.4.5  </a:t>
            </a:r>
            <a:r>
              <a:rPr lang="zh-CN" altLang="en-US" sz="2800">
                <a:latin typeface="幼圆" pitchFamily="49" charset="-122"/>
                <a:ea typeface="幼圆" pitchFamily="49" charset="-122"/>
              </a:rPr>
              <a:t>分配律（</a:t>
            </a:r>
            <a:r>
              <a:rPr lang="en-US" altLang="zh-CN" sz="2800">
                <a:latin typeface="幼圆" pitchFamily="49" charset="-122"/>
                <a:ea typeface="幼圆" pitchFamily="49" charset="-122"/>
              </a:rPr>
              <a:t>Distribution Law</a:t>
            </a:r>
            <a:r>
              <a:rPr lang="zh-CN" altLang="en-US" sz="2800">
                <a:latin typeface="幼圆" pitchFamily="49" charset="-122"/>
                <a:ea typeface="幼圆" pitchFamily="49" charset="-122"/>
              </a:rPr>
              <a:t>）</a:t>
            </a:r>
          </a:p>
          <a:p>
            <a:endParaRPr lang="zh-CN" altLang="en-US" sz="2800">
              <a:latin typeface="幼圆" pitchFamily="49" charset="-122"/>
              <a:ea typeface="幼圆"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89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0"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1"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2"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3"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4"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3790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0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6" name="Rectangle 30"/>
          <p:cNvSpPr>
            <a:spLocks noChangeArrowheads="1"/>
          </p:cNvSpPr>
          <p:nvPr/>
        </p:nvSpPr>
        <p:spPr bwMode="auto">
          <a:xfrm>
            <a:off x="137137" y="1376139"/>
            <a:ext cx="4217821" cy="387798"/>
          </a:xfrm>
          <a:prstGeom prst="rect">
            <a:avLst/>
          </a:prstGeom>
          <a:noFill/>
          <a:ln w="9525">
            <a:noFill/>
            <a:miter lim="800000"/>
            <a:headEnd/>
            <a:tailEnd/>
          </a:ln>
        </p:spPr>
        <p:txBody>
          <a:bodyPr wrap="none" anchor="ctr">
            <a:spAutoFit/>
          </a:bodyPr>
          <a:lstStyle/>
          <a:p>
            <a:pPr algn="ctr"/>
            <a:r>
              <a:rPr lang="fr-FR" altLang="zh-CN" sz="2400">
                <a:latin typeface="幼圆" pitchFamily="49" charset="-122"/>
                <a:ea typeface="幼圆" pitchFamily="49" charset="-122"/>
              </a:rPr>
              <a:t>4.4.6  </a:t>
            </a:r>
            <a:r>
              <a:rPr lang="zh-CN" altLang="fr-FR" sz="2400">
                <a:latin typeface="幼圆" pitchFamily="49" charset="-122"/>
                <a:ea typeface="幼圆" pitchFamily="49" charset="-122"/>
              </a:rPr>
              <a:t>尺度变换（</a:t>
            </a:r>
            <a:r>
              <a:rPr lang="fr-FR" altLang="zh-CN" sz="2400">
                <a:latin typeface="幼圆" pitchFamily="49" charset="-122"/>
                <a:ea typeface="幼圆" pitchFamily="49" charset="-122"/>
              </a:rPr>
              <a:t>Scaling</a:t>
            </a:r>
            <a:r>
              <a:rPr lang="zh-CN" altLang="fr-FR" sz="2400">
                <a:latin typeface="幼圆" pitchFamily="49" charset="-122"/>
                <a:ea typeface="幼圆" pitchFamily="49" charset="-122"/>
              </a:rPr>
              <a:t>）</a:t>
            </a:r>
          </a:p>
        </p:txBody>
      </p:sp>
      <p:sp>
        <p:nvSpPr>
          <p:cNvPr id="37917"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7918"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19"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0"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1"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2"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3"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4"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5"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6"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7"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8"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29"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0"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1"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2"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3"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7890"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1457"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34"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5"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6"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7"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8"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39"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0"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1"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2"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3"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4"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5"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6"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7"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8"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49"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7950" name="Rectangle 7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7891" name="Object 3"/>
          <p:cNvGraphicFramePr>
            <a:graphicFrameLocks noChangeAspect="1"/>
          </p:cNvGraphicFramePr>
          <p:nvPr/>
        </p:nvGraphicFramePr>
        <p:xfrm>
          <a:off x="2221971" y="2205039"/>
          <a:ext cx="4368271" cy="676275"/>
        </p:xfrm>
        <a:graphic>
          <a:graphicData uri="http://schemas.openxmlformats.org/presentationml/2006/ole">
            <mc:AlternateContent xmlns:mc="http://schemas.openxmlformats.org/markup-compatibility/2006">
              <mc:Choice xmlns:v="urn:schemas-microsoft-com:vml" Requires="v">
                <p:oleObj spid="_x0000_s61458" name="公式" r:id="rId5" imgW="1282680" imgH="215640" progId="Equation.3">
                  <p:embed/>
                </p:oleObj>
              </mc:Choice>
              <mc:Fallback>
                <p:oleObj name="公式" r:id="rId5" imgW="128268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1971" y="2205039"/>
                        <a:ext cx="4368271"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nvGraphicFramePr>
        <p:xfrm>
          <a:off x="2612364" y="3357564"/>
          <a:ext cx="4134379" cy="1050925"/>
        </p:xfrm>
        <a:graphic>
          <a:graphicData uri="http://schemas.openxmlformats.org/presentationml/2006/ole">
            <mc:AlternateContent xmlns:mc="http://schemas.openxmlformats.org/markup-compatibility/2006">
              <mc:Choice xmlns:v="urn:schemas-microsoft-com:vml" Requires="v">
                <p:oleObj spid="_x0000_s61459" name="公式" r:id="rId7" imgW="1638000" imgH="457200" progId="Equation.3">
                  <p:embed/>
                </p:oleObj>
              </mc:Choice>
              <mc:Fallback>
                <p:oleObj name="公式" r:id="rId7" imgW="1638000" imgH="457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364" y="3357564"/>
                        <a:ext cx="4134379"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16"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17"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18"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19"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0"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1"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2"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3"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4"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5"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6"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7"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28"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38929"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0"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1"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2"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3"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4"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5"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6"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7"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8"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39"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0"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1"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2"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8943"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4"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5"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6"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7"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8"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49"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0"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1"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2"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3"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4"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5"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6"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7"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8"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59"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0"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1"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2"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3"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4"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5"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8914"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2471"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66"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7"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8"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69"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0"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1"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2"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3"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4"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5"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6"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7"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8"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79"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0"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1"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2"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3"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4"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5"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6" name="Rectangle 7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8987" name="Rectangle 79"/>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38988" name="Picture 81"/>
          <p:cNvPicPr>
            <a:picLocks noChangeAspect="1" noChangeArrowheads="1"/>
          </p:cNvPicPr>
          <p:nvPr/>
        </p:nvPicPr>
        <p:blipFill>
          <a:blip r:embed="rId5" cstate="print"/>
          <a:srcRect/>
          <a:stretch>
            <a:fillRect/>
          </a:stretch>
        </p:blipFill>
        <p:spPr bwMode="auto">
          <a:xfrm>
            <a:off x="896012" y="1989139"/>
            <a:ext cx="1939925" cy="1933575"/>
          </a:xfrm>
          <a:prstGeom prst="rect">
            <a:avLst/>
          </a:prstGeom>
          <a:noFill/>
          <a:ln w="9525">
            <a:noFill/>
            <a:miter lim="800000"/>
            <a:headEnd/>
            <a:tailEnd/>
          </a:ln>
        </p:spPr>
      </p:pic>
      <p:pic>
        <p:nvPicPr>
          <p:cNvPr id="38989" name="Picture 82"/>
          <p:cNvPicPr>
            <a:picLocks noChangeAspect="1" noChangeArrowheads="1"/>
          </p:cNvPicPr>
          <p:nvPr/>
        </p:nvPicPr>
        <p:blipFill>
          <a:blip r:embed="rId6" cstate="print"/>
          <a:srcRect/>
          <a:stretch>
            <a:fillRect/>
          </a:stretch>
        </p:blipFill>
        <p:spPr bwMode="auto">
          <a:xfrm>
            <a:off x="3704431" y="1989139"/>
            <a:ext cx="1939925" cy="1933575"/>
          </a:xfrm>
          <a:prstGeom prst="rect">
            <a:avLst/>
          </a:prstGeom>
          <a:noFill/>
          <a:ln w="9525">
            <a:noFill/>
            <a:miter lim="800000"/>
            <a:headEnd/>
            <a:tailEnd/>
          </a:ln>
        </p:spPr>
      </p:pic>
      <p:pic>
        <p:nvPicPr>
          <p:cNvPr id="38990" name="Picture 83"/>
          <p:cNvPicPr>
            <a:picLocks noChangeAspect="1" noChangeArrowheads="1"/>
          </p:cNvPicPr>
          <p:nvPr/>
        </p:nvPicPr>
        <p:blipFill>
          <a:blip r:embed="rId7" cstate="print"/>
          <a:srcRect/>
          <a:stretch>
            <a:fillRect/>
          </a:stretch>
        </p:blipFill>
        <p:spPr bwMode="auto">
          <a:xfrm>
            <a:off x="6512852" y="1989138"/>
            <a:ext cx="1929606" cy="1943100"/>
          </a:xfrm>
          <a:prstGeom prst="rect">
            <a:avLst/>
          </a:prstGeom>
          <a:noFill/>
          <a:ln w="9525">
            <a:noFill/>
            <a:miter lim="800000"/>
            <a:headEnd/>
            <a:tailEnd/>
          </a:ln>
        </p:spPr>
      </p:pic>
      <p:sp>
        <p:nvSpPr>
          <p:cNvPr id="38991" name="Rectangle 85"/>
          <p:cNvSpPr>
            <a:spLocks noChangeArrowheads="1"/>
          </p:cNvSpPr>
          <p:nvPr/>
        </p:nvSpPr>
        <p:spPr bwMode="auto">
          <a:xfrm>
            <a:off x="350838" y="1403126"/>
            <a:ext cx="3744936" cy="387798"/>
          </a:xfrm>
          <a:prstGeom prst="rect">
            <a:avLst/>
          </a:prstGeom>
          <a:noFill/>
          <a:ln w="9525">
            <a:noFill/>
            <a:miter lim="800000"/>
            <a:headEnd/>
            <a:tailEnd/>
          </a:ln>
        </p:spPr>
        <p:txBody>
          <a:bodyPr wrap="none" anchor="ctr">
            <a:spAutoFit/>
          </a:bodyPr>
          <a:lstStyle/>
          <a:p>
            <a:pPr eaLnBrk="1" hangingPunct="1"/>
            <a:r>
              <a:rPr lang="en-US" altLang="zh-CN" sz="2400">
                <a:latin typeface="幼圆" pitchFamily="49" charset="-122"/>
                <a:ea typeface="幼圆" pitchFamily="49" charset="-122"/>
              </a:rPr>
              <a:t>【</a:t>
            </a:r>
            <a:r>
              <a:rPr lang="zh-CN" altLang="en-US" sz="2400">
                <a:latin typeface="幼圆" pitchFamily="49" charset="-122"/>
                <a:ea typeface="幼圆" pitchFamily="49" charset="-122"/>
              </a:rPr>
              <a:t>例</a:t>
            </a:r>
            <a:r>
              <a:rPr lang="en-US" altLang="zh-CN" sz="2400">
                <a:latin typeface="幼圆" pitchFamily="49" charset="-122"/>
                <a:ea typeface="幼圆" pitchFamily="49" charset="-122"/>
              </a:rPr>
              <a:t>4.5】</a:t>
            </a:r>
            <a:r>
              <a:rPr lang="zh-CN" altLang="en-US" sz="2400">
                <a:latin typeface="幼圆" pitchFamily="49" charset="-122"/>
                <a:ea typeface="幼圆" pitchFamily="49" charset="-122"/>
              </a:rPr>
              <a:t>比例尺度展宽。</a:t>
            </a:r>
          </a:p>
        </p:txBody>
      </p:sp>
      <p:sp>
        <p:nvSpPr>
          <p:cNvPr id="38992" name="Rectangle 86"/>
          <p:cNvSpPr>
            <a:spLocks noChangeArrowheads="1"/>
          </p:cNvSpPr>
          <p:nvPr/>
        </p:nvSpPr>
        <p:spPr bwMode="auto">
          <a:xfrm>
            <a:off x="896012" y="4235242"/>
            <a:ext cx="1946367" cy="338554"/>
          </a:xfrm>
          <a:prstGeom prst="rect">
            <a:avLst/>
          </a:prstGeom>
          <a:noFill/>
          <a:ln w="9525">
            <a:noFill/>
            <a:miter lim="800000"/>
            <a:headEnd/>
            <a:tailEnd/>
          </a:ln>
        </p:spPr>
        <p:txBody>
          <a:bodyPr wrap="none" anchor="ctr">
            <a:spAutoFit/>
          </a:bodyPr>
          <a:lstStyle/>
          <a:p>
            <a:pPr eaLnBrk="1" hangingPunct="1"/>
            <a:r>
              <a:rPr lang="zh-CN" altLang="en-US" sz="2000" dirty="0">
                <a:ea typeface="宋体" pitchFamily="2" charset="-122"/>
              </a:rPr>
              <a:t>（</a:t>
            </a:r>
            <a:r>
              <a:rPr lang="en-US" altLang="zh-CN" sz="2000" dirty="0">
                <a:ea typeface="宋体" pitchFamily="2" charset="-122"/>
              </a:rPr>
              <a:t>a</a:t>
            </a:r>
            <a:r>
              <a:rPr lang="zh-CN" altLang="en-US" sz="2000" dirty="0">
                <a:ea typeface="宋体" pitchFamily="2" charset="-122"/>
              </a:rPr>
              <a:t>）原始图像 </a:t>
            </a:r>
          </a:p>
        </p:txBody>
      </p:sp>
      <p:sp>
        <p:nvSpPr>
          <p:cNvPr id="38993" name="Rectangle 87"/>
          <p:cNvSpPr>
            <a:spLocks noChangeArrowheads="1"/>
          </p:cNvSpPr>
          <p:nvPr/>
        </p:nvSpPr>
        <p:spPr bwMode="auto">
          <a:xfrm>
            <a:off x="3800872" y="4149080"/>
            <a:ext cx="1950244" cy="584775"/>
          </a:xfrm>
          <a:prstGeom prst="rect">
            <a:avLst/>
          </a:prstGeom>
          <a:noFill/>
          <a:ln w="9525">
            <a:noFill/>
            <a:miter lim="800000"/>
            <a:headEnd/>
            <a:tailEnd/>
          </a:ln>
        </p:spPr>
        <p:txBody>
          <a:bodyPr anchor="ctr">
            <a:spAutoFit/>
          </a:bodyPr>
          <a:lstStyle/>
          <a:p>
            <a:pPr eaLnBrk="1" hangingPunct="1"/>
            <a:r>
              <a:rPr lang="zh-CN" altLang="en-US" sz="2000" dirty="0">
                <a:ea typeface="宋体" pitchFamily="2" charset="-122"/>
              </a:rPr>
              <a:t> （</a:t>
            </a:r>
            <a:r>
              <a:rPr lang="en-US" altLang="zh-CN" sz="2000" dirty="0">
                <a:ea typeface="宋体" pitchFamily="2" charset="-122"/>
              </a:rPr>
              <a:t>b</a:t>
            </a:r>
            <a:r>
              <a:rPr lang="zh-CN" altLang="en-US" sz="2000" dirty="0">
                <a:ea typeface="宋体" pitchFamily="2" charset="-122"/>
              </a:rPr>
              <a:t>）比例尺度展宽前的频谱 </a:t>
            </a:r>
          </a:p>
        </p:txBody>
      </p:sp>
      <p:sp>
        <p:nvSpPr>
          <p:cNvPr id="38994" name="Rectangle 88"/>
          <p:cNvSpPr>
            <a:spLocks noChangeArrowheads="1"/>
          </p:cNvSpPr>
          <p:nvPr/>
        </p:nvSpPr>
        <p:spPr bwMode="auto">
          <a:xfrm>
            <a:off x="6465168" y="4149080"/>
            <a:ext cx="2029354" cy="830997"/>
          </a:xfrm>
          <a:prstGeom prst="rect">
            <a:avLst/>
          </a:prstGeom>
          <a:noFill/>
          <a:ln w="9525">
            <a:noFill/>
            <a:miter lim="800000"/>
            <a:headEnd/>
            <a:tailEnd/>
          </a:ln>
        </p:spPr>
        <p:txBody>
          <a:bodyPr anchor="ctr">
            <a:spAutoFit/>
          </a:bodyPr>
          <a:lstStyle/>
          <a:p>
            <a:pPr algn="just" eaLnBrk="1" hangingPunct="1"/>
            <a:r>
              <a:rPr lang="zh-CN" altLang="en-US" sz="2000" dirty="0">
                <a:ea typeface="宋体" pitchFamily="2" charset="-122"/>
              </a:rPr>
              <a:t>（</a:t>
            </a:r>
            <a:r>
              <a:rPr lang="en-US" altLang="zh-CN" sz="2000" dirty="0">
                <a:ea typeface="宋体" pitchFamily="2" charset="-122"/>
              </a:rPr>
              <a:t>c</a:t>
            </a:r>
            <a:r>
              <a:rPr lang="zh-CN" altLang="en-US" sz="2000" dirty="0">
                <a:ea typeface="宋体" pitchFamily="2" charset="-122"/>
              </a:rPr>
              <a:t>）比例尺度</a:t>
            </a:r>
            <a:r>
              <a:rPr lang="en-US" altLang="zh-CN" sz="2000" i="1" dirty="0">
                <a:ea typeface="宋体" pitchFamily="2" charset="-122"/>
              </a:rPr>
              <a:t>a</a:t>
            </a:r>
            <a:r>
              <a:rPr lang="en-US" altLang="zh-CN" sz="2000" dirty="0">
                <a:ea typeface="宋体" pitchFamily="2" charset="-122"/>
              </a:rPr>
              <a:t>=0.1</a:t>
            </a:r>
            <a:r>
              <a:rPr lang="zh-CN" altLang="en-US" sz="2000" dirty="0">
                <a:ea typeface="宋体" pitchFamily="2" charset="-122"/>
              </a:rPr>
              <a:t>，</a:t>
            </a:r>
            <a:r>
              <a:rPr lang="en-US" altLang="zh-CN" sz="2000" i="1" dirty="0">
                <a:ea typeface="宋体" pitchFamily="2" charset="-122"/>
              </a:rPr>
              <a:t>b</a:t>
            </a:r>
            <a:r>
              <a:rPr lang="en-US" altLang="zh-CN" sz="2000" dirty="0">
                <a:ea typeface="宋体" pitchFamily="2" charset="-122"/>
              </a:rPr>
              <a:t>=1</a:t>
            </a:r>
            <a:r>
              <a:rPr lang="zh-CN" altLang="en-US" sz="2000" dirty="0">
                <a:ea typeface="宋体" pitchFamily="2" charset="-122"/>
              </a:rPr>
              <a:t>，展宽后的频谱</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2"/>
          <p:cNvSpPr>
            <a:spLocks noGrp="1" noChangeArrowheads="1"/>
          </p:cNvSpPr>
          <p:nvPr>
            <p:ph type="body" idx="1"/>
          </p:nvPr>
        </p:nvSpPr>
        <p:spPr>
          <a:xfrm>
            <a:off x="507340" y="2276476"/>
            <a:ext cx="8815652" cy="4581525"/>
          </a:xfrm>
        </p:spPr>
        <p:txBody>
          <a:bodyPr/>
          <a:lstStyle/>
          <a:p>
            <a:pP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对一个</a:t>
            </a:r>
            <a:r>
              <a:rPr lang="en-US" altLang="zh-CN" sz="2400" b="1" dirty="0">
                <a:latin typeface="Times New Roman" pitchFamily="18" charset="0"/>
                <a:ea typeface="宋体" pitchFamily="2" charset="-122"/>
              </a:rPr>
              <a:t>2-D</a:t>
            </a:r>
            <a:r>
              <a:rPr lang="zh-CN" altLang="en-US" sz="2400" b="1" dirty="0">
                <a:latin typeface="Times New Roman" pitchFamily="18" charset="0"/>
                <a:ea typeface="宋体" pitchFamily="2" charset="-122"/>
              </a:rPr>
              <a:t>离散函数，其平均值可用下式表示：</a:t>
            </a:r>
          </a:p>
          <a:p>
            <a:pPr algn="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gn="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a:t>
            </a:r>
            <a:r>
              <a:rPr lang="en-US" altLang="zh-CN" sz="2400" b="1" dirty="0">
                <a:latin typeface="Times New Roman" pitchFamily="18" charset="0"/>
                <a:ea typeface="宋体" pitchFamily="2" charset="-122"/>
              </a:rPr>
              <a:t>4.37</a:t>
            </a:r>
            <a:r>
              <a:rPr lang="zh-CN" altLang="en-US" sz="2400" b="1" dirty="0">
                <a:latin typeface="Times New Roman" pitchFamily="18" charset="0"/>
                <a:ea typeface="宋体" pitchFamily="2" charset="-122"/>
              </a:rPr>
              <a:t>）</a:t>
            </a:r>
          </a:p>
          <a:p>
            <a:pPr algn="r">
              <a:lnSpc>
                <a:spcPct val="80000"/>
              </a:lnSpc>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当正反变换采用相同的标度数             时，傅里叶变换</a:t>
            </a:r>
          </a:p>
          <a:p>
            <a:pP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域原点的频谱分量为：</a:t>
            </a:r>
          </a:p>
          <a:p>
            <a:pPr algn="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gn="r">
              <a:lnSpc>
                <a:spcPct val="80000"/>
              </a:lnSpc>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lgn="r">
              <a:lnSpc>
                <a:spcPct val="80000"/>
              </a:lnSpc>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nSpc>
                <a:spcPct val="80000"/>
              </a:lnSpc>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400" b="1" dirty="0">
              <a:latin typeface="Times New Roman" pitchFamily="18" charset="0"/>
              <a:ea typeface="宋体" pitchFamily="2" charset="-122"/>
            </a:endParaRPr>
          </a:p>
        </p:txBody>
      </p:sp>
      <p:sp>
        <p:nvSpPr>
          <p:cNvPr id="3994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4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4"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5"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6"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39957"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8"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59"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0"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1"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2"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3"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4"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5"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6"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8"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69"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39970"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1"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2"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3"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4"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5"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6"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7"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8"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79"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0"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1"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2"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3"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4"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5"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6"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7"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8"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89"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0"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1"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2"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9938"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3510"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93"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4"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5"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6"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7"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8"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39999"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0"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1"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2"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3"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4"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5"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6"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7"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8"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09"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0"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1"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2"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3"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4"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015" name="Rectangle 84"/>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9939" name="Object 3"/>
          <p:cNvGraphicFramePr>
            <a:graphicFrameLocks noChangeAspect="1"/>
          </p:cNvGraphicFramePr>
          <p:nvPr/>
        </p:nvGraphicFramePr>
        <p:xfrm>
          <a:off x="2534973" y="2781301"/>
          <a:ext cx="4134379" cy="968375"/>
        </p:xfrm>
        <a:graphic>
          <a:graphicData uri="http://schemas.openxmlformats.org/presentationml/2006/ole">
            <mc:AlternateContent xmlns:mc="http://schemas.openxmlformats.org/markup-compatibility/2006">
              <mc:Choice xmlns:v="urn:schemas-microsoft-com:vml" Requires="v">
                <p:oleObj spid="_x0000_s63511" name="公式" r:id="rId5" imgW="1765080" imgH="444240" progId="Equation.3">
                  <p:embed/>
                </p:oleObj>
              </mc:Choice>
              <mc:Fallback>
                <p:oleObj name="公式" r:id="rId5" imgW="1765080" imgH="4442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4973" y="2781301"/>
                        <a:ext cx="4134379"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016" name="Rectangle 86"/>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9940" name="Object 4"/>
          <p:cNvGraphicFramePr>
            <a:graphicFrameLocks noChangeAspect="1"/>
          </p:cNvGraphicFramePr>
          <p:nvPr/>
        </p:nvGraphicFramePr>
        <p:xfrm>
          <a:off x="4664968" y="3717032"/>
          <a:ext cx="779066" cy="398462"/>
        </p:xfrm>
        <a:graphic>
          <a:graphicData uri="http://schemas.openxmlformats.org/presentationml/2006/ole">
            <mc:AlternateContent xmlns:mc="http://schemas.openxmlformats.org/markup-compatibility/2006">
              <mc:Choice xmlns:v="urn:schemas-microsoft-com:vml" Requires="v">
                <p:oleObj spid="_x0000_s63512" name="公式" r:id="rId7" imgW="330120" imgH="177480" progId="Equation.3">
                  <p:embed/>
                </p:oleObj>
              </mc:Choice>
              <mc:Fallback>
                <p:oleObj name="公式" r:id="rId7" imgW="330120" imgH="177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4968" y="3717032"/>
                        <a:ext cx="779066"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1" name="Object 5"/>
          <p:cNvGraphicFramePr>
            <a:graphicFrameLocks noChangeAspect="1"/>
          </p:cNvGraphicFramePr>
          <p:nvPr/>
        </p:nvGraphicFramePr>
        <p:xfrm>
          <a:off x="584730" y="5013325"/>
          <a:ext cx="8191368" cy="1582738"/>
        </p:xfrm>
        <a:graphic>
          <a:graphicData uri="http://schemas.openxmlformats.org/presentationml/2006/ole">
            <mc:AlternateContent xmlns:mc="http://schemas.openxmlformats.org/markup-compatibility/2006">
              <mc:Choice xmlns:v="urn:schemas-microsoft-com:vml" Requires="v">
                <p:oleObj spid="_x0000_s63513" name="公式" r:id="rId9" imgW="3898800" imgH="812520" progId="Equation.3">
                  <p:embed/>
                </p:oleObj>
              </mc:Choice>
              <mc:Fallback>
                <p:oleObj name="公式" r:id="rId9" imgW="3898800" imgH="81252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730" y="5013325"/>
                        <a:ext cx="8191368" cy="158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017" name="Rectangle 89"/>
          <p:cNvSpPr>
            <a:spLocks noChangeArrowheads="1"/>
          </p:cNvSpPr>
          <p:nvPr/>
        </p:nvSpPr>
        <p:spPr bwMode="auto">
          <a:xfrm>
            <a:off x="271728" y="1539165"/>
            <a:ext cx="4841390" cy="426870"/>
          </a:xfrm>
          <a:prstGeom prst="rect">
            <a:avLst/>
          </a:prstGeom>
          <a:noFill/>
          <a:ln w="9525">
            <a:noFill/>
            <a:miter lim="800000"/>
            <a:headEnd/>
            <a:tailEnd/>
          </a:ln>
        </p:spPr>
        <p:txBody>
          <a:bodyPr wrap="none" tIns="84111" bIns="46023" anchor="ctr">
            <a:spAutoFit/>
          </a:bodyPr>
          <a:lstStyle/>
          <a:p>
            <a:pPr eaLnBrk="1" hangingPunct="1"/>
            <a:r>
              <a:rPr lang="en-US" altLang="zh-CN" sz="2400" dirty="0">
                <a:latin typeface="幼圆" pitchFamily="49" charset="-122"/>
                <a:ea typeface="幼圆" pitchFamily="49" charset="-122"/>
              </a:rPr>
              <a:t>4.4.7  </a:t>
            </a:r>
            <a:r>
              <a:rPr lang="zh-CN" altLang="fr-FR" sz="2400" dirty="0">
                <a:latin typeface="幼圆" pitchFamily="49" charset="-122"/>
                <a:ea typeface="幼圆" pitchFamily="49" charset="-122"/>
              </a:rPr>
              <a:t>平均值</a:t>
            </a:r>
            <a:r>
              <a:rPr lang="zh-CN" altLang="en-US" sz="2400" dirty="0">
                <a:latin typeface="幼圆" pitchFamily="49" charset="-122"/>
                <a:ea typeface="幼圆" pitchFamily="49" charset="-122"/>
              </a:rPr>
              <a:t>（</a:t>
            </a:r>
            <a:r>
              <a:rPr lang="fr-FR" altLang="zh-CN" sz="2400" dirty="0">
                <a:latin typeface="幼圆" pitchFamily="49" charset="-122"/>
                <a:ea typeface="幼圆" pitchFamily="49" charset="-122"/>
              </a:rPr>
              <a:t>Average Value</a:t>
            </a:r>
            <a:r>
              <a:rPr lang="zh-CN" altLang="en-US" sz="2400" dirty="0">
                <a:latin typeface="幼圆" pitchFamily="49" charset="-122"/>
                <a:ea typeface="幼圆" pitchFamily="49" charset="-122"/>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Rectangle 2"/>
          <p:cNvSpPr>
            <a:spLocks noGrp="1" noChangeArrowheads="1"/>
          </p:cNvSpPr>
          <p:nvPr>
            <p:ph type="body" idx="1"/>
          </p:nvPr>
        </p:nvSpPr>
        <p:spPr>
          <a:xfrm>
            <a:off x="428229" y="1124745"/>
            <a:ext cx="9206044" cy="5501482"/>
          </a:xfrm>
        </p:spPr>
        <p:txBody>
          <a:bodyPr/>
          <a:lstStyle/>
          <a:p>
            <a:pP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两式比较可得 ：</a:t>
            </a:r>
          </a:p>
          <a:p>
            <a:pPr algn="r">
              <a:lnSpc>
                <a:spcPct val="80000"/>
              </a:lnSpc>
              <a:buClr>
                <a:schemeClr val="tx2"/>
              </a:buClr>
              <a:buSzPct val="80000"/>
              <a:buFont typeface="Wingdings" pitchFamily="2" charset="2"/>
              <a:buNone/>
            </a:pPr>
            <a:endParaRPr lang="zh-CN" altLang="en-US" b="1" dirty="0">
              <a:latin typeface="Times New Roman" pitchFamily="18" charset="0"/>
              <a:ea typeface="宋体" pitchFamily="2" charset="-122"/>
            </a:endParaRPr>
          </a:p>
          <a:p>
            <a:pPr algn="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 （</a:t>
            </a:r>
            <a:r>
              <a:rPr lang="en-US" altLang="zh-CN" b="1" dirty="0">
                <a:latin typeface="Times New Roman" pitchFamily="18" charset="0"/>
                <a:ea typeface="宋体" pitchFamily="2" charset="-122"/>
              </a:rPr>
              <a:t>4.39</a:t>
            </a:r>
            <a:r>
              <a:rPr lang="zh-CN" altLang="en-US" b="1" dirty="0">
                <a:latin typeface="Times New Roman" pitchFamily="18" charset="0"/>
                <a:ea typeface="宋体" pitchFamily="2" charset="-122"/>
              </a:rPr>
              <a:t>）</a:t>
            </a:r>
          </a:p>
          <a:p>
            <a:pPr algn="r">
              <a:lnSpc>
                <a:spcPct val="80000"/>
              </a:lnSpc>
              <a:buClr>
                <a:schemeClr val="tx2"/>
              </a:buClr>
              <a:buSzPct val="80000"/>
              <a:buFont typeface="Wingdings" pitchFamily="2" charset="2"/>
              <a:buNone/>
            </a:pPr>
            <a:endParaRPr lang="zh-CN" altLang="en-US"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        也就是说，频谱的直流成分      倍于图像平面</a:t>
            </a:r>
          </a:p>
          <a:p>
            <a:pP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的亮度平均值。在使用诸如高通滤波器的场合，其</a:t>
            </a:r>
          </a:p>
          <a:p>
            <a:pP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           值会衰减，因为图像的亮度在很大程度上受</a:t>
            </a:r>
          </a:p>
          <a:p>
            <a:pPr>
              <a:lnSpc>
                <a:spcPct val="80000"/>
              </a:lnSpc>
              <a:buClr>
                <a:schemeClr val="tx2"/>
              </a:buClr>
              <a:buSzPct val="80000"/>
              <a:buFont typeface="Wingdings" pitchFamily="2" charset="2"/>
              <a:buNone/>
            </a:pPr>
            <a:r>
              <a:rPr lang="zh-CN" altLang="en-US" b="1" dirty="0">
                <a:latin typeface="Times New Roman" pitchFamily="18" charset="0"/>
                <a:ea typeface="宋体" pitchFamily="2" charset="-122"/>
              </a:rPr>
              <a:t>到影响，采用对比度拉伸的方法可以缓和这种衰减。</a:t>
            </a:r>
          </a:p>
          <a:p>
            <a:pPr>
              <a:lnSpc>
                <a:spcPct val="80000"/>
              </a:lnSpc>
              <a:buClr>
                <a:schemeClr val="tx2"/>
              </a:buClr>
              <a:buSzPct val="80000"/>
              <a:buFont typeface="Wingdings" pitchFamily="2" charset="2"/>
              <a:buNone/>
            </a:pPr>
            <a:endParaRPr lang="zh-CN" altLang="en-US"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1200" b="1" dirty="0">
              <a:latin typeface="Times New Roman" pitchFamily="18" charset="0"/>
              <a:ea typeface="宋体" pitchFamily="2" charset="-122"/>
            </a:endParaRPr>
          </a:p>
        </p:txBody>
      </p:sp>
      <p:sp>
        <p:nvSpPr>
          <p:cNvPr id="4096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6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6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8"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79"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0"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a:t>
            </a:r>
            <a:r>
              <a:rPr lang="en-US" altLang="zh-CN" b="1">
                <a:latin typeface="Times New Roman" pitchFamily="18" charset="0"/>
                <a:ea typeface="宋体" pitchFamily="2" charset="-122"/>
              </a:rPr>
              <a:t>Characteristics</a:t>
            </a:r>
            <a:r>
              <a:rPr lang="en-US" altLang="en-US" b="1">
                <a:latin typeface="Times New Roman" pitchFamily="18" charset="0"/>
                <a:ea typeface="宋体" pitchFamily="2" charset="-122"/>
              </a:rPr>
              <a:t> of Fourier Transform)</a:t>
            </a:r>
            <a:endParaRPr lang="zh-CN" altLang="en-US" b="1">
              <a:latin typeface="Times New Roman" pitchFamily="18" charset="0"/>
              <a:ea typeface="宋体" pitchFamily="2" charset="-122"/>
            </a:endParaRPr>
          </a:p>
        </p:txBody>
      </p:sp>
      <p:sp>
        <p:nvSpPr>
          <p:cNvPr id="40981"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2"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3"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4"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5"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6"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7"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8"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89"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0"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1"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2"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3"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4"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0995"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6"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7"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8"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0999"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0"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1"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2"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3"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4"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5"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6"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7"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8"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09"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0"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1"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2"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3"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4"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5"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6"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7"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62"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4534"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8"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19"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0"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1"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2"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3"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4"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5"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6"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7"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8"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29"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0"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1"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2"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3"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4"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5"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6"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7"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8"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39"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40"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41" name="Rectangle 80"/>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42" name="Rectangle 82"/>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043" name="Rectangle 8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63" name="Object 3"/>
          <p:cNvGraphicFramePr>
            <a:graphicFrameLocks noChangeAspect="1"/>
          </p:cNvGraphicFramePr>
          <p:nvPr/>
        </p:nvGraphicFramePr>
        <p:xfrm>
          <a:off x="3080792" y="1700808"/>
          <a:ext cx="3198813" cy="912812"/>
        </p:xfrm>
        <a:graphic>
          <a:graphicData uri="http://schemas.openxmlformats.org/presentationml/2006/ole">
            <mc:AlternateContent xmlns:mc="http://schemas.openxmlformats.org/markup-compatibility/2006">
              <mc:Choice xmlns:v="urn:schemas-microsoft-com:vml" Requires="v">
                <p:oleObj spid="_x0000_s64535" name="公式" r:id="rId5" imgW="1269720" imgH="393480" progId="Equation.3">
                  <p:embed/>
                </p:oleObj>
              </mc:Choice>
              <mc:Fallback>
                <p:oleObj name="公式" r:id="rId5" imgW="126972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792" y="1700808"/>
                        <a:ext cx="3198813"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4"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64" name="Object 4"/>
          <p:cNvGraphicFramePr>
            <a:graphicFrameLocks noChangeAspect="1"/>
          </p:cNvGraphicFramePr>
          <p:nvPr/>
        </p:nvGraphicFramePr>
        <p:xfrm>
          <a:off x="6321152" y="2996952"/>
          <a:ext cx="527977" cy="422275"/>
        </p:xfrm>
        <a:graphic>
          <a:graphicData uri="http://schemas.openxmlformats.org/presentationml/2006/ole">
            <mc:AlternateContent xmlns:mc="http://schemas.openxmlformats.org/markup-compatibility/2006">
              <mc:Choice xmlns:v="urn:schemas-microsoft-com:vml" Requires="v">
                <p:oleObj spid="_x0000_s64536" name="公式" r:id="rId7" imgW="190440" imgH="164880" progId="Equation.3">
                  <p:embed/>
                </p:oleObj>
              </mc:Choice>
              <mc:Fallback>
                <p:oleObj name="公式" r:id="rId7" imgW="190440" imgH="1648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1152" y="2996952"/>
                        <a:ext cx="527977"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5" name="Rectangle 8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0965" name="Object 5"/>
          <p:cNvGraphicFramePr>
            <a:graphicFrameLocks noChangeAspect="1"/>
          </p:cNvGraphicFramePr>
          <p:nvPr/>
        </p:nvGraphicFramePr>
        <p:xfrm>
          <a:off x="416496" y="3933056"/>
          <a:ext cx="1092067" cy="471488"/>
        </p:xfrm>
        <a:graphic>
          <a:graphicData uri="http://schemas.openxmlformats.org/presentationml/2006/ole">
            <mc:AlternateContent xmlns:mc="http://schemas.openxmlformats.org/markup-compatibility/2006">
              <mc:Choice xmlns:v="urn:schemas-microsoft-com:vml" Requires="v">
                <p:oleObj spid="_x0000_s64537" name="公式" r:id="rId9" imgW="457200" imgH="215640" progId="Equation.3">
                  <p:embed/>
                </p:oleObj>
              </mc:Choice>
              <mc:Fallback>
                <p:oleObj name="公式" r:id="rId9" imgW="45720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496" y="3933056"/>
                        <a:ext cx="1092067"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body" idx="1"/>
          </p:nvPr>
        </p:nvSpPr>
        <p:spPr>
          <a:xfrm>
            <a:off x="350838" y="980728"/>
            <a:ext cx="8815652" cy="4852987"/>
          </a:xfrm>
        </p:spPr>
        <p:txBody>
          <a:bodyPr/>
          <a:lstStyle/>
          <a:p>
            <a:pPr>
              <a:buClr>
                <a:schemeClr val="tx2"/>
              </a:buClr>
              <a:buSzPct val="80000"/>
              <a:buFont typeface="Wingdings" pitchFamily="2" charset="2"/>
              <a:buNone/>
            </a:pPr>
            <a:r>
              <a:rPr lang="en-US" altLang="zh-CN" sz="2400" b="1" dirty="0">
                <a:ea typeface="宋体" pitchFamily="2" charset="-122"/>
              </a:rPr>
              <a:t>4.4.8</a:t>
            </a:r>
            <a:r>
              <a:rPr lang="en-US" altLang="zh-CN" sz="2400" dirty="0">
                <a:ea typeface="宋体" pitchFamily="2" charset="-122"/>
              </a:rPr>
              <a:t> </a:t>
            </a:r>
            <a:r>
              <a:rPr lang="zh-CN" altLang="en-US" sz="2400" b="1" dirty="0">
                <a:latin typeface="Times New Roman" pitchFamily="18" charset="0"/>
                <a:ea typeface="宋体" pitchFamily="2" charset="-122"/>
              </a:rPr>
              <a:t> 卷积定理</a:t>
            </a:r>
            <a:r>
              <a:rPr lang="en-US" altLang="zh-CN" sz="2400" b="1" dirty="0">
                <a:latin typeface="Times New Roman" pitchFamily="18" charset="0"/>
                <a:ea typeface="宋体" pitchFamily="2" charset="-122"/>
              </a:rPr>
              <a:t>(Convolution Theorem)</a:t>
            </a:r>
          </a:p>
          <a:p>
            <a:pPr>
              <a:buClr>
                <a:schemeClr val="tx2"/>
              </a:buClr>
              <a:buSzPct val="80000"/>
              <a:buFont typeface="Wingdings" pitchFamily="2" charset="2"/>
              <a:buNone/>
            </a:pPr>
            <a:endParaRPr lang="en-US" altLang="zh-CN" sz="2400" b="1" dirty="0">
              <a:latin typeface="Times New Roman" pitchFamily="18" charset="0"/>
              <a:ea typeface="宋体" pitchFamily="2" charset="-122"/>
            </a:endParaRPr>
          </a:p>
          <a:p>
            <a:pPr>
              <a:buClr>
                <a:schemeClr val="tx2"/>
              </a:buClr>
              <a:buSzPct val="80000"/>
              <a:buFont typeface="Wingdings" pitchFamily="2" charset="2"/>
              <a:buNone/>
            </a:pPr>
            <a:r>
              <a:rPr lang="zh-CN" altLang="en-US" sz="2400" b="1" dirty="0">
                <a:latin typeface="Times New Roman" pitchFamily="18" charset="0"/>
                <a:ea typeface="宋体" pitchFamily="2" charset="-122"/>
              </a:rPr>
              <a:t>        卷积定理是线性系统分析中最重要的一条定理。</a:t>
            </a:r>
          </a:p>
          <a:p>
            <a:pPr>
              <a:buClr>
                <a:schemeClr val="tx2"/>
              </a:buClr>
              <a:buSzPct val="80000"/>
              <a:buFont typeface="Wingdings" pitchFamily="2" charset="2"/>
              <a:buNone/>
            </a:pPr>
            <a:r>
              <a:rPr lang="zh-CN" altLang="en-US" sz="2400" b="1" dirty="0">
                <a:latin typeface="Times New Roman" pitchFamily="18" charset="0"/>
                <a:ea typeface="宋体" pitchFamily="2" charset="-122"/>
              </a:rPr>
              <a:t>下面先考虑一维傅里叶变换：</a:t>
            </a:r>
          </a:p>
          <a:p>
            <a:pPr algn="r">
              <a:buClr>
                <a:schemeClr val="tx2"/>
              </a:buClr>
              <a:buSzPct val="80000"/>
              <a:buFont typeface="Wingdings" pitchFamily="2" charset="2"/>
              <a:buNone/>
            </a:pPr>
            <a:r>
              <a:rPr lang="zh-CN" altLang="en-US" sz="2400" b="1" dirty="0">
                <a:latin typeface="Times New Roman" pitchFamily="18" charset="0"/>
                <a:ea typeface="宋体" pitchFamily="2" charset="-122"/>
              </a:rPr>
              <a:t>                                 </a:t>
            </a:r>
          </a:p>
          <a:p>
            <a:pPr algn="r">
              <a:buClr>
                <a:schemeClr val="tx2"/>
              </a:buClr>
              <a:buSzPct val="80000"/>
              <a:buFont typeface="Wingdings" pitchFamily="2" charset="2"/>
              <a:buNone/>
            </a:pPr>
            <a:r>
              <a:rPr lang="zh-CN" altLang="en-US" sz="2400" b="1" dirty="0">
                <a:latin typeface="Times New Roman" pitchFamily="18" charset="0"/>
                <a:ea typeface="宋体" pitchFamily="2" charset="-122"/>
              </a:rPr>
              <a:t>（</a:t>
            </a:r>
            <a:r>
              <a:rPr lang="en-US" altLang="zh-CN" sz="2400" b="1" dirty="0">
                <a:latin typeface="Times New Roman" pitchFamily="18" charset="0"/>
                <a:ea typeface="宋体" pitchFamily="2" charset="-122"/>
              </a:rPr>
              <a:t>4.40</a:t>
            </a:r>
            <a:r>
              <a:rPr lang="zh-CN" altLang="en-US" sz="2400" b="1" dirty="0">
                <a:latin typeface="Times New Roman" pitchFamily="18" charset="0"/>
                <a:ea typeface="宋体" pitchFamily="2" charset="-122"/>
              </a:rPr>
              <a:t>）</a:t>
            </a:r>
          </a:p>
          <a:p>
            <a:pPr algn="r">
              <a:buClr>
                <a:schemeClr val="tx2"/>
              </a:buClr>
              <a:buSzPct val="80000"/>
              <a:buFont typeface="Wingdings" pitchFamily="2" charset="2"/>
              <a:buNone/>
            </a:pPr>
            <a:endParaRPr lang="zh-CN" altLang="en-US" sz="2400" b="1" dirty="0">
              <a:latin typeface="Times New Roman" pitchFamily="18" charset="0"/>
              <a:ea typeface="宋体" pitchFamily="2" charset="-122"/>
            </a:endParaRPr>
          </a:p>
          <a:p>
            <a:pPr>
              <a:buClr>
                <a:schemeClr val="tx2"/>
              </a:buClr>
              <a:buSzPct val="80000"/>
              <a:buFont typeface="Wingdings" pitchFamily="2" charset="2"/>
              <a:buNone/>
            </a:pPr>
            <a:r>
              <a:rPr lang="zh-CN" altLang="en-US" sz="2400" b="1" dirty="0">
                <a:latin typeface="Times New Roman" pitchFamily="18" charset="0"/>
                <a:ea typeface="宋体" pitchFamily="2" charset="-122"/>
              </a:rPr>
              <a:t>同样二维情况也是如此                                       </a:t>
            </a:r>
          </a:p>
          <a:p>
            <a:pPr algn="just">
              <a:buClr>
                <a:schemeClr val="tx2"/>
              </a:buClr>
              <a:buSzPct val="80000"/>
              <a:buNone/>
            </a:pPr>
            <a:r>
              <a:rPr lang="zh-CN" altLang="en-US" sz="2400" b="1" dirty="0">
                <a:latin typeface="Times New Roman" pitchFamily="18" charset="0"/>
                <a:ea typeface="宋体" pitchFamily="2" charset="-122"/>
              </a:rPr>
              <a:t>                                                                                                  （</a:t>
            </a:r>
            <a:r>
              <a:rPr lang="en-US" altLang="zh-CN" sz="2400" b="1" dirty="0">
                <a:latin typeface="Times New Roman" pitchFamily="18" charset="0"/>
                <a:ea typeface="宋体" pitchFamily="2" charset="-122"/>
              </a:rPr>
              <a:t>4.41</a:t>
            </a:r>
            <a:r>
              <a:rPr lang="zh-CN" altLang="en-US" sz="2400" b="1" dirty="0">
                <a:latin typeface="Times New Roman" pitchFamily="18" charset="0"/>
                <a:ea typeface="宋体" pitchFamily="2" charset="-122"/>
              </a:rPr>
              <a:t>）                                                                                                                               </a:t>
            </a:r>
          </a:p>
        </p:txBody>
      </p:sp>
      <p:sp>
        <p:nvSpPr>
          <p:cNvPr id="4199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1"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5"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7"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8"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1999"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0"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1"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2"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3"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4.4 傅里叶变换的性质(Characteristics of Fourier Transform)</a:t>
            </a:r>
            <a:endParaRPr lang="zh-CN" altLang="en-US" b="1">
              <a:latin typeface="Times New Roman" pitchFamily="18" charset="0"/>
              <a:ea typeface="宋体" pitchFamily="2" charset="-122"/>
            </a:endParaRPr>
          </a:p>
        </p:txBody>
      </p:sp>
      <p:sp>
        <p:nvSpPr>
          <p:cNvPr id="42004"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0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6"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7"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2018"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19"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0"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1"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2"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3"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4"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5"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6"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7"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8"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29"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0"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1"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2"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3"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4"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5"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6"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7"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8"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39"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0"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1986"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5553"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41"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2"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3"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4"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5"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6"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7"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8"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49"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0"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1"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2"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3"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4"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5"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6"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7"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8"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59"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0"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1"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2"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3"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4"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5"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6"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7"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8" name="Rectangle 8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2069" name="Rectangle 88"/>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1987" name="Object 3"/>
          <p:cNvGraphicFramePr>
            <a:graphicFrameLocks noChangeAspect="1"/>
          </p:cNvGraphicFramePr>
          <p:nvPr/>
        </p:nvGraphicFramePr>
        <p:xfrm>
          <a:off x="741232" y="3573463"/>
          <a:ext cx="7396823" cy="736600"/>
        </p:xfrm>
        <a:graphic>
          <a:graphicData uri="http://schemas.openxmlformats.org/presentationml/2006/ole">
            <mc:AlternateContent xmlns:mc="http://schemas.openxmlformats.org/markup-compatibility/2006">
              <mc:Choice xmlns:v="urn:schemas-microsoft-com:vml" Requires="v">
                <p:oleObj spid="_x0000_s65554" name="公式" r:id="rId5" imgW="3060360" imgH="330120" progId="Equation.3">
                  <p:embed/>
                </p:oleObj>
              </mc:Choice>
              <mc:Fallback>
                <p:oleObj name="公式" r:id="rId5" imgW="3060360" imgH="33012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232" y="3573463"/>
                        <a:ext cx="739682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70" name="Rectangle 9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1988" name="Object 4"/>
          <p:cNvGraphicFramePr>
            <a:graphicFrameLocks noChangeAspect="1"/>
          </p:cNvGraphicFramePr>
          <p:nvPr/>
        </p:nvGraphicFramePr>
        <p:xfrm>
          <a:off x="1424608" y="5229200"/>
          <a:ext cx="6390746" cy="549275"/>
        </p:xfrm>
        <a:graphic>
          <a:graphicData uri="http://schemas.openxmlformats.org/presentationml/2006/ole">
            <mc:AlternateContent xmlns:mc="http://schemas.openxmlformats.org/markup-compatibility/2006">
              <mc:Choice xmlns:v="urn:schemas-microsoft-com:vml" Requires="v">
                <p:oleObj spid="_x0000_s65555" name="公式" r:id="rId7" imgW="2311200" imgH="215640" progId="Equation.3">
                  <p:embed/>
                </p:oleObj>
              </mc:Choice>
              <mc:Fallback>
                <p:oleObj name="公式" r:id="rId7" imgW="231120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4608" y="5229200"/>
                        <a:ext cx="6390746"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body" idx="1"/>
          </p:nvPr>
        </p:nvSpPr>
        <p:spPr>
          <a:xfrm>
            <a:off x="0" y="1557338"/>
            <a:ext cx="9906000" cy="4176712"/>
          </a:xfrm>
        </p:spPr>
        <p:txBody>
          <a:bodyPr/>
          <a:lstStyle/>
          <a:p>
            <a:pPr>
              <a:lnSpc>
                <a:spcPct val="80000"/>
              </a:lnSpc>
              <a:buClr>
                <a:schemeClr val="tx2"/>
              </a:buClr>
              <a:buSzPct val="80000"/>
              <a:buFont typeface="Wingdings" pitchFamily="2" charset="2"/>
              <a:buChar char="l"/>
            </a:pPr>
            <a:r>
              <a:rPr lang="zh-CN" altLang="en-US" sz="2800" b="1" dirty="0">
                <a:latin typeface="Times New Roman" pitchFamily="18" charset="0"/>
                <a:ea typeface="宋体" pitchFamily="2" charset="-122"/>
              </a:rPr>
              <a:t>例</a:t>
            </a:r>
            <a:r>
              <a:rPr lang="en-US" altLang="zh-CN" sz="2800" b="1" dirty="0">
                <a:latin typeface="Times New Roman" pitchFamily="18" charset="0"/>
                <a:ea typeface="宋体" pitchFamily="2" charset="-122"/>
              </a:rPr>
              <a:t>4.6</a:t>
            </a:r>
            <a:r>
              <a:rPr lang="zh-CN" altLang="en-US" sz="2800" b="1" dirty="0">
                <a:latin typeface="Times New Roman" pitchFamily="18" charset="0"/>
                <a:ea typeface="宋体" pitchFamily="2" charset="-122"/>
              </a:rPr>
              <a:t>对一副图进行傅里叶变换，求出其频谱图，</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然后利用平移性质，在原图的基础上乘以         求傅里叶</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变换的频谱图（程序参照例</a:t>
            </a:r>
            <a:r>
              <a:rPr lang="en-US" altLang="zh-CN" sz="2800" b="1" dirty="0">
                <a:latin typeface="Times New Roman" pitchFamily="18" charset="0"/>
                <a:ea typeface="宋体" pitchFamily="2" charset="-122"/>
              </a:rPr>
              <a:t>4.2</a:t>
            </a:r>
            <a:r>
              <a:rPr lang="zh-CN" altLang="en-US" sz="2800" b="1" dirty="0">
                <a:latin typeface="Times New Roman" pitchFamily="18" charset="0"/>
                <a:ea typeface="宋体" pitchFamily="2" charset="-122"/>
              </a:rPr>
              <a:t>）。</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       </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000" b="1" dirty="0">
                <a:latin typeface="宋体" pitchFamily="2" charset="-122"/>
                <a:ea typeface="宋体" pitchFamily="2" charset="-122"/>
              </a:rPr>
              <a:t>       （</a:t>
            </a:r>
            <a:r>
              <a:rPr lang="en-US" altLang="zh-CN" sz="2000" b="1" dirty="0">
                <a:latin typeface="宋体" pitchFamily="2" charset="-122"/>
                <a:ea typeface="宋体" pitchFamily="2" charset="-122"/>
              </a:rPr>
              <a:t>a</a:t>
            </a:r>
            <a:r>
              <a:rPr lang="zh-CN" altLang="en-US" sz="2000" b="1" dirty="0">
                <a:latin typeface="宋体" pitchFamily="2" charset="-122"/>
                <a:ea typeface="宋体" pitchFamily="2" charset="-122"/>
              </a:rPr>
              <a:t>）原图             （</a:t>
            </a:r>
            <a:r>
              <a:rPr lang="en-US" altLang="zh-CN" sz="2000" b="1" dirty="0">
                <a:latin typeface="宋体" pitchFamily="2" charset="-122"/>
                <a:ea typeface="宋体" pitchFamily="2" charset="-122"/>
              </a:rPr>
              <a:t>b</a:t>
            </a:r>
            <a:r>
              <a:rPr lang="zh-CN" altLang="en-US" sz="2000" b="1" dirty="0">
                <a:latin typeface="宋体" pitchFamily="2" charset="-122"/>
                <a:ea typeface="宋体" pitchFamily="2" charset="-122"/>
              </a:rPr>
              <a:t>）频谱图         （</a:t>
            </a:r>
            <a:r>
              <a:rPr lang="en-US" altLang="zh-CN" sz="2000" b="1" dirty="0">
                <a:latin typeface="宋体" pitchFamily="2" charset="-122"/>
                <a:ea typeface="宋体" pitchFamily="2" charset="-122"/>
              </a:rPr>
              <a:t>c</a:t>
            </a:r>
            <a:r>
              <a:rPr lang="zh-CN" altLang="en-US" sz="2000" b="1" dirty="0">
                <a:latin typeface="宋体" pitchFamily="2" charset="-122"/>
                <a:ea typeface="宋体" pitchFamily="2" charset="-122"/>
              </a:rPr>
              <a:t>）中心移到零点的频谱图</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   图</a:t>
            </a:r>
            <a:r>
              <a:rPr lang="en-US" altLang="zh-CN" sz="2800" b="1" dirty="0">
                <a:latin typeface="宋体" pitchFamily="2" charset="-122"/>
                <a:ea typeface="宋体" pitchFamily="2" charset="-122"/>
              </a:rPr>
              <a:t>4.8</a:t>
            </a:r>
            <a:r>
              <a:rPr lang="zh-CN" altLang="en-US" sz="2800" b="1" dirty="0">
                <a:latin typeface="宋体" pitchFamily="2" charset="-122"/>
                <a:ea typeface="宋体" pitchFamily="2" charset="-122"/>
              </a:rPr>
              <a:t>二维离散傅里叶变换结果中频率成分分布示意图</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                             </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301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1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4"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5"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6" name="Rectangle 17"/>
          <p:cNvSpPr>
            <a:spLocks noGrp="1" noChangeArrowheads="1"/>
          </p:cNvSpPr>
          <p:nvPr>
            <p:ph type="title"/>
          </p:nvPr>
        </p:nvSpPr>
        <p:spPr>
          <a:noFill/>
        </p:spPr>
        <p:txBody>
          <a:bodyPr/>
          <a:lstStyle/>
          <a:p>
            <a:r>
              <a:rPr lang="en-US" altLang="en-US" sz="3200" b="1" dirty="0">
                <a:latin typeface="Times New Roman" pitchFamily="18" charset="0"/>
                <a:ea typeface="宋体" pitchFamily="2" charset="-122"/>
              </a:rPr>
              <a:t>4.5 </a:t>
            </a:r>
            <a:r>
              <a:rPr lang="en-US" altLang="en-US" sz="3200" b="1" dirty="0" err="1">
                <a:latin typeface="Times New Roman" pitchFamily="18" charset="0"/>
                <a:ea typeface="宋体" pitchFamily="2" charset="-122"/>
              </a:rPr>
              <a:t>图像傅里叶变换实例</a:t>
            </a:r>
            <a:br>
              <a:rPr lang="en-US" altLang="en-US" sz="3200" b="1" dirty="0">
                <a:latin typeface="Times New Roman" pitchFamily="18" charset="0"/>
                <a:ea typeface="宋体" pitchFamily="2" charset="-122"/>
              </a:rPr>
            </a:br>
            <a:r>
              <a:rPr lang="en-US" altLang="en-US" sz="3200" b="1" dirty="0">
                <a:latin typeface="Times New Roman" pitchFamily="18" charset="0"/>
                <a:ea typeface="宋体" pitchFamily="2" charset="-122"/>
              </a:rPr>
              <a:t>(Examples of Fourier Transform Images)</a:t>
            </a:r>
            <a:endParaRPr lang="zh-CN" altLang="en-US" sz="3200" b="1" dirty="0">
              <a:latin typeface="Times New Roman" pitchFamily="18" charset="0"/>
              <a:ea typeface="宋体" pitchFamily="2" charset="-122"/>
            </a:endParaRPr>
          </a:p>
        </p:txBody>
      </p:sp>
      <p:sp>
        <p:nvSpPr>
          <p:cNvPr id="43027"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8"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29"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0"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1"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2"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3"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4"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5"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6"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8"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39"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0"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3041"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2"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3"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4"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5"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6"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7"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8"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49"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0"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1"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2"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3"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4"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5"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6"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7"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8"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59"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0"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1"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2"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3"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3010"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6572"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64"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5"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6"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7"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8"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69"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0"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1"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2"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3"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4"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5"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6"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7"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8"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79"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0"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1"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2"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3"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4"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5"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6"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7"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8"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89"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90"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91"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3092"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43093" name="Picture 87"/>
          <p:cNvPicPr>
            <a:picLocks noChangeAspect="1" noChangeArrowheads="1"/>
          </p:cNvPicPr>
          <p:nvPr/>
        </p:nvPicPr>
        <p:blipFill>
          <a:blip r:embed="rId5" cstate="print"/>
          <a:srcRect/>
          <a:stretch>
            <a:fillRect/>
          </a:stretch>
        </p:blipFill>
        <p:spPr bwMode="auto">
          <a:xfrm>
            <a:off x="741231" y="2924175"/>
            <a:ext cx="2022475" cy="1866900"/>
          </a:xfrm>
          <a:prstGeom prst="rect">
            <a:avLst/>
          </a:prstGeom>
          <a:noFill/>
          <a:ln w="9525">
            <a:noFill/>
            <a:miter lim="800000"/>
            <a:headEnd/>
            <a:tailEnd/>
          </a:ln>
        </p:spPr>
      </p:pic>
      <p:pic>
        <p:nvPicPr>
          <p:cNvPr id="43094" name="Picture 88"/>
          <p:cNvPicPr>
            <a:picLocks noChangeAspect="1" noChangeArrowheads="1"/>
          </p:cNvPicPr>
          <p:nvPr/>
        </p:nvPicPr>
        <p:blipFill>
          <a:blip r:embed="rId6" cstate="print"/>
          <a:srcRect/>
          <a:stretch>
            <a:fillRect/>
          </a:stretch>
        </p:blipFill>
        <p:spPr bwMode="auto">
          <a:xfrm>
            <a:off x="3783542" y="2924175"/>
            <a:ext cx="2012156" cy="1866900"/>
          </a:xfrm>
          <a:prstGeom prst="rect">
            <a:avLst/>
          </a:prstGeom>
          <a:noFill/>
          <a:ln w="9525">
            <a:noFill/>
            <a:miter lim="800000"/>
            <a:headEnd/>
            <a:tailEnd/>
          </a:ln>
        </p:spPr>
      </p:pic>
      <p:pic>
        <p:nvPicPr>
          <p:cNvPr id="43095" name="Picture 89"/>
          <p:cNvPicPr>
            <a:picLocks noChangeAspect="1" noChangeArrowheads="1"/>
          </p:cNvPicPr>
          <p:nvPr/>
        </p:nvPicPr>
        <p:blipFill>
          <a:blip r:embed="rId7" cstate="print"/>
          <a:srcRect/>
          <a:stretch>
            <a:fillRect/>
          </a:stretch>
        </p:blipFill>
        <p:spPr bwMode="auto">
          <a:xfrm>
            <a:off x="6356351" y="2924176"/>
            <a:ext cx="2012156" cy="1857375"/>
          </a:xfrm>
          <a:prstGeom prst="rect">
            <a:avLst/>
          </a:prstGeom>
          <a:noFill/>
          <a:ln w="9525">
            <a:noFill/>
            <a:miter lim="800000"/>
            <a:headEnd/>
            <a:tailEnd/>
          </a:ln>
        </p:spPr>
      </p:pic>
      <p:sp>
        <p:nvSpPr>
          <p:cNvPr id="43096" name="Rectangle 9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3011" name="Object 3"/>
          <p:cNvGraphicFramePr>
            <a:graphicFrameLocks noChangeAspect="1"/>
          </p:cNvGraphicFramePr>
          <p:nvPr/>
        </p:nvGraphicFramePr>
        <p:xfrm>
          <a:off x="6537176" y="1916832"/>
          <a:ext cx="741230" cy="388937"/>
        </p:xfrm>
        <a:graphic>
          <a:graphicData uri="http://schemas.openxmlformats.org/presentationml/2006/ole">
            <mc:AlternateContent xmlns:mc="http://schemas.openxmlformats.org/markup-compatibility/2006">
              <mc:Choice xmlns:v="urn:schemas-microsoft-com:vml" Requires="v">
                <p:oleObj spid="_x0000_s66573" name="Equation" r:id="rId8" imgW="418918" imgH="241195" progId="Equation.DSMT4">
                  <p:embed/>
                </p:oleObj>
              </mc:Choice>
              <mc:Fallback>
                <p:oleObj name="Equation" r:id="rId8" imgW="418918" imgH="241195"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7176" y="1916832"/>
                        <a:ext cx="741230"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body" idx="1"/>
          </p:nvPr>
        </p:nvSpPr>
        <p:spPr>
          <a:xfrm>
            <a:off x="507340" y="1700213"/>
            <a:ext cx="9047823" cy="4176712"/>
          </a:xfrm>
        </p:spPr>
        <p:txBody>
          <a:bodyPr/>
          <a:lstStyle/>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        图</a:t>
            </a: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a</a:t>
            </a:r>
            <a:r>
              <a:rPr lang="zh-CN" altLang="en-US" sz="2800" b="1" dirty="0">
                <a:latin typeface="Times New Roman" pitchFamily="18" charset="0"/>
                <a:ea typeface="宋体" pitchFamily="2" charset="-122"/>
              </a:rPr>
              <a:t>）为原图，对其求傅里叶变换得到图</a:t>
            </a:r>
          </a:p>
          <a:p>
            <a:pPr>
              <a:lnSpc>
                <a:spcPct val="80000"/>
              </a:lnSpc>
              <a:buClr>
                <a:schemeClr val="tx2"/>
              </a:buClr>
              <a:buSzPct val="80000"/>
              <a:buFont typeface="Wingdings" pitchFamily="2" charset="2"/>
              <a:buNone/>
            </a:pP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b</a:t>
            </a:r>
            <a:r>
              <a:rPr lang="zh-CN" altLang="en-US" sz="2800" b="1" dirty="0">
                <a:latin typeface="Times New Roman" pitchFamily="18" charset="0"/>
                <a:ea typeface="宋体" pitchFamily="2" charset="-122"/>
              </a:rPr>
              <a:t>）傅里叶变换的频谱图，观察频谱图可知，在</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未平移前，图（</a:t>
            </a:r>
            <a:r>
              <a:rPr lang="en-US" altLang="zh-CN" sz="2800" b="1" dirty="0">
                <a:latin typeface="Times New Roman" pitchFamily="18" charset="0"/>
                <a:ea typeface="宋体" pitchFamily="2" charset="-122"/>
              </a:rPr>
              <a:t>b</a:t>
            </a:r>
            <a:r>
              <a:rPr lang="zh-CN" altLang="en-US" sz="2800" b="1" dirty="0">
                <a:latin typeface="Times New Roman" pitchFamily="18" charset="0"/>
                <a:ea typeface="宋体" pitchFamily="2" charset="-122"/>
              </a:rPr>
              <a:t>）坐标原点在窗口的左上角，即变</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换后的直流成分位于左上角，而窗口的四角分布低</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频成分。对原图乘以          后进行傅里叶变换，观察</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频谱图（</a:t>
            </a:r>
            <a:r>
              <a:rPr lang="en-US" altLang="zh-CN" sz="2800" b="1" dirty="0">
                <a:latin typeface="Times New Roman" pitchFamily="18" charset="0"/>
                <a:ea typeface="宋体" pitchFamily="2" charset="-122"/>
              </a:rPr>
              <a:t>c</a:t>
            </a:r>
            <a:r>
              <a:rPr lang="zh-CN" altLang="en-US" sz="2800" b="1" dirty="0">
                <a:latin typeface="Times New Roman" pitchFamily="18" charset="0"/>
                <a:ea typeface="宋体" pitchFamily="2" charset="-122"/>
              </a:rPr>
              <a:t>）可知，变换后的坐标原点移至频谱图窗</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口中央，因而围绕坐标原点是低频，向外是高频。</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403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3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3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8"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49"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0"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4051"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2"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3"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4"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5"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6"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7"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8"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59"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0"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1"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2"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3"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4"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4065"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6"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7"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8"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69"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0"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1"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2"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3"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4"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5"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6"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7"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8"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79"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0"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1"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2"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3"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4"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5"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6"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7"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4034"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7596"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88"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89"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0"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1"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2"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3"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4"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5"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6"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7"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8"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099"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0"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1"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2"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3"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4"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5"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6"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7"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8"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09"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0"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1"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2"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3"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4"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5"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6"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7"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4118" name="Rectangle 9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4035" name="Object 3"/>
          <p:cNvGraphicFramePr>
            <a:graphicFrameLocks noChangeAspect="1"/>
          </p:cNvGraphicFramePr>
          <p:nvPr/>
        </p:nvGraphicFramePr>
        <p:xfrm>
          <a:off x="4172214" y="3357563"/>
          <a:ext cx="1100667" cy="482600"/>
        </p:xfrm>
        <a:graphic>
          <a:graphicData uri="http://schemas.openxmlformats.org/presentationml/2006/ole">
            <mc:AlternateContent xmlns:mc="http://schemas.openxmlformats.org/markup-compatibility/2006">
              <mc:Choice xmlns:v="urn:schemas-microsoft-com:vml" Requires="v">
                <p:oleObj spid="_x0000_s67597" name="公式" r:id="rId5" imgW="507960" imgH="241200" progId="Equation.3">
                  <p:embed/>
                </p:oleObj>
              </mc:Choice>
              <mc:Fallback>
                <p:oleObj name="公式" r:id="rId5" imgW="507960" imgH="241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2214" y="3357563"/>
                        <a:ext cx="110066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6B917FB-15DC-4976-9371-D4CB272C4920}" type="slidenum">
              <a:rPr lang="zh-CN" altLang="en-US" smtClean="0"/>
              <a:pPr>
                <a:defRPr/>
              </a:pPr>
              <a:t>9</a:t>
            </a:fld>
            <a:endParaRPr lang="en-US" altLang="zh-CN"/>
          </a:p>
        </p:txBody>
      </p:sp>
      <p:pic>
        <p:nvPicPr>
          <p:cNvPr id="175106" name="Picture 2"/>
          <p:cNvPicPr>
            <a:picLocks noChangeAspect="1" noChangeArrowheads="1"/>
          </p:cNvPicPr>
          <p:nvPr/>
        </p:nvPicPr>
        <p:blipFill>
          <a:blip r:embed="rId2" cstate="print"/>
          <a:srcRect/>
          <a:stretch>
            <a:fillRect/>
          </a:stretch>
        </p:blipFill>
        <p:spPr bwMode="auto">
          <a:xfrm>
            <a:off x="2072680" y="0"/>
            <a:ext cx="4176464" cy="6724107"/>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body" idx="1"/>
          </p:nvPr>
        </p:nvSpPr>
        <p:spPr>
          <a:xfrm>
            <a:off x="507339" y="1557338"/>
            <a:ext cx="8893042" cy="4176712"/>
          </a:xfrm>
        </p:spPr>
        <p:txBody>
          <a:bodyPr/>
          <a:lstStyle/>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        通过例</a:t>
            </a:r>
            <a:r>
              <a:rPr lang="en-US" altLang="zh-CN" sz="2800" b="1" dirty="0">
                <a:latin typeface="Times New Roman" pitchFamily="18" charset="0"/>
                <a:ea typeface="宋体" pitchFamily="2" charset="-122"/>
              </a:rPr>
              <a:t>4.6</a:t>
            </a:r>
            <a:r>
              <a:rPr lang="zh-CN" altLang="en-US" sz="2800" b="1" dirty="0">
                <a:latin typeface="Times New Roman" pitchFamily="18" charset="0"/>
                <a:ea typeface="宋体" pitchFamily="2" charset="-122"/>
              </a:rPr>
              <a:t>可知，图像的能量主要集中在低频</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区，即图像的中央位置，而相对的高频区（左上、</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右上、左下、右下四个角）的幅值很小或接近于</a:t>
            </a:r>
            <a:r>
              <a:rPr lang="en-US" altLang="zh-CN" sz="2800" b="1" dirty="0">
                <a:latin typeface="Times New Roman" pitchFamily="18" charset="0"/>
                <a:ea typeface="宋体" pitchFamily="2" charset="-122"/>
              </a:rPr>
              <a:t>0</a:t>
            </a:r>
            <a:r>
              <a:rPr lang="zh-CN" altLang="en-US" sz="2800" b="1" dirty="0">
                <a:latin typeface="Times New Roman" pitchFamily="18" charset="0"/>
                <a:ea typeface="宋体" pitchFamily="2" charset="-122"/>
              </a:rPr>
              <a:t>。</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以后傅里叶变换都进行相似平移处理，将不再重复</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叙述。</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506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1"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5"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7"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8"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69"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0"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1"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2"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3"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5074"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7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6"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7"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5088"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89"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0"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1"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2"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3"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4"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5"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6"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7"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8"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099"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0"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1"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2"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3"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4"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5"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6"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7"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8"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09"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0"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5058"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8615"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111"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2"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3"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4"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5"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6"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7"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8"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19"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0"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1"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2"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3"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4"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5"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6"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7"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8"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29"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0"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1"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2"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3"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4"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5"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6"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7"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8"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39"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40"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5141"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body" idx="1"/>
          </p:nvPr>
        </p:nvSpPr>
        <p:spPr>
          <a:xfrm>
            <a:off x="507339" y="1557338"/>
            <a:ext cx="8893042" cy="4176712"/>
          </a:xfrm>
        </p:spPr>
        <p:txBody>
          <a:bodyPr/>
          <a:lstStyle/>
          <a:p>
            <a:pPr>
              <a:lnSpc>
                <a:spcPct val="80000"/>
              </a:lnSpc>
              <a:buClr>
                <a:schemeClr val="tx2"/>
              </a:buClr>
              <a:buSzPct val="80000"/>
              <a:buFont typeface="Wingdings" pitchFamily="2" charset="2"/>
              <a:buChar char="l"/>
            </a:pPr>
            <a:r>
              <a:rPr lang="zh-CN" altLang="en-US" sz="2800" b="1" dirty="0">
                <a:latin typeface="Times New Roman" pitchFamily="18" charset="0"/>
                <a:ea typeface="宋体" pitchFamily="2" charset="-122"/>
              </a:rPr>
              <a:t>例</a:t>
            </a:r>
            <a:r>
              <a:rPr lang="en-US" altLang="zh-CN" sz="2800" b="1" dirty="0">
                <a:latin typeface="Times New Roman" pitchFamily="18" charset="0"/>
                <a:ea typeface="宋体" pitchFamily="2" charset="-122"/>
              </a:rPr>
              <a:t>4.7 </a:t>
            </a:r>
            <a:r>
              <a:rPr lang="zh-CN" altLang="en-US" sz="2800" b="1" dirty="0">
                <a:latin typeface="Times New Roman" pitchFamily="18" charset="0"/>
                <a:ea typeface="宋体" pitchFamily="2" charset="-122"/>
              </a:rPr>
              <a:t>：图</a:t>
            </a: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a</a:t>
            </a:r>
            <a:r>
              <a:rPr lang="zh-CN" altLang="en-US" sz="2800" b="1" dirty="0">
                <a:latin typeface="Times New Roman" pitchFamily="18" charset="0"/>
                <a:ea typeface="宋体" pitchFamily="2" charset="-122"/>
              </a:rPr>
              <a:t>）乘以一指数，将图像亮度整体变暗，并求其中心移到零点的频谱图（详细程序参加书）。</a:t>
            </a: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               </a:t>
            </a:r>
            <a:r>
              <a:rPr lang="zh-CN" altLang="en-US" sz="2000" b="1" dirty="0">
                <a:latin typeface="Times New Roman" pitchFamily="18" charset="0"/>
                <a:ea typeface="宋体" pitchFamily="2" charset="-122"/>
              </a:rPr>
              <a:t>（</a:t>
            </a:r>
            <a:r>
              <a:rPr lang="en-US" altLang="zh-CN" sz="2000" b="1" dirty="0">
                <a:latin typeface="Times New Roman" pitchFamily="18" charset="0"/>
                <a:ea typeface="宋体" pitchFamily="2" charset="-122"/>
              </a:rPr>
              <a:t>a</a:t>
            </a:r>
            <a:r>
              <a:rPr lang="zh-CN" altLang="en-US" sz="2000" b="1" dirty="0">
                <a:latin typeface="Times New Roman" pitchFamily="18" charset="0"/>
                <a:ea typeface="宋体" pitchFamily="2" charset="-122"/>
              </a:rPr>
              <a:t>）变暗后的图                     （</a:t>
            </a:r>
            <a:r>
              <a:rPr lang="en-US" altLang="zh-CN" sz="2000" b="1" dirty="0">
                <a:latin typeface="Times New Roman" pitchFamily="18" charset="0"/>
                <a:ea typeface="宋体" pitchFamily="2" charset="-122"/>
              </a:rPr>
              <a:t>b</a:t>
            </a:r>
            <a:r>
              <a:rPr lang="zh-CN" altLang="en-US" sz="2000" b="1" dirty="0">
                <a:latin typeface="Times New Roman" pitchFamily="18" charset="0"/>
                <a:ea typeface="宋体" pitchFamily="2" charset="-122"/>
              </a:rPr>
              <a:t>）变暗后中心移到零点的频谱图</a:t>
            </a:r>
          </a:p>
          <a:p>
            <a:pPr algn="ct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图</a:t>
            </a:r>
            <a:r>
              <a:rPr lang="en-US" altLang="zh-CN" sz="2800" b="1" dirty="0">
                <a:latin typeface="Times New Roman" pitchFamily="18" charset="0"/>
                <a:ea typeface="宋体" pitchFamily="2" charset="-122"/>
              </a:rPr>
              <a:t>4.9</a:t>
            </a:r>
            <a:r>
              <a:rPr lang="zh-CN" altLang="en-US" sz="2800" b="1" dirty="0">
                <a:latin typeface="Times New Roman" pitchFamily="18" charset="0"/>
                <a:ea typeface="宋体" pitchFamily="2" charset="-122"/>
              </a:rPr>
              <a:t>二维离散傅里叶变换结果中频率成分分布示意图</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6084"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85"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86"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87"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88"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89"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0"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1"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2"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3"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4"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5"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6"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7"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6098"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099"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0"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1"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2"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3"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4"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5"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6"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7"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8"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09"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0"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1"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6112"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3"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4"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5"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6"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7"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8"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19"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0"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1"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2"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3"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4"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5"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6"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7"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8"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29"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0"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1"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2"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3"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4"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6082"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69639"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35"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6"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7"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8"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39"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0"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1"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2"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3"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4"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5"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6"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7"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8"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49"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0"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1"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2"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3"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4"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5"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6"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7"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8"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59"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0"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1"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2"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3"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4"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6165"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46166" name="Picture 87"/>
          <p:cNvPicPr>
            <a:picLocks noChangeAspect="1" noChangeArrowheads="1"/>
          </p:cNvPicPr>
          <p:nvPr/>
        </p:nvPicPr>
        <p:blipFill>
          <a:blip r:embed="rId5" cstate="print"/>
          <a:srcRect/>
          <a:stretch>
            <a:fillRect/>
          </a:stretch>
        </p:blipFill>
        <p:spPr bwMode="auto">
          <a:xfrm>
            <a:off x="2144581" y="2781300"/>
            <a:ext cx="2032794" cy="1857375"/>
          </a:xfrm>
          <a:prstGeom prst="rect">
            <a:avLst/>
          </a:prstGeom>
          <a:noFill/>
          <a:ln w="9525">
            <a:noFill/>
            <a:miter lim="800000"/>
            <a:headEnd/>
            <a:tailEnd/>
          </a:ln>
        </p:spPr>
      </p:pic>
      <p:pic>
        <p:nvPicPr>
          <p:cNvPr id="46167" name="Picture 88"/>
          <p:cNvPicPr>
            <a:picLocks noChangeAspect="1" noChangeArrowheads="1"/>
          </p:cNvPicPr>
          <p:nvPr/>
        </p:nvPicPr>
        <p:blipFill>
          <a:blip r:embed="rId6" cstate="print"/>
          <a:srcRect/>
          <a:stretch>
            <a:fillRect/>
          </a:stretch>
        </p:blipFill>
        <p:spPr bwMode="auto">
          <a:xfrm>
            <a:off x="5577285" y="2781300"/>
            <a:ext cx="2032794" cy="184785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body" idx="1"/>
          </p:nvPr>
        </p:nvSpPr>
        <p:spPr>
          <a:xfrm>
            <a:off x="507339" y="1557338"/>
            <a:ext cx="8893042" cy="4176712"/>
          </a:xfrm>
        </p:spPr>
        <p:txBody>
          <a:bodyPr/>
          <a:lstStyle/>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        将原图（</a:t>
            </a:r>
            <a:r>
              <a:rPr lang="en-US" altLang="zh-CN" sz="2800" b="1" dirty="0">
                <a:latin typeface="Times New Roman" pitchFamily="18" charset="0"/>
                <a:ea typeface="宋体" pitchFamily="2" charset="-122"/>
              </a:rPr>
              <a:t>a</a:t>
            </a:r>
            <a:r>
              <a:rPr lang="zh-CN" altLang="en-US" sz="2800" b="1" dirty="0">
                <a:latin typeface="Times New Roman" pitchFamily="18" charset="0"/>
                <a:ea typeface="宋体" pitchFamily="2" charset="-122"/>
              </a:rPr>
              <a:t>）函数乘以      ，结果如图</a:t>
            </a:r>
            <a:r>
              <a:rPr lang="en-US" altLang="zh-CN" sz="2800" b="1" dirty="0">
                <a:latin typeface="Times New Roman" pitchFamily="18" charset="0"/>
                <a:ea typeface="宋体" pitchFamily="2" charset="-122"/>
              </a:rPr>
              <a:t>4.9</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a</a:t>
            </a:r>
            <a:r>
              <a:rPr lang="zh-CN" altLang="en-US" sz="2800" b="1" dirty="0">
                <a:latin typeface="Times New Roman" pitchFamily="18" charset="0"/>
                <a:ea typeface="宋体" pitchFamily="2" charset="-122"/>
              </a:rPr>
              <a:t>）</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所示。对其亮度平均变暗后的图像进行傅里叶变</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换，并将坐标原点移到频谱图中央位置，结果如图</a:t>
            </a:r>
          </a:p>
          <a:p>
            <a:pPr algn="dist">
              <a:lnSpc>
                <a:spcPct val="80000"/>
              </a:lnSpc>
              <a:buClr>
                <a:schemeClr val="tx2"/>
              </a:buClr>
              <a:buSzPct val="80000"/>
              <a:buFont typeface="Wingdings" pitchFamily="2" charset="2"/>
              <a:buNone/>
            </a:pPr>
            <a:r>
              <a:rPr lang="en-US" altLang="zh-CN" sz="2800" b="1" dirty="0">
                <a:latin typeface="Times New Roman" pitchFamily="18" charset="0"/>
                <a:ea typeface="宋体" pitchFamily="2" charset="-122"/>
              </a:rPr>
              <a:t>4.9</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b</a:t>
            </a:r>
            <a:r>
              <a:rPr lang="zh-CN" altLang="en-US" sz="2800" b="1" dirty="0">
                <a:latin typeface="Times New Roman" pitchFamily="18" charset="0"/>
                <a:ea typeface="宋体" pitchFamily="2" charset="-122"/>
              </a:rPr>
              <a:t>）所示。对比图</a:t>
            </a: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c</a:t>
            </a:r>
            <a:r>
              <a:rPr lang="zh-CN" altLang="en-US" sz="2800" b="1" dirty="0">
                <a:latin typeface="Times New Roman" pitchFamily="18" charset="0"/>
                <a:ea typeface="宋体" pitchFamily="2" charset="-122"/>
              </a:rPr>
              <a:t>）和</a:t>
            </a:r>
            <a:r>
              <a:rPr lang="en-US" altLang="zh-CN" sz="2800" b="1" dirty="0">
                <a:latin typeface="Times New Roman" pitchFamily="18" charset="0"/>
                <a:ea typeface="宋体" pitchFamily="2" charset="-122"/>
              </a:rPr>
              <a:t>4.9</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b</a:t>
            </a:r>
            <a:r>
              <a:rPr lang="zh-CN" altLang="en-US" sz="2800" b="1" dirty="0">
                <a:latin typeface="Times New Roman" pitchFamily="18" charset="0"/>
                <a:ea typeface="宋体" pitchFamily="2" charset="-122"/>
              </a:rPr>
              <a:t>）后，可以</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看出当图片亮度变暗后，中央低频成分变小。故从</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中可知，中央低频成分代表了图片的平均亮度，当</a:t>
            </a:r>
          </a:p>
          <a:p>
            <a:pPr algn="dist">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图片亮度平均值发生变化时，对应的频谱图中央的</a:t>
            </a:r>
          </a:p>
          <a:p>
            <a:pPr>
              <a:lnSpc>
                <a:spcPct val="80000"/>
              </a:lnSpc>
              <a:buClr>
                <a:schemeClr val="tx2"/>
              </a:buClr>
              <a:buSzPct val="80000"/>
              <a:buFont typeface="Wingdings" pitchFamily="2" charset="2"/>
              <a:buNone/>
            </a:pPr>
            <a:r>
              <a:rPr lang="zh-CN" altLang="en-US" sz="2800" b="1" dirty="0">
                <a:latin typeface="Times New Roman" pitchFamily="18" charset="0"/>
                <a:ea typeface="宋体" pitchFamily="2" charset="-122"/>
              </a:rPr>
              <a:t>低频成分也发生改变。</a:t>
            </a:r>
          </a:p>
          <a:p>
            <a:pPr algn="dist">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7109"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0"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1"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2"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3"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4"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5"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6"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7"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8"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19"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0"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1"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2"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7123"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4"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5"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6"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7"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8"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29"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0"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1"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2"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3"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4"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5"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6"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7137"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8"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39"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0"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1"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2"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3"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4"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5"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6"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7"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8"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49"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0"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1"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2"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3"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4"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5"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6"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7"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8"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59"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7106"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70668"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60"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1"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2"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3"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4"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5"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6"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7"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8"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69"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0"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1"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2"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3"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4"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5"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6"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7"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8"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79"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0"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1"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2"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3"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4"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5"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6"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7"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8"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89"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90"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7191" name="Rectangle 9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7107" name="Object 3"/>
          <p:cNvGraphicFramePr>
            <a:graphicFrameLocks noChangeAspect="1"/>
          </p:cNvGraphicFramePr>
          <p:nvPr/>
        </p:nvGraphicFramePr>
        <p:xfrm>
          <a:off x="4808984" y="1484784"/>
          <a:ext cx="514217" cy="454025"/>
        </p:xfrm>
        <a:graphic>
          <a:graphicData uri="http://schemas.openxmlformats.org/presentationml/2006/ole">
            <mc:AlternateContent xmlns:mc="http://schemas.openxmlformats.org/markup-compatibility/2006">
              <mc:Choice xmlns:v="urn:schemas-microsoft-com:vml" Requires="v">
                <p:oleObj spid="_x0000_s70669" name="公式" r:id="rId5" imgW="215640" imgH="203040" progId="Equation.3">
                  <p:embed/>
                </p:oleObj>
              </mc:Choice>
              <mc:Fallback>
                <p:oleObj name="公式" r:id="rId5" imgW="215640" imgH="203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8984" y="1484784"/>
                        <a:ext cx="514217"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body" idx="1"/>
          </p:nvPr>
        </p:nvSpPr>
        <p:spPr>
          <a:xfrm>
            <a:off x="507339" y="1340768"/>
            <a:ext cx="8893042" cy="4393282"/>
          </a:xfrm>
        </p:spPr>
        <p:txBody>
          <a:bodyPr/>
          <a:lstStyle/>
          <a:p>
            <a:pPr>
              <a:lnSpc>
                <a:spcPct val="80000"/>
              </a:lnSpc>
              <a:buClr>
                <a:schemeClr val="tx2"/>
              </a:buClr>
              <a:buSzPct val="80000"/>
              <a:buFont typeface="Wingdings" pitchFamily="2" charset="2"/>
              <a:buChar char="l"/>
            </a:pPr>
            <a:r>
              <a:rPr lang="zh-CN" altLang="en-US" sz="2800" b="1" dirty="0">
                <a:latin typeface="Times New Roman" pitchFamily="18" charset="0"/>
                <a:ea typeface="宋体" pitchFamily="2" charset="-122"/>
              </a:rPr>
              <a:t>例</a:t>
            </a: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：图</a:t>
            </a:r>
            <a:r>
              <a:rPr lang="en-US" altLang="zh-CN" sz="2800" b="1" dirty="0">
                <a:latin typeface="Times New Roman" pitchFamily="18" charset="0"/>
                <a:ea typeface="宋体" pitchFamily="2" charset="-122"/>
              </a:rPr>
              <a:t>4.8</a:t>
            </a:r>
            <a:r>
              <a:rPr lang="zh-CN" altLang="en-US" sz="2800" b="1" dirty="0">
                <a:latin typeface="Times New Roman" pitchFamily="18" charset="0"/>
                <a:ea typeface="宋体" pitchFamily="2" charset="-122"/>
              </a:rPr>
              <a:t>（</a:t>
            </a:r>
            <a:r>
              <a:rPr lang="en-US" altLang="zh-CN" sz="2800" b="1" dirty="0">
                <a:latin typeface="Times New Roman" pitchFamily="18" charset="0"/>
                <a:ea typeface="宋体" pitchFamily="2" charset="-122"/>
              </a:rPr>
              <a:t>a</a:t>
            </a:r>
            <a:r>
              <a:rPr lang="zh-CN" altLang="en-US" sz="2800" b="1" dirty="0">
                <a:latin typeface="Times New Roman" pitchFamily="18" charset="0"/>
                <a:ea typeface="宋体" pitchFamily="2" charset="-122"/>
              </a:rPr>
              <a:t>）加入高斯噪声，得出一个有颗粒噪音的图，并求其中心移到零点的频谱图 （程序如例</a:t>
            </a:r>
            <a:r>
              <a:rPr lang="en-US" altLang="zh-CN" sz="2800" b="1" dirty="0">
                <a:latin typeface="Times New Roman" pitchFamily="18" charset="0"/>
                <a:ea typeface="宋体" pitchFamily="2" charset="-122"/>
              </a:rPr>
              <a:t>4.7</a:t>
            </a:r>
            <a:r>
              <a:rPr lang="zh-CN" altLang="en-US" sz="2800" b="1" dirty="0">
                <a:latin typeface="Times New Roman" pitchFamily="18" charset="0"/>
                <a:ea typeface="宋体" pitchFamily="2" charset="-122"/>
              </a:rPr>
              <a:t>）。</a:t>
            </a: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en-US" altLang="zh-CN" sz="2800" b="1" dirty="0">
              <a:latin typeface="Times New Roman" pitchFamily="18" charset="0"/>
              <a:ea typeface="宋体" pitchFamily="2" charset="-122"/>
            </a:endParaRPr>
          </a:p>
          <a:p>
            <a:pPr>
              <a:lnSpc>
                <a:spcPct val="80000"/>
              </a:lnSpc>
              <a:buClr>
                <a:schemeClr val="tx2"/>
              </a:buClr>
              <a:buSzPct val="80000"/>
              <a:buFont typeface="Wingdings" pitchFamily="2" charset="2"/>
              <a:buChar char="l"/>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a:p>
            <a:pPr>
              <a:lnSpc>
                <a:spcPct val="80000"/>
              </a:lnSpc>
              <a:buClr>
                <a:schemeClr val="tx2"/>
              </a:buClr>
              <a:buSzPct val="80000"/>
              <a:buFont typeface="Wingdings" pitchFamily="2" charset="2"/>
              <a:buNone/>
            </a:pP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a</a:t>
            </a:r>
            <a:r>
              <a:rPr lang="zh-CN" altLang="en-US" sz="2400" b="1" dirty="0">
                <a:latin typeface="宋体" pitchFamily="2" charset="-122"/>
                <a:ea typeface="宋体" pitchFamily="2" charset="-122"/>
              </a:rPr>
              <a:t>）有颗粒噪音      （</a:t>
            </a:r>
            <a:r>
              <a:rPr lang="en-US" altLang="zh-CN" sz="2400" b="1" dirty="0">
                <a:latin typeface="宋体" pitchFamily="2" charset="-122"/>
                <a:ea typeface="宋体" pitchFamily="2" charset="-122"/>
              </a:rPr>
              <a:t>b</a:t>
            </a:r>
            <a:r>
              <a:rPr lang="zh-CN" altLang="en-US" sz="2400" b="1" dirty="0">
                <a:latin typeface="宋体" pitchFamily="2" charset="-122"/>
                <a:ea typeface="宋体" pitchFamily="2" charset="-122"/>
              </a:rPr>
              <a:t>）有颗粒噪音中心移到零点的频谱图</a:t>
            </a:r>
          </a:p>
          <a:p>
            <a:pPr algn="ct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图</a:t>
            </a:r>
            <a:r>
              <a:rPr lang="en-US" altLang="zh-CN" sz="2800" b="1" dirty="0">
                <a:latin typeface="宋体" pitchFamily="2" charset="-122"/>
                <a:ea typeface="宋体" pitchFamily="2" charset="-122"/>
              </a:rPr>
              <a:t>4.10</a:t>
            </a:r>
            <a:r>
              <a:rPr lang="zh-CN" altLang="en-US" sz="2800" b="1" dirty="0">
                <a:latin typeface="宋体" pitchFamily="2" charset="-122"/>
                <a:ea typeface="宋体" pitchFamily="2" charset="-122"/>
              </a:rPr>
              <a:t>二维离散傅里叶变换结果中频率成分分布示意图</a:t>
            </a: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gn="dist">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8133"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4"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5"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6"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7"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8"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39"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0"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1"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2"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3"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4"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5"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6"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8147"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8"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49"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0"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1"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2"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3"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4"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5"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6"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7"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8"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59"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0"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8161"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2"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3"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4"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5"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6"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7"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8"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69"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0"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1"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2"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3"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4"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5"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6"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7"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8"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79"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0"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1"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2"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3"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8130"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71687"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84"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5"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6"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7"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8"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89"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0"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1"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2"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3"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4"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5"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6"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7"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8"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199"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0"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1"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2"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3"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4"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5"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6"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7"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8"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09"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0"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1"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2"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3"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4"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8215"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48216" name="Picture 89"/>
          <p:cNvPicPr>
            <a:picLocks noChangeAspect="1" noChangeArrowheads="1"/>
          </p:cNvPicPr>
          <p:nvPr/>
        </p:nvPicPr>
        <p:blipFill>
          <a:blip r:embed="rId5" cstate="print"/>
          <a:srcRect/>
          <a:stretch>
            <a:fillRect/>
          </a:stretch>
        </p:blipFill>
        <p:spPr bwMode="auto">
          <a:xfrm>
            <a:off x="2144581" y="2708276"/>
            <a:ext cx="2105025" cy="1933575"/>
          </a:xfrm>
          <a:prstGeom prst="rect">
            <a:avLst/>
          </a:prstGeom>
          <a:noFill/>
          <a:ln w="9525">
            <a:noFill/>
            <a:miter lim="800000"/>
            <a:headEnd/>
            <a:tailEnd/>
          </a:ln>
        </p:spPr>
      </p:pic>
      <p:pic>
        <p:nvPicPr>
          <p:cNvPr id="48217" name="Picture 90"/>
          <p:cNvPicPr>
            <a:picLocks noChangeAspect="1" noChangeArrowheads="1"/>
          </p:cNvPicPr>
          <p:nvPr/>
        </p:nvPicPr>
        <p:blipFill>
          <a:blip r:embed="rId6" cstate="print"/>
          <a:srcRect/>
          <a:stretch>
            <a:fillRect/>
          </a:stretch>
        </p:blipFill>
        <p:spPr bwMode="auto">
          <a:xfrm>
            <a:off x="5733785" y="2708275"/>
            <a:ext cx="2105025" cy="196215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xfrm>
            <a:off x="507339" y="1557338"/>
            <a:ext cx="8893042" cy="4176712"/>
          </a:xfrm>
        </p:spPr>
        <p:txBody>
          <a:bodyPr/>
          <a:lstStyle/>
          <a:p>
            <a:pPr algn="dist">
              <a:lnSpc>
                <a:spcPct val="80000"/>
              </a:lnSpc>
              <a:buClr>
                <a:schemeClr val="tx2"/>
              </a:buClr>
              <a:buSzPct val="80000"/>
              <a:buFont typeface="Wingdings" pitchFamily="2" charset="2"/>
              <a:buChar char="l"/>
            </a:pPr>
            <a:r>
              <a:rPr lang="zh-CN" altLang="en-US" sz="2800" b="1" dirty="0">
                <a:latin typeface="宋体" pitchFamily="2" charset="-122"/>
                <a:ea typeface="宋体" pitchFamily="2" charset="-122"/>
              </a:rPr>
              <a:t>例</a:t>
            </a:r>
            <a:r>
              <a:rPr lang="en-US" altLang="zh-CN" sz="2800" b="1" dirty="0">
                <a:latin typeface="宋体" pitchFamily="2" charset="-122"/>
                <a:ea typeface="宋体" pitchFamily="2" charset="-122"/>
              </a:rPr>
              <a:t>4.9</a:t>
            </a:r>
            <a:r>
              <a:rPr lang="zh-CN" altLang="en-US" sz="2800" b="1" dirty="0">
                <a:latin typeface="宋体" pitchFamily="2" charset="-122"/>
                <a:ea typeface="宋体" pitchFamily="2" charset="-122"/>
              </a:rPr>
              <a:t>：对中心为一小正方形和以斜长方形求其傅</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  里叶变换的谱分布（程序见例</a:t>
            </a:r>
            <a:r>
              <a:rPr lang="en-US" altLang="zh-CN" sz="2800" b="1" dirty="0">
                <a:latin typeface="宋体" pitchFamily="2" charset="-122"/>
                <a:ea typeface="宋体" pitchFamily="2" charset="-122"/>
              </a:rPr>
              <a:t>4.4</a:t>
            </a:r>
            <a:r>
              <a:rPr lang="zh-CN" altLang="en-US" sz="2800" b="1" dirty="0">
                <a:latin typeface="宋体" pitchFamily="2" charset="-122"/>
                <a:ea typeface="宋体" pitchFamily="2" charset="-122"/>
              </a:rPr>
              <a:t>）。</a:t>
            </a: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None/>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a</a:t>
            </a:r>
            <a:r>
              <a:rPr lang="zh-CN" altLang="en-US" sz="2800" b="1" dirty="0">
                <a:latin typeface="宋体" pitchFamily="2" charset="-122"/>
                <a:ea typeface="宋体" pitchFamily="2" charset="-122"/>
              </a:rPr>
              <a:t>）正方形原图 （</a:t>
            </a:r>
            <a:r>
              <a:rPr lang="en-US" altLang="zh-CN" sz="2800" b="1" dirty="0">
                <a:latin typeface="宋体" pitchFamily="2" charset="-122"/>
                <a:ea typeface="宋体" pitchFamily="2" charset="-122"/>
              </a:rPr>
              <a:t>b</a:t>
            </a:r>
            <a:r>
              <a:rPr lang="zh-CN" altLang="en-US" sz="2800" b="1" dirty="0">
                <a:latin typeface="宋体" pitchFamily="2" charset="-122"/>
                <a:ea typeface="宋体" pitchFamily="2" charset="-122"/>
              </a:rPr>
              <a:t>）正方形的谱分布（</a:t>
            </a:r>
            <a:r>
              <a:rPr lang="en-US" altLang="zh-CN" sz="2800" b="1" dirty="0">
                <a:latin typeface="宋体" pitchFamily="2" charset="-122"/>
                <a:ea typeface="宋体" pitchFamily="2" charset="-122"/>
              </a:rPr>
              <a:t>c</a:t>
            </a:r>
            <a:r>
              <a:rPr lang="zh-CN" altLang="en-US" sz="2800" b="1" dirty="0">
                <a:latin typeface="宋体" pitchFamily="2" charset="-122"/>
                <a:ea typeface="宋体" pitchFamily="2" charset="-122"/>
              </a:rPr>
              <a:t>）长方形的原始图像 （</a:t>
            </a:r>
            <a:r>
              <a:rPr lang="en-US" altLang="zh-CN" sz="2800" b="1" dirty="0">
                <a:latin typeface="宋体" pitchFamily="2" charset="-122"/>
                <a:ea typeface="宋体" pitchFamily="2" charset="-122"/>
              </a:rPr>
              <a:t>d</a:t>
            </a:r>
            <a:r>
              <a:rPr lang="zh-CN" altLang="en-US" sz="2800" b="1" dirty="0">
                <a:latin typeface="宋体" pitchFamily="2" charset="-122"/>
                <a:ea typeface="宋体" pitchFamily="2" charset="-122"/>
              </a:rPr>
              <a:t>）长方形的谱分布</a:t>
            </a:r>
          </a:p>
          <a:p>
            <a:pPr algn="ct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图</a:t>
            </a:r>
            <a:r>
              <a:rPr lang="en-US" altLang="zh-CN" sz="2800" b="1" dirty="0">
                <a:latin typeface="宋体" pitchFamily="2" charset="-122"/>
                <a:ea typeface="宋体" pitchFamily="2" charset="-122"/>
              </a:rPr>
              <a:t>4.11</a:t>
            </a:r>
            <a:r>
              <a:rPr lang="zh-CN" altLang="en-US" sz="2800" b="1" dirty="0">
                <a:latin typeface="宋体" pitchFamily="2" charset="-122"/>
                <a:ea typeface="宋体" pitchFamily="2" charset="-122"/>
              </a:rPr>
              <a:t>傅氏变换谱分布实例</a:t>
            </a: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113667"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68"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69"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0"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1"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2"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3"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4"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5"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6"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7"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8"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79"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0"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113681"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2"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3"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4"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5"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6"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7"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8"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89"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0"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1"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2"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3"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4"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5"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6"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7"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8"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699"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0"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1"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2"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3"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4"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5"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6"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7"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8"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09"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0"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1"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2"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3"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4"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5"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6"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7"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8"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19"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0"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1"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2"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3"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4"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5"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6"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7"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8"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29"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0"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1"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2"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3"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4"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5"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6"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7"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8"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39"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0"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1"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2"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3"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4"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5"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6"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7"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3748"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113749" name="Picture 89"/>
          <p:cNvPicPr>
            <a:picLocks noChangeAspect="1" noChangeArrowheads="1"/>
          </p:cNvPicPr>
          <p:nvPr/>
        </p:nvPicPr>
        <p:blipFill>
          <a:blip r:embed="rId2" cstate="print"/>
          <a:srcRect/>
          <a:stretch>
            <a:fillRect/>
          </a:stretch>
        </p:blipFill>
        <p:spPr bwMode="auto">
          <a:xfrm>
            <a:off x="662121" y="2636838"/>
            <a:ext cx="2012156" cy="1857375"/>
          </a:xfrm>
          <a:prstGeom prst="rect">
            <a:avLst/>
          </a:prstGeom>
          <a:noFill/>
          <a:ln w="9525">
            <a:noFill/>
            <a:miter lim="800000"/>
            <a:headEnd/>
            <a:tailEnd/>
          </a:ln>
        </p:spPr>
      </p:pic>
      <p:pic>
        <p:nvPicPr>
          <p:cNvPr id="113750" name="Picture 90"/>
          <p:cNvPicPr>
            <a:picLocks noChangeAspect="1" noChangeArrowheads="1"/>
          </p:cNvPicPr>
          <p:nvPr/>
        </p:nvPicPr>
        <p:blipFill>
          <a:blip r:embed="rId3" cstate="print"/>
          <a:srcRect/>
          <a:stretch>
            <a:fillRect/>
          </a:stretch>
        </p:blipFill>
        <p:spPr bwMode="auto">
          <a:xfrm>
            <a:off x="2923646" y="2636838"/>
            <a:ext cx="2022475" cy="1866900"/>
          </a:xfrm>
          <a:prstGeom prst="rect">
            <a:avLst/>
          </a:prstGeom>
          <a:noFill/>
          <a:ln w="9525">
            <a:noFill/>
            <a:miter lim="800000"/>
            <a:headEnd/>
            <a:tailEnd/>
          </a:ln>
        </p:spPr>
      </p:pic>
      <p:pic>
        <p:nvPicPr>
          <p:cNvPr id="113751" name="Picture 91"/>
          <p:cNvPicPr>
            <a:picLocks noChangeAspect="1" noChangeArrowheads="1"/>
          </p:cNvPicPr>
          <p:nvPr/>
        </p:nvPicPr>
        <p:blipFill>
          <a:blip r:embed="rId4" cstate="print"/>
          <a:srcRect/>
          <a:stretch>
            <a:fillRect/>
          </a:stretch>
        </p:blipFill>
        <p:spPr bwMode="auto">
          <a:xfrm>
            <a:off x="5109502" y="2636838"/>
            <a:ext cx="2022475" cy="1866900"/>
          </a:xfrm>
          <a:prstGeom prst="rect">
            <a:avLst/>
          </a:prstGeom>
          <a:noFill/>
          <a:ln w="9525">
            <a:noFill/>
            <a:miter lim="800000"/>
            <a:headEnd/>
            <a:tailEnd/>
          </a:ln>
        </p:spPr>
      </p:pic>
      <p:pic>
        <p:nvPicPr>
          <p:cNvPr id="113752" name="Picture 92"/>
          <p:cNvPicPr>
            <a:picLocks noChangeAspect="1" noChangeArrowheads="1"/>
          </p:cNvPicPr>
          <p:nvPr/>
        </p:nvPicPr>
        <p:blipFill>
          <a:blip r:embed="rId5" cstate="print"/>
          <a:srcRect/>
          <a:stretch>
            <a:fillRect/>
          </a:stretch>
        </p:blipFill>
        <p:spPr bwMode="auto">
          <a:xfrm>
            <a:off x="7291917" y="2636838"/>
            <a:ext cx="2032794" cy="185737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body" idx="1"/>
          </p:nvPr>
        </p:nvSpPr>
        <p:spPr>
          <a:xfrm>
            <a:off x="507339" y="1557338"/>
            <a:ext cx="8893042" cy="4176712"/>
          </a:xfrm>
        </p:spPr>
        <p:txBody>
          <a:bodyPr/>
          <a:lstStyle/>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    图</a:t>
            </a:r>
            <a:r>
              <a:rPr lang="en-US" altLang="zh-CN" sz="2800" b="1" dirty="0">
                <a:latin typeface="宋体" pitchFamily="2" charset="-122"/>
                <a:ea typeface="宋体" pitchFamily="2" charset="-122"/>
              </a:rPr>
              <a:t>4.11</a:t>
            </a:r>
            <a:r>
              <a:rPr lang="zh-CN" altLang="en-US" sz="2800" b="1" dirty="0">
                <a:latin typeface="宋体" pitchFamily="2" charset="-122"/>
                <a:ea typeface="宋体" pitchFamily="2" charset="-122"/>
              </a:rPr>
              <a:t>示出两幅图像经傅氏变换后的频谱分布</a:t>
            </a:r>
          </a:p>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例子。左边均为原始图像，右边分别是他们变换后</a:t>
            </a:r>
          </a:p>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的谱分布。图（</a:t>
            </a:r>
            <a:r>
              <a:rPr lang="en-US" altLang="zh-CN" sz="2800" b="1" dirty="0">
                <a:latin typeface="宋体" pitchFamily="2" charset="-122"/>
                <a:ea typeface="宋体" pitchFamily="2" charset="-122"/>
              </a:rPr>
              <a:t>a</a:t>
            </a:r>
            <a:r>
              <a:rPr lang="zh-CN" altLang="en-US" sz="2800" b="1" dirty="0">
                <a:latin typeface="宋体" pitchFamily="2" charset="-122"/>
                <a:ea typeface="宋体" pitchFamily="2" charset="-122"/>
              </a:rPr>
              <a:t>）是中心为一小正方形，周边为</a:t>
            </a:r>
          </a:p>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空；图</a:t>
            </a:r>
            <a:r>
              <a:rPr lang="en-US" altLang="zh-CN" sz="2800" b="1" dirty="0">
                <a:latin typeface="宋体" pitchFamily="2" charset="-122"/>
                <a:ea typeface="宋体" pitchFamily="2" charset="-122"/>
              </a:rPr>
              <a:t>(c)</a:t>
            </a:r>
            <a:r>
              <a:rPr lang="zh-CN" altLang="en-US" sz="2800" b="1" dirty="0">
                <a:latin typeface="宋体" pitchFamily="2" charset="-122"/>
                <a:ea typeface="宋体" pitchFamily="2" charset="-122"/>
              </a:rPr>
              <a:t>是中心为斜置的小矩形。谱分布中，最</a:t>
            </a:r>
          </a:p>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亮区域表示其变换后的幅值最大。对（</a:t>
            </a:r>
            <a:r>
              <a:rPr lang="en-US" altLang="zh-CN" sz="2800" b="1" dirty="0">
                <a:latin typeface="宋体" pitchFamily="2" charset="-122"/>
                <a:ea typeface="宋体" pitchFamily="2" charset="-122"/>
              </a:rPr>
              <a:t>c</a:t>
            </a:r>
            <a:r>
              <a:rPr lang="zh-CN" altLang="en-US" sz="2800" b="1" dirty="0">
                <a:latin typeface="宋体" pitchFamily="2" charset="-122"/>
                <a:ea typeface="宋体" pitchFamily="2" charset="-122"/>
              </a:rPr>
              <a:t>）傅里叶</a:t>
            </a:r>
          </a:p>
          <a:p>
            <a:pPr algn="dist">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变换后中心移到零点后的结果，我们可以发现当长</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方形旋转了     时，频谱也跟着旋转     ，此实例验</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证了傅里叶变换的旋转性。</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49158"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59"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0"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1"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2"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3"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4"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5"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6"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7"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8"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69"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0"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1"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49172"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3"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4"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5"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6"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7"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8"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79"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0"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1"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2"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3"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4"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5"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49186"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7"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8"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89"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0"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1"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2"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3"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4"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5"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6"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7"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8"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199"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0"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1"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2"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3"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4"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5"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6"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7"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08"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9154"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72721"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09"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0"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1"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2"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3"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4"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5"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6"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7"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8"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19"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0"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1"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2"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3"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4"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5"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6"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7"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8"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29"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0"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1"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2"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3"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4"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5"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6"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7"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8"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39"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40"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49241" name="Rectangle 9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49155" name="Object 3"/>
          <p:cNvGraphicFramePr>
            <a:graphicFrameLocks noChangeAspect="1"/>
          </p:cNvGraphicFramePr>
          <p:nvPr/>
        </p:nvGraphicFramePr>
        <p:xfrm>
          <a:off x="2534973" y="4065589"/>
          <a:ext cx="624285" cy="477837"/>
        </p:xfrm>
        <a:graphic>
          <a:graphicData uri="http://schemas.openxmlformats.org/presentationml/2006/ole">
            <mc:AlternateContent xmlns:mc="http://schemas.openxmlformats.org/markup-compatibility/2006">
              <mc:Choice xmlns:v="urn:schemas-microsoft-com:vml" Requires="v">
                <p:oleObj spid="_x0000_s72722" name="公式" r:id="rId5" imgW="241200" imgH="203040" progId="Equation.3">
                  <p:embed/>
                </p:oleObj>
              </mc:Choice>
              <mc:Fallback>
                <p:oleObj name="公式" r:id="rId5" imgW="241200" imgH="2030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4973" y="4065589"/>
                        <a:ext cx="624285"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4"/>
          <p:cNvGraphicFramePr>
            <a:graphicFrameLocks noChangeAspect="1"/>
          </p:cNvGraphicFramePr>
          <p:nvPr/>
        </p:nvGraphicFramePr>
        <p:xfrm>
          <a:off x="6669353" y="4076700"/>
          <a:ext cx="624285" cy="477838"/>
        </p:xfrm>
        <a:graphic>
          <a:graphicData uri="http://schemas.openxmlformats.org/presentationml/2006/ole">
            <mc:AlternateContent xmlns:mc="http://schemas.openxmlformats.org/markup-compatibility/2006">
              <mc:Choice xmlns:v="urn:schemas-microsoft-com:vml" Requires="v">
                <p:oleObj spid="_x0000_s72723" name="公式" r:id="rId7" imgW="241200" imgH="203040" progId="Equation.3">
                  <p:embed/>
                </p:oleObj>
              </mc:Choice>
              <mc:Fallback>
                <p:oleObj name="公式" r:id="rId7" imgW="24120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9353" y="4076700"/>
                        <a:ext cx="624285"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body" idx="1"/>
          </p:nvPr>
        </p:nvSpPr>
        <p:spPr>
          <a:xfrm>
            <a:off x="507340" y="1557338"/>
            <a:ext cx="9047823" cy="4176712"/>
          </a:xfrm>
        </p:spPr>
        <p:txBody>
          <a:bodyPr/>
          <a:lstStyle/>
          <a:p>
            <a:pPr>
              <a:lnSpc>
                <a:spcPct val="80000"/>
              </a:lnSpc>
              <a:buClr>
                <a:schemeClr val="tx2"/>
              </a:buClr>
              <a:buSzPct val="80000"/>
              <a:buFont typeface="Wingdings" pitchFamily="2" charset="2"/>
              <a:buChar char="l"/>
            </a:pPr>
            <a:r>
              <a:rPr lang="zh-CN" altLang="en-US" sz="2800" b="1" dirty="0">
                <a:latin typeface="宋体" pitchFamily="2" charset="-122"/>
                <a:ea typeface="宋体" pitchFamily="2" charset="-122"/>
              </a:rPr>
              <a:t>例</a:t>
            </a:r>
            <a:r>
              <a:rPr lang="en-US" altLang="zh-CN" sz="2800" b="1" dirty="0">
                <a:latin typeface="宋体" pitchFamily="2" charset="-122"/>
                <a:ea typeface="宋体" pitchFamily="2" charset="-122"/>
              </a:rPr>
              <a:t>4.10:</a:t>
            </a:r>
            <a:r>
              <a:rPr lang="zh-CN" altLang="en-US" sz="2800" b="1" dirty="0">
                <a:latin typeface="宋体" pitchFamily="2" charset="-122"/>
                <a:ea typeface="宋体" pitchFamily="2" charset="-122"/>
              </a:rPr>
              <a:t>对一副图片如图</a:t>
            </a:r>
            <a:r>
              <a:rPr lang="en-US" altLang="zh-CN" sz="2800" b="1" dirty="0">
                <a:latin typeface="宋体" pitchFamily="2" charset="-122"/>
                <a:ea typeface="宋体" pitchFamily="2" charset="-122"/>
              </a:rPr>
              <a:t>4.12</a:t>
            </a: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a</a:t>
            </a:r>
            <a:r>
              <a:rPr lang="zh-CN" altLang="en-US" sz="2800" b="1" dirty="0">
                <a:latin typeface="宋体" pitchFamily="2" charset="-122"/>
                <a:ea typeface="宋体" pitchFamily="2" charset="-122"/>
              </a:rPr>
              <a:t>）求其幅值谱和</a:t>
            </a:r>
          </a:p>
          <a:p>
            <a:pP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  相位谱，并对幅值谱和相位谱分别进行图像构，对比其所求结果</a:t>
            </a:r>
            <a:r>
              <a:rPr lang="en-US" altLang="zh-CN" sz="2800" b="1" dirty="0">
                <a:latin typeface="宋体" pitchFamily="2" charset="-122"/>
                <a:ea typeface="宋体" pitchFamily="2" charset="-122"/>
              </a:rPr>
              <a:t>(</a:t>
            </a:r>
            <a:r>
              <a:rPr lang="zh-CN" altLang="en-US" sz="2800" b="1" dirty="0">
                <a:latin typeface="宋体" pitchFamily="2" charset="-122"/>
                <a:ea typeface="宋体" pitchFamily="2" charset="-122"/>
              </a:rPr>
              <a:t>详细程序参加书</a:t>
            </a:r>
            <a:r>
              <a:rPr lang="en-US" altLang="zh-CN" sz="2800" b="1" dirty="0">
                <a:latin typeface="宋体" pitchFamily="2" charset="-122"/>
                <a:ea typeface="宋体" pitchFamily="2" charset="-122"/>
              </a:rPr>
              <a:t>)</a:t>
            </a:r>
            <a:r>
              <a:rPr lang="zh-CN" altLang="en-US" sz="2800" b="1" dirty="0">
                <a:latin typeface="宋体" pitchFamily="2" charset="-122"/>
                <a:ea typeface="宋体" pitchFamily="2" charset="-122"/>
              </a:rPr>
              <a:t>。</a:t>
            </a: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nSpc>
                <a:spcPct val="80000"/>
              </a:lnSpc>
              <a:buClr>
                <a:schemeClr val="tx2"/>
              </a:buClr>
              <a:buSzPct val="80000"/>
              <a:buFont typeface="Wingdings" pitchFamily="2" charset="2"/>
              <a:buNone/>
            </a:pPr>
            <a:endParaRPr lang="zh-CN" altLang="en-US" sz="2800" b="1" dirty="0">
              <a:latin typeface="宋体" pitchFamily="2" charset="-122"/>
              <a:ea typeface="宋体" pitchFamily="2" charset="-122"/>
            </a:endParaRPr>
          </a:p>
          <a:p>
            <a:pPr algn="ctr">
              <a:lnSpc>
                <a:spcPct val="80000"/>
              </a:lnSpc>
              <a:buClr>
                <a:schemeClr val="tx2"/>
              </a:buClr>
              <a:buSzPct val="80000"/>
              <a:buFont typeface="Wingdings" pitchFamily="2" charset="2"/>
              <a:buNone/>
            </a:pPr>
            <a:r>
              <a:rPr lang="zh-CN" altLang="en-US" sz="2800" b="1" dirty="0">
                <a:latin typeface="宋体" pitchFamily="2" charset="-122"/>
                <a:ea typeface="宋体" pitchFamily="2" charset="-122"/>
              </a:rPr>
              <a:t>（</a:t>
            </a:r>
            <a:r>
              <a:rPr lang="en-US" altLang="zh-CN" sz="2800" b="1" dirty="0">
                <a:latin typeface="宋体" pitchFamily="2" charset="-122"/>
                <a:ea typeface="宋体" pitchFamily="2" charset="-122"/>
              </a:rPr>
              <a:t>a</a:t>
            </a:r>
            <a:r>
              <a:rPr lang="zh-CN" altLang="en-US" sz="2800" b="1" dirty="0">
                <a:latin typeface="宋体" pitchFamily="2" charset="-122"/>
                <a:ea typeface="宋体" pitchFamily="2" charset="-122"/>
              </a:rPr>
              <a:t>）原图</a:t>
            </a:r>
          </a:p>
          <a:p>
            <a:pPr>
              <a:lnSpc>
                <a:spcPct val="80000"/>
              </a:lnSpc>
              <a:buClr>
                <a:schemeClr val="tx2"/>
              </a:buClr>
              <a:buSzPct val="80000"/>
              <a:buFont typeface="Wingdings" pitchFamily="2" charset="2"/>
              <a:buNone/>
            </a:pPr>
            <a:endParaRPr lang="zh-CN" altLang="en-US" sz="2800" b="1" dirty="0">
              <a:latin typeface="Times New Roman" pitchFamily="18" charset="0"/>
              <a:ea typeface="宋体" pitchFamily="2" charset="-122"/>
            </a:endParaRPr>
          </a:p>
        </p:txBody>
      </p:sp>
      <p:sp>
        <p:nvSpPr>
          <p:cNvPr id="5018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1"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5"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7"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8"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89"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0"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1"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2"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3"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50194"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19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6"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7" name="Rectangle 31"/>
          <p:cNvSpPr>
            <a:spLocks noChangeArrowheads="1"/>
          </p:cNvSpPr>
          <p:nvPr/>
        </p:nvSpPr>
        <p:spPr bwMode="auto">
          <a:xfrm>
            <a:off x="4825401" y="3321279"/>
            <a:ext cx="255198" cy="215444"/>
          </a:xfrm>
          <a:prstGeom prst="rect">
            <a:avLst/>
          </a:prstGeom>
          <a:noFill/>
          <a:ln w="9525">
            <a:noFill/>
            <a:miter lim="800000"/>
            <a:headEnd/>
            <a:tailEnd/>
          </a:ln>
        </p:spPr>
        <p:txBody>
          <a:bodyPr wrap="none" anchor="ctr">
            <a:spAutoFit/>
          </a:bodyPr>
          <a:lstStyle/>
          <a:p>
            <a:pPr algn="ctr" eaLnBrk="1" hangingPunct="1"/>
            <a:r>
              <a:rPr lang="zh-CN" altLang="en-US" sz="1000">
                <a:latin typeface="Arial" charset="0"/>
                <a:ea typeface="宋体" pitchFamily="2" charset="-122"/>
              </a:rPr>
              <a:t>  </a:t>
            </a:r>
            <a:endParaRPr lang="zh-CN" altLang="en-US">
              <a:latin typeface="Arial" charset="0"/>
              <a:ea typeface="宋体" pitchFamily="2" charset="-122"/>
            </a:endParaRPr>
          </a:p>
        </p:txBody>
      </p:sp>
      <p:sp>
        <p:nvSpPr>
          <p:cNvPr id="50208"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09"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0"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1"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2"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3"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4"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5"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6"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7"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8"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19"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0"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1"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2"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3"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4"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5"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6"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7"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8"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29"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0"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0178" name="Object 2"/>
          <p:cNvGraphicFramePr>
            <a:graphicFrameLocks noChangeAspect="1"/>
          </p:cNvGraphicFramePr>
          <p:nvPr/>
        </p:nvGraphicFramePr>
        <p:xfrm>
          <a:off x="889134" y="2720976"/>
          <a:ext cx="249369" cy="436563"/>
        </p:xfrm>
        <a:graphic>
          <a:graphicData uri="http://schemas.openxmlformats.org/presentationml/2006/ole">
            <mc:AlternateContent xmlns:mc="http://schemas.openxmlformats.org/markup-compatibility/2006">
              <mc:Choice xmlns:v="urn:schemas-microsoft-com:vml" Requires="v">
                <p:oleObj spid="_x0000_s73735"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34" y="2720976"/>
                        <a:ext cx="249369"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31"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2"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3"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4"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5"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6"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7"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8"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39"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0"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1"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2"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3"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4"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5"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6"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7"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8"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49"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0"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1"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2"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3"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4"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5"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6"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7"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8"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59"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60"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61"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62"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50263" name="Rectangle 8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50264" name="Picture 91"/>
          <p:cNvPicPr>
            <a:picLocks noChangeAspect="1" noChangeArrowheads="1"/>
          </p:cNvPicPr>
          <p:nvPr/>
        </p:nvPicPr>
        <p:blipFill>
          <a:blip r:embed="rId5" cstate="print"/>
          <a:srcRect/>
          <a:stretch>
            <a:fillRect/>
          </a:stretch>
        </p:blipFill>
        <p:spPr bwMode="auto">
          <a:xfrm>
            <a:off x="4172215" y="2924176"/>
            <a:ext cx="2012156" cy="185737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1" name="Rectangle 5"/>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2" name="Rectangle 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3" name="Rectangle 7"/>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4" name="Rectangle 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5" name="Rectangle 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6" name="Rectangle 10"/>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7" name="Rectangle 11"/>
          <p:cNvSpPr>
            <a:spLocks noChangeArrowheads="1"/>
          </p:cNvSpPr>
          <p:nvPr/>
        </p:nvSpPr>
        <p:spPr bwMode="auto">
          <a:xfrm>
            <a:off x="0" y="3023932"/>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8" name="Rectangle 12"/>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699" name="Rectangle 13"/>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0" name="Rectangle 14"/>
          <p:cNvSpPr>
            <a:spLocks noChangeArrowheads="1"/>
          </p:cNvSpPr>
          <p:nvPr/>
        </p:nvSpPr>
        <p:spPr bwMode="auto">
          <a:xfrm>
            <a:off x="0" y="30525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1" name="Rectangle 1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2" name="Rectangle 16"/>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3" name="Rectangle 17"/>
          <p:cNvSpPr>
            <a:spLocks noGrp="1" noChangeArrowheads="1"/>
          </p:cNvSpPr>
          <p:nvPr>
            <p:ph type="title"/>
          </p:nvPr>
        </p:nvSpPr>
        <p:spPr>
          <a:noFill/>
        </p:spPr>
        <p:txBody>
          <a:bodyPr/>
          <a:lstStyle/>
          <a:p>
            <a:r>
              <a:rPr lang="en-US" altLang="en-US" b="1">
                <a:latin typeface="Times New Roman" pitchFamily="18" charset="0"/>
                <a:ea typeface="宋体" pitchFamily="2" charset="-122"/>
              </a:rPr>
              <a:t>4.5 图像傅里叶变换实例(Examples of Fourier Transform Images)</a:t>
            </a:r>
            <a:endParaRPr lang="zh-CN" altLang="en-US" b="1">
              <a:latin typeface="Times New Roman" pitchFamily="18" charset="0"/>
              <a:ea typeface="宋体" pitchFamily="2" charset="-122"/>
            </a:endParaRPr>
          </a:p>
        </p:txBody>
      </p:sp>
      <p:sp>
        <p:nvSpPr>
          <p:cNvPr id="114704" name="Rectangle 1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5" name="Rectangle 19"/>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6" name="Rectangle 20"/>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7" name="Rectangle 2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8" name="Rectangle 22"/>
          <p:cNvSpPr>
            <a:spLocks noChangeArrowheads="1"/>
          </p:cNvSpPr>
          <p:nvPr/>
        </p:nvSpPr>
        <p:spPr bwMode="auto">
          <a:xfrm>
            <a:off x="0" y="31048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09" name="Rectangle 2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0" name="Rectangle 2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1" name="Rectangle 2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2" name="Rectangle 2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3" name="Rectangle 2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4" name="Rectangle 2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5" name="Rectangle 29"/>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6" name="Rectangle 30"/>
          <p:cNvSpPr>
            <a:spLocks noChangeArrowheads="1"/>
          </p:cNvSpPr>
          <p:nvPr/>
        </p:nvSpPr>
        <p:spPr bwMode="auto">
          <a:xfrm>
            <a:off x="0" y="13776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7" name="Rectangle 3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8" name="Rectangle 33"/>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19" name="Rectangle 3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0" name="Rectangle 3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1" name="Rectangle 36"/>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2" name="Rectangle 37"/>
          <p:cNvSpPr>
            <a:spLocks noChangeArrowheads="1"/>
          </p:cNvSpPr>
          <p:nvPr/>
        </p:nvSpPr>
        <p:spPr bwMode="auto">
          <a:xfrm>
            <a:off x="0" y="30191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3" name="Rectangle 38"/>
          <p:cNvSpPr>
            <a:spLocks noChangeArrowheads="1"/>
          </p:cNvSpPr>
          <p:nvPr/>
        </p:nvSpPr>
        <p:spPr bwMode="auto">
          <a:xfrm>
            <a:off x="0" y="29715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4" name="Rectangle 39"/>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5" name="Rectangle 40"/>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6" name="Rectangle 4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7" name="Rectangle 4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8" name="Rectangle 4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29" name="Rectangle 44"/>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0" name="Rectangle 45"/>
          <p:cNvSpPr>
            <a:spLocks noChangeArrowheads="1"/>
          </p:cNvSpPr>
          <p:nvPr/>
        </p:nvSpPr>
        <p:spPr bwMode="auto">
          <a:xfrm>
            <a:off x="0" y="30667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1" name="Rectangle 46"/>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2" name="Rectangle 4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3" name="Rectangle 48"/>
          <p:cNvSpPr>
            <a:spLocks noChangeArrowheads="1"/>
          </p:cNvSpPr>
          <p:nvPr/>
        </p:nvSpPr>
        <p:spPr bwMode="auto">
          <a:xfrm>
            <a:off x="0" y="28286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4" name="Rectangle 4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5" name="Rectangle 50"/>
          <p:cNvSpPr>
            <a:spLocks noChangeArrowheads="1"/>
          </p:cNvSpPr>
          <p:nvPr/>
        </p:nvSpPr>
        <p:spPr bwMode="auto">
          <a:xfrm>
            <a:off x="0" y="29572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6" name="Rectangle 5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7" name="Rectangle 5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8" name="Rectangle 53"/>
          <p:cNvSpPr>
            <a:spLocks noChangeArrowheads="1"/>
          </p:cNvSpPr>
          <p:nvPr/>
        </p:nvSpPr>
        <p:spPr bwMode="auto">
          <a:xfrm>
            <a:off x="0" y="30858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39" name="Rectangle 54"/>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0" name="Rectangle 56"/>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1" name="Rectangle 57"/>
          <p:cNvSpPr>
            <a:spLocks noChangeArrowheads="1"/>
          </p:cNvSpPr>
          <p:nvPr/>
        </p:nvSpPr>
        <p:spPr bwMode="auto">
          <a:xfrm>
            <a:off x="0" y="30572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2" name="Rectangle 58"/>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3" name="Rectangle 5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4" name="Rectangle 60"/>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5" name="Rectangle 61"/>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6" name="Rectangle 6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7" name="Rectangle 63"/>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8" name="Rectangle 64"/>
          <p:cNvSpPr>
            <a:spLocks noChangeArrowheads="1"/>
          </p:cNvSpPr>
          <p:nvPr/>
        </p:nvSpPr>
        <p:spPr bwMode="auto">
          <a:xfrm>
            <a:off x="0" y="312394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49" name="Rectangle 65"/>
          <p:cNvSpPr>
            <a:spLocks noChangeArrowheads="1"/>
          </p:cNvSpPr>
          <p:nvPr/>
        </p:nvSpPr>
        <p:spPr bwMode="auto">
          <a:xfrm>
            <a:off x="0" y="310965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0" name="Rectangle 6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1" name="Rectangle 67"/>
          <p:cNvSpPr>
            <a:spLocks noChangeArrowheads="1"/>
          </p:cNvSpPr>
          <p:nvPr/>
        </p:nvSpPr>
        <p:spPr bwMode="auto">
          <a:xfrm>
            <a:off x="0" y="30763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2" name="Rectangle 6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3" name="Rectangle 69"/>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4" name="Rectangle 70"/>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5" name="Rectangle 71"/>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6" name="Rectangle 72"/>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7" name="Rectangle 7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8" name="Rectangle 74"/>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59" name="Rectangle 75"/>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0" name="Rectangle 76"/>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1" name="Rectangle 77"/>
          <p:cNvSpPr>
            <a:spLocks noChangeArrowheads="1"/>
          </p:cNvSpPr>
          <p:nvPr/>
        </p:nvSpPr>
        <p:spPr bwMode="auto">
          <a:xfrm>
            <a:off x="0" y="2990595"/>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2" name="Rectangle 78"/>
          <p:cNvSpPr>
            <a:spLocks noChangeArrowheads="1"/>
          </p:cNvSpPr>
          <p:nvPr/>
        </p:nvSpPr>
        <p:spPr bwMode="auto">
          <a:xfrm>
            <a:off x="0" y="296202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3" name="Rectangle 79"/>
          <p:cNvSpPr>
            <a:spLocks noChangeArrowheads="1"/>
          </p:cNvSpPr>
          <p:nvPr/>
        </p:nvSpPr>
        <p:spPr bwMode="auto">
          <a:xfrm>
            <a:off x="0" y="30953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4" name="Rectangle 80"/>
          <p:cNvSpPr>
            <a:spLocks noChangeArrowheads="1"/>
          </p:cNvSpPr>
          <p:nvPr/>
        </p:nvSpPr>
        <p:spPr bwMode="auto">
          <a:xfrm>
            <a:off x="0" y="2561970"/>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5" name="Rectangle 81"/>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6" name="Rectangle 82"/>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7" name="Rectangle 83"/>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8" name="Rectangle 84"/>
          <p:cNvSpPr>
            <a:spLocks noChangeArrowheads="1"/>
          </p:cNvSpPr>
          <p:nvPr/>
        </p:nvSpPr>
        <p:spPr bwMode="auto">
          <a:xfrm>
            <a:off x="0" y="30144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69" name="Rectangle 85"/>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70" name="Rectangle 86"/>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71" name="Rectangle 87"/>
          <p:cNvSpPr>
            <a:spLocks noChangeArrowheads="1"/>
          </p:cNvSpPr>
          <p:nvPr/>
        </p:nvSpPr>
        <p:spPr bwMode="auto">
          <a:xfrm>
            <a:off x="0" y="-243143"/>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14772" name="Rectangle 88"/>
          <p:cNvSpPr>
            <a:spLocks noChangeArrowheads="1"/>
          </p:cNvSpPr>
          <p:nvPr/>
        </p:nvSpPr>
        <p:spPr bwMode="auto">
          <a:xfrm>
            <a:off x="0" y="3090607"/>
            <a:ext cx="184731" cy="486287"/>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114773" name="Picture 90"/>
          <p:cNvPicPr>
            <a:picLocks noChangeAspect="1" noChangeArrowheads="1"/>
          </p:cNvPicPr>
          <p:nvPr/>
        </p:nvPicPr>
        <p:blipFill>
          <a:blip r:embed="rId2" cstate="print"/>
          <a:srcRect/>
          <a:stretch>
            <a:fillRect/>
          </a:stretch>
        </p:blipFill>
        <p:spPr bwMode="auto">
          <a:xfrm>
            <a:off x="507339" y="2205039"/>
            <a:ext cx="2022475" cy="1857375"/>
          </a:xfrm>
          <a:prstGeom prst="rect">
            <a:avLst/>
          </a:prstGeom>
          <a:noFill/>
          <a:ln w="9525">
            <a:noFill/>
            <a:miter lim="800000"/>
            <a:headEnd/>
            <a:tailEnd/>
          </a:ln>
        </p:spPr>
      </p:pic>
      <p:pic>
        <p:nvPicPr>
          <p:cNvPr id="114774" name="Picture 91"/>
          <p:cNvPicPr>
            <a:picLocks noChangeAspect="1" noChangeArrowheads="1"/>
          </p:cNvPicPr>
          <p:nvPr/>
        </p:nvPicPr>
        <p:blipFill>
          <a:blip r:embed="rId3" cstate="print"/>
          <a:srcRect/>
          <a:stretch>
            <a:fillRect/>
          </a:stretch>
        </p:blipFill>
        <p:spPr bwMode="auto">
          <a:xfrm>
            <a:off x="2691475" y="2205039"/>
            <a:ext cx="2012156" cy="1857375"/>
          </a:xfrm>
          <a:prstGeom prst="rect">
            <a:avLst/>
          </a:prstGeom>
          <a:noFill/>
          <a:ln w="9525">
            <a:noFill/>
            <a:miter lim="800000"/>
            <a:headEnd/>
            <a:tailEnd/>
          </a:ln>
        </p:spPr>
      </p:pic>
      <p:pic>
        <p:nvPicPr>
          <p:cNvPr id="114775" name="Picture 92"/>
          <p:cNvPicPr>
            <a:picLocks noChangeAspect="1" noChangeArrowheads="1"/>
          </p:cNvPicPr>
          <p:nvPr/>
        </p:nvPicPr>
        <p:blipFill>
          <a:blip r:embed="rId4" cstate="print"/>
          <a:srcRect/>
          <a:stretch>
            <a:fillRect/>
          </a:stretch>
        </p:blipFill>
        <p:spPr bwMode="auto">
          <a:xfrm>
            <a:off x="4875610" y="2205039"/>
            <a:ext cx="2022475" cy="1857375"/>
          </a:xfrm>
          <a:prstGeom prst="rect">
            <a:avLst/>
          </a:prstGeom>
          <a:noFill/>
          <a:ln w="9525">
            <a:noFill/>
            <a:miter lim="800000"/>
            <a:headEnd/>
            <a:tailEnd/>
          </a:ln>
        </p:spPr>
      </p:pic>
      <p:pic>
        <p:nvPicPr>
          <p:cNvPr id="114776" name="Picture 93"/>
          <p:cNvPicPr>
            <a:picLocks noChangeAspect="1" noChangeArrowheads="1"/>
          </p:cNvPicPr>
          <p:nvPr/>
        </p:nvPicPr>
        <p:blipFill>
          <a:blip r:embed="rId5" cstate="print"/>
          <a:srcRect/>
          <a:stretch>
            <a:fillRect/>
          </a:stretch>
        </p:blipFill>
        <p:spPr bwMode="auto">
          <a:xfrm>
            <a:off x="7059745" y="2205038"/>
            <a:ext cx="2022475" cy="1866900"/>
          </a:xfrm>
          <a:prstGeom prst="rect">
            <a:avLst/>
          </a:prstGeom>
          <a:noFill/>
          <a:ln w="9525">
            <a:noFill/>
            <a:miter lim="800000"/>
            <a:headEnd/>
            <a:tailEnd/>
          </a:ln>
        </p:spPr>
      </p:pic>
      <p:sp>
        <p:nvSpPr>
          <p:cNvPr id="114777" name="Rectangle 94"/>
          <p:cNvSpPr>
            <a:spLocks noGrp="1" noChangeArrowheads="1"/>
          </p:cNvSpPr>
          <p:nvPr>
            <p:ph type="body" idx="1"/>
          </p:nvPr>
        </p:nvSpPr>
        <p:spPr>
          <a:xfrm>
            <a:off x="194337" y="2205039"/>
            <a:ext cx="9360826" cy="3716337"/>
          </a:xfrm>
        </p:spPr>
        <p:txBody>
          <a:bodyPr/>
          <a:lstStyle/>
          <a:p>
            <a:pPr>
              <a:buFont typeface="Wingdings" pitchFamily="2" charset="2"/>
              <a:buNone/>
            </a:pPr>
            <a:r>
              <a:rPr lang="en-US" altLang="zh-CN" sz="1800">
                <a:solidFill>
                  <a:schemeClr val="tx2"/>
                </a:solidFill>
                <a:latin typeface="宋体" pitchFamily="2" charset="-122"/>
                <a:ea typeface="宋体" pitchFamily="2" charset="-122"/>
              </a:rPr>
              <a:t> </a:t>
            </a:r>
          </a:p>
          <a:p>
            <a:pPr>
              <a:buFont typeface="Wingdings" pitchFamily="2" charset="2"/>
              <a:buNone/>
            </a:pPr>
            <a:endParaRPr lang="zh-CN" altLang="en-US" sz="1800">
              <a:solidFill>
                <a:schemeClr val="tx2"/>
              </a:solidFill>
              <a:latin typeface="宋体" pitchFamily="2" charset="-122"/>
              <a:ea typeface="宋体" pitchFamily="2" charset="-122"/>
            </a:endParaRPr>
          </a:p>
          <a:p>
            <a:pPr>
              <a:buFont typeface="Wingdings" pitchFamily="2" charset="2"/>
              <a:buNone/>
            </a:pPr>
            <a:endParaRPr lang="zh-CN" altLang="en-US" sz="1800">
              <a:solidFill>
                <a:schemeClr val="tx2"/>
              </a:solidFill>
              <a:latin typeface="宋体" pitchFamily="2" charset="-122"/>
              <a:ea typeface="宋体" pitchFamily="2" charset="-122"/>
            </a:endParaRPr>
          </a:p>
          <a:p>
            <a:pPr>
              <a:buFont typeface="Wingdings" pitchFamily="2" charset="2"/>
              <a:buNone/>
            </a:pPr>
            <a:endParaRPr lang="zh-CN" altLang="en-US" sz="1800">
              <a:solidFill>
                <a:schemeClr val="tx2"/>
              </a:solidFill>
              <a:latin typeface="宋体" pitchFamily="2" charset="-122"/>
              <a:ea typeface="宋体" pitchFamily="2" charset="-122"/>
            </a:endParaRPr>
          </a:p>
          <a:p>
            <a:pPr>
              <a:buFont typeface="Wingdings" pitchFamily="2" charset="2"/>
              <a:buNone/>
            </a:pPr>
            <a:endParaRPr lang="zh-CN" altLang="en-US" sz="1800">
              <a:solidFill>
                <a:schemeClr val="tx2"/>
              </a:solidFill>
              <a:latin typeface="宋体" pitchFamily="2" charset="-122"/>
              <a:ea typeface="宋体" pitchFamily="2" charset="-122"/>
            </a:endParaRPr>
          </a:p>
          <a:p>
            <a:pPr>
              <a:buFont typeface="Wingdings" pitchFamily="2" charset="2"/>
              <a:buNone/>
            </a:pPr>
            <a:endParaRPr lang="zh-CN" altLang="en-US" sz="1800">
              <a:solidFill>
                <a:schemeClr val="tx2"/>
              </a:solidFill>
              <a:latin typeface="宋体" pitchFamily="2" charset="-122"/>
              <a:ea typeface="宋体" pitchFamily="2" charset="-122"/>
            </a:endParaRPr>
          </a:p>
          <a:p>
            <a:pPr>
              <a:buFont typeface="Wingdings" pitchFamily="2" charset="2"/>
              <a:buNone/>
            </a:pPr>
            <a:r>
              <a:rPr lang="zh-CN" altLang="en-US" sz="1800" b="1">
                <a:solidFill>
                  <a:schemeClr val="tx2"/>
                </a:solidFill>
                <a:latin typeface="宋体" pitchFamily="2" charset="-122"/>
                <a:ea typeface="宋体" pitchFamily="2" charset="-122"/>
              </a:rPr>
              <a:t>  （</a:t>
            </a:r>
            <a:r>
              <a:rPr lang="en-US" altLang="zh-CN" sz="1800" b="1">
                <a:solidFill>
                  <a:schemeClr val="tx2"/>
                </a:solidFill>
                <a:latin typeface="宋体" pitchFamily="2" charset="-122"/>
                <a:ea typeface="宋体" pitchFamily="2" charset="-122"/>
              </a:rPr>
              <a:t>b</a:t>
            </a:r>
            <a:r>
              <a:rPr lang="zh-CN" altLang="en-US" sz="1800" b="1">
                <a:solidFill>
                  <a:schemeClr val="tx2"/>
                </a:solidFill>
                <a:latin typeface="宋体" pitchFamily="2" charset="-122"/>
                <a:ea typeface="宋体" pitchFamily="2" charset="-122"/>
              </a:rPr>
              <a:t>）幅值谱       （</a:t>
            </a:r>
            <a:r>
              <a:rPr lang="en-US" altLang="zh-CN" sz="1800" b="1">
                <a:solidFill>
                  <a:schemeClr val="tx2"/>
                </a:solidFill>
                <a:latin typeface="宋体" pitchFamily="2" charset="-122"/>
                <a:ea typeface="宋体" pitchFamily="2" charset="-122"/>
              </a:rPr>
              <a:t>c</a:t>
            </a:r>
            <a:r>
              <a:rPr lang="zh-CN" altLang="en-US" sz="1800" b="1">
                <a:solidFill>
                  <a:schemeClr val="tx2"/>
                </a:solidFill>
                <a:latin typeface="宋体" pitchFamily="2" charset="-122"/>
                <a:ea typeface="宋体" pitchFamily="2" charset="-122"/>
              </a:rPr>
              <a:t>）相位谱  （</a:t>
            </a:r>
            <a:r>
              <a:rPr lang="en-US" altLang="zh-CN" sz="1800" b="1">
                <a:solidFill>
                  <a:schemeClr val="tx2"/>
                </a:solidFill>
                <a:latin typeface="宋体" pitchFamily="2" charset="-122"/>
                <a:ea typeface="宋体" pitchFamily="2" charset="-122"/>
              </a:rPr>
              <a:t>d</a:t>
            </a:r>
            <a:r>
              <a:rPr lang="zh-CN" altLang="en-US" sz="1800" b="1">
                <a:solidFill>
                  <a:schemeClr val="tx2"/>
                </a:solidFill>
                <a:latin typeface="宋体" pitchFamily="2" charset="-122"/>
                <a:ea typeface="宋体" pitchFamily="2" charset="-122"/>
              </a:rPr>
              <a:t>）幅值谱重构图像（</a:t>
            </a:r>
            <a:r>
              <a:rPr lang="en-US" altLang="zh-CN" sz="1800" b="1">
                <a:solidFill>
                  <a:schemeClr val="tx2"/>
                </a:solidFill>
                <a:latin typeface="宋体" pitchFamily="2" charset="-122"/>
                <a:ea typeface="宋体" pitchFamily="2" charset="-122"/>
              </a:rPr>
              <a:t>e</a:t>
            </a:r>
            <a:r>
              <a:rPr lang="zh-CN" altLang="en-US" sz="1800" b="1">
                <a:solidFill>
                  <a:schemeClr val="tx2"/>
                </a:solidFill>
                <a:latin typeface="宋体" pitchFamily="2" charset="-122"/>
                <a:ea typeface="宋体" pitchFamily="2" charset="-122"/>
              </a:rPr>
              <a:t>）相位谱重构图像</a:t>
            </a:r>
          </a:p>
          <a:p>
            <a:pPr algn="ctr">
              <a:buFont typeface="Wingdings" pitchFamily="2" charset="2"/>
              <a:buNone/>
            </a:pPr>
            <a:r>
              <a:rPr lang="zh-CN" altLang="en-US" sz="1800" b="1">
                <a:solidFill>
                  <a:schemeClr val="tx2"/>
                </a:solidFill>
                <a:latin typeface="宋体" pitchFamily="2" charset="-122"/>
                <a:ea typeface="宋体" pitchFamily="2" charset="-122"/>
              </a:rPr>
              <a:t>图</a:t>
            </a:r>
            <a:r>
              <a:rPr lang="en-US" altLang="zh-CN" sz="1800" b="1">
                <a:solidFill>
                  <a:schemeClr val="tx2"/>
                </a:solidFill>
                <a:latin typeface="宋体" pitchFamily="2" charset="-122"/>
                <a:ea typeface="宋体" pitchFamily="2" charset="-122"/>
              </a:rPr>
              <a:t>4.12</a:t>
            </a:r>
            <a:r>
              <a:rPr lang="zh-CN" altLang="en-US" sz="1800" b="1">
                <a:solidFill>
                  <a:schemeClr val="tx2"/>
                </a:solidFill>
                <a:latin typeface="宋体" pitchFamily="2" charset="-122"/>
                <a:ea typeface="宋体" pitchFamily="2" charset="-122"/>
              </a:rPr>
              <a:t>傅里叶图像及其傅里叶变换</a:t>
            </a:r>
          </a:p>
          <a:p>
            <a:pPr>
              <a:buFont typeface="Wingdings" pitchFamily="2" charset="2"/>
              <a:buNone/>
            </a:pPr>
            <a:endParaRPr lang="zh-CN" altLang="en-US" sz="1800" b="1">
              <a:solidFill>
                <a:schemeClr val="tx2"/>
              </a:solidFill>
              <a:latin typeface="宋体" pitchFamily="2" charset="-122"/>
              <a:ea typeface="宋体" pitchFamily="2" charset="-122"/>
            </a:endParaRPr>
          </a:p>
          <a:p>
            <a:pPr>
              <a:buFont typeface="Wingdings" pitchFamily="2" charset="2"/>
              <a:buNone/>
            </a:pPr>
            <a:endParaRPr lang="en-US" altLang="zh-CN" sz="1800" b="1">
              <a:solidFill>
                <a:schemeClr val="tx2"/>
              </a:solidFill>
              <a:latin typeface="宋体" pitchFamily="2" charset="-122"/>
              <a:ea typeface="宋体"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endParaRPr lang="zh-CN" altLang="en-US">
              <a:ea typeface="宋体" pitchFamily="2" charset="-122"/>
            </a:endParaRPr>
          </a:p>
        </p:txBody>
      </p:sp>
      <p:graphicFrame>
        <p:nvGraphicFramePr>
          <p:cNvPr id="5" name="内容占位符 4"/>
          <p:cNvGraphicFramePr>
            <a:graphicFrameLocks noGrp="1"/>
          </p:cNvGraphicFramePr>
          <p:nvPr>
            <p:ph idx="1"/>
          </p:nvPr>
        </p:nvGraphicFramePr>
        <p:xfrm>
          <a:off x="1520296" y="1268413"/>
          <a:ext cx="6603999" cy="914400"/>
        </p:xfrm>
        <a:graphic>
          <a:graphicData uri="http://schemas.openxmlformats.org/drawingml/2006/table">
            <a:tbl>
              <a:tblPr/>
              <a:tblGrid>
                <a:gridCol w="2201333">
                  <a:extLst>
                    <a:ext uri="{9D8B030D-6E8A-4147-A177-3AD203B41FA5}">
                      <a16:colId xmlns:a16="http://schemas.microsoft.com/office/drawing/2014/main" val="20000"/>
                    </a:ext>
                  </a:extLst>
                </a:gridCol>
                <a:gridCol w="2201333">
                  <a:extLst>
                    <a:ext uri="{9D8B030D-6E8A-4147-A177-3AD203B41FA5}">
                      <a16:colId xmlns:a16="http://schemas.microsoft.com/office/drawing/2014/main" val="20001"/>
                    </a:ext>
                  </a:extLst>
                </a:gridCol>
                <a:gridCol w="2201333">
                  <a:extLst>
                    <a:ext uri="{9D8B030D-6E8A-4147-A177-3AD203B41FA5}">
                      <a16:colId xmlns:a16="http://schemas.microsoft.com/office/drawing/2014/main" val="20002"/>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Brightness Image</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Fourier Transform</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Inverse Transformed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pic>
        <p:nvPicPr>
          <p:cNvPr id="115722" name="Picture 3" descr="http://cns-alumni.bu.edu/~slehar/fourier/lehar.gif"/>
          <p:cNvPicPr>
            <a:picLocks noChangeAspect="1" noChangeArrowheads="1"/>
          </p:cNvPicPr>
          <p:nvPr/>
        </p:nvPicPr>
        <p:blipFill>
          <a:blip r:embed="rId2" cstate="print"/>
          <a:srcRect/>
          <a:stretch>
            <a:fillRect/>
          </a:stretch>
        </p:blipFill>
        <p:spPr bwMode="auto">
          <a:xfrm>
            <a:off x="1599406" y="1916113"/>
            <a:ext cx="1320800" cy="1219200"/>
          </a:xfrm>
          <a:prstGeom prst="rect">
            <a:avLst/>
          </a:prstGeom>
          <a:noFill/>
          <a:ln w="9525">
            <a:noFill/>
            <a:miter lim="800000"/>
            <a:headEnd/>
            <a:tailEnd/>
          </a:ln>
        </p:spPr>
      </p:pic>
      <p:pic>
        <p:nvPicPr>
          <p:cNvPr id="115723" name="Picture 4" descr="http://cns-alumni.bu.edu/~slehar/fourier/leharreal.gif"/>
          <p:cNvPicPr>
            <a:picLocks noChangeAspect="1" noChangeArrowheads="1"/>
          </p:cNvPicPr>
          <p:nvPr/>
        </p:nvPicPr>
        <p:blipFill>
          <a:blip r:embed="rId3" cstate="print"/>
          <a:srcRect/>
          <a:stretch>
            <a:fillRect/>
          </a:stretch>
        </p:blipFill>
        <p:spPr bwMode="auto">
          <a:xfrm>
            <a:off x="3860933" y="1844675"/>
            <a:ext cx="1320800" cy="1219200"/>
          </a:xfrm>
          <a:prstGeom prst="rect">
            <a:avLst/>
          </a:prstGeom>
          <a:noFill/>
          <a:ln w="9525">
            <a:noFill/>
            <a:miter lim="800000"/>
            <a:headEnd/>
            <a:tailEnd/>
          </a:ln>
        </p:spPr>
      </p:pic>
      <p:pic>
        <p:nvPicPr>
          <p:cNvPr id="115724" name="Picture 5" descr="http://cns-alumni.bu.edu/~slehar/fourier/lehar.gif"/>
          <p:cNvPicPr>
            <a:picLocks noChangeAspect="1" noChangeArrowheads="1"/>
          </p:cNvPicPr>
          <p:nvPr/>
        </p:nvPicPr>
        <p:blipFill>
          <a:blip r:embed="rId2" cstate="print"/>
          <a:srcRect/>
          <a:stretch>
            <a:fillRect/>
          </a:stretch>
        </p:blipFill>
        <p:spPr bwMode="auto">
          <a:xfrm>
            <a:off x="6045068" y="1844675"/>
            <a:ext cx="1320800" cy="1219200"/>
          </a:xfrm>
          <a:prstGeom prst="rect">
            <a:avLst/>
          </a:prstGeom>
          <a:noFill/>
          <a:ln w="9525">
            <a:noFill/>
            <a:miter lim="800000"/>
            <a:headEnd/>
            <a:tailEnd/>
          </a:ln>
        </p:spPr>
      </p:pic>
      <p:graphicFrame>
        <p:nvGraphicFramePr>
          <p:cNvPr id="9" name="表格 8"/>
          <p:cNvGraphicFramePr>
            <a:graphicFrameLocks noGrp="1"/>
          </p:cNvGraphicFramePr>
          <p:nvPr/>
        </p:nvGraphicFramePr>
        <p:xfrm>
          <a:off x="3860933" y="3063875"/>
          <a:ext cx="4394067" cy="914400"/>
        </p:xfrm>
        <a:graphic>
          <a:graphicData uri="http://schemas.openxmlformats.org/drawingml/2006/table">
            <a:tbl>
              <a:tblPr/>
              <a:tblGrid>
                <a:gridCol w="2196173">
                  <a:extLst>
                    <a:ext uri="{9D8B030D-6E8A-4147-A177-3AD203B41FA5}">
                      <a16:colId xmlns:a16="http://schemas.microsoft.com/office/drawing/2014/main" val="20000"/>
                    </a:ext>
                  </a:extLst>
                </a:gridCol>
                <a:gridCol w="2197894">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Low-Pass Filtered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Inverse Transformed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pic>
        <p:nvPicPr>
          <p:cNvPr id="115730" name="Picture 6" descr="http://cns-alumni.bu.edu/~slehar/fourier/real-lp.gif"/>
          <p:cNvPicPr>
            <a:picLocks noChangeAspect="1" noChangeArrowheads="1"/>
          </p:cNvPicPr>
          <p:nvPr/>
        </p:nvPicPr>
        <p:blipFill>
          <a:blip r:embed="rId4" cstate="print"/>
          <a:srcRect/>
          <a:stretch>
            <a:fillRect/>
          </a:stretch>
        </p:blipFill>
        <p:spPr bwMode="auto">
          <a:xfrm>
            <a:off x="3860933" y="3573463"/>
            <a:ext cx="1320800" cy="1219200"/>
          </a:xfrm>
          <a:prstGeom prst="rect">
            <a:avLst/>
          </a:prstGeom>
          <a:noFill/>
          <a:ln w="9525">
            <a:noFill/>
            <a:miter lim="800000"/>
            <a:headEnd/>
            <a:tailEnd/>
          </a:ln>
        </p:spPr>
      </p:pic>
      <p:pic>
        <p:nvPicPr>
          <p:cNvPr id="115731" name="Picture 7" descr="http://cns-alumni.bu.edu/~slehar/fourier/filt-lp.gif"/>
          <p:cNvPicPr>
            <a:picLocks noChangeAspect="1" noChangeArrowheads="1"/>
          </p:cNvPicPr>
          <p:nvPr/>
        </p:nvPicPr>
        <p:blipFill>
          <a:blip r:embed="rId5" cstate="print"/>
          <a:srcRect/>
          <a:stretch>
            <a:fillRect/>
          </a:stretch>
        </p:blipFill>
        <p:spPr bwMode="auto">
          <a:xfrm>
            <a:off x="6122458" y="3573463"/>
            <a:ext cx="1320800" cy="1219200"/>
          </a:xfrm>
          <a:prstGeom prst="rect">
            <a:avLst/>
          </a:prstGeom>
          <a:noFill/>
          <a:ln w="9525">
            <a:noFill/>
            <a:miter lim="800000"/>
            <a:headEnd/>
            <a:tailEnd/>
          </a:ln>
        </p:spPr>
      </p:pic>
      <p:graphicFrame>
        <p:nvGraphicFramePr>
          <p:cNvPr id="12" name="表格 11"/>
          <p:cNvGraphicFramePr>
            <a:graphicFrameLocks noGrp="1"/>
          </p:cNvGraphicFramePr>
          <p:nvPr/>
        </p:nvGraphicFramePr>
        <p:xfrm>
          <a:off x="3860933" y="4797425"/>
          <a:ext cx="4056988" cy="914400"/>
        </p:xfrm>
        <a:graphic>
          <a:graphicData uri="http://schemas.openxmlformats.org/drawingml/2006/table">
            <a:tbl>
              <a:tblPr/>
              <a:tblGrid>
                <a:gridCol w="2027634">
                  <a:extLst>
                    <a:ext uri="{9D8B030D-6E8A-4147-A177-3AD203B41FA5}">
                      <a16:colId xmlns:a16="http://schemas.microsoft.com/office/drawing/2014/main" val="20000"/>
                    </a:ext>
                  </a:extLst>
                </a:gridCol>
                <a:gridCol w="2029354">
                  <a:extLst>
                    <a:ext uri="{9D8B030D-6E8A-4147-A177-3AD203B41FA5}">
                      <a16:colId xmlns:a16="http://schemas.microsoft.com/office/drawing/2014/main" val="20001"/>
                    </a:ext>
                  </a:extLst>
                </a:gridCol>
              </a:tblGrid>
              <a:tr h="458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High-Pass Filtered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Inverse Transformed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pic>
        <p:nvPicPr>
          <p:cNvPr id="115737" name="Picture 8" descr="http://cns-alumni.bu.edu/~slehar/fourier/real-hp.gif"/>
          <p:cNvPicPr>
            <a:picLocks noChangeAspect="1" noChangeArrowheads="1"/>
          </p:cNvPicPr>
          <p:nvPr/>
        </p:nvPicPr>
        <p:blipFill>
          <a:blip r:embed="rId6" cstate="print"/>
          <a:srcRect/>
          <a:stretch>
            <a:fillRect/>
          </a:stretch>
        </p:blipFill>
        <p:spPr bwMode="auto">
          <a:xfrm>
            <a:off x="3938323" y="5373688"/>
            <a:ext cx="1320800" cy="1219200"/>
          </a:xfrm>
          <a:prstGeom prst="rect">
            <a:avLst/>
          </a:prstGeom>
          <a:noFill/>
          <a:ln w="9525">
            <a:noFill/>
            <a:miter lim="800000"/>
            <a:headEnd/>
            <a:tailEnd/>
          </a:ln>
        </p:spPr>
      </p:pic>
      <p:pic>
        <p:nvPicPr>
          <p:cNvPr id="115738" name="Picture 9" descr="http://cns-alumni.bu.edu/~slehar/fourier/filt-hp.gif"/>
          <p:cNvPicPr>
            <a:picLocks noChangeAspect="1" noChangeArrowheads="1"/>
          </p:cNvPicPr>
          <p:nvPr/>
        </p:nvPicPr>
        <p:blipFill>
          <a:blip r:embed="rId7" cstate="print"/>
          <a:srcRect/>
          <a:stretch>
            <a:fillRect/>
          </a:stretch>
        </p:blipFill>
        <p:spPr bwMode="auto">
          <a:xfrm>
            <a:off x="6122458" y="5373688"/>
            <a:ext cx="1320800" cy="12192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endParaRPr lang="zh-CN" altLang="en-US">
              <a:ea typeface="宋体" pitchFamily="2" charset="-122"/>
            </a:endParaRPr>
          </a:p>
        </p:txBody>
      </p:sp>
      <p:graphicFrame>
        <p:nvGraphicFramePr>
          <p:cNvPr id="15" name="表格 14"/>
          <p:cNvGraphicFramePr>
            <a:graphicFrameLocks noGrp="1"/>
          </p:cNvGraphicFramePr>
          <p:nvPr/>
        </p:nvGraphicFramePr>
        <p:xfrm>
          <a:off x="1754188" y="1196976"/>
          <a:ext cx="6604000" cy="670560"/>
        </p:xfrm>
        <a:graphic>
          <a:graphicData uri="http://schemas.openxmlformats.org/drawingml/2006/table">
            <a:tbl>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Band-Pass Filtered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itchFamily="34" charset="0"/>
                          <a:ea typeface="宋体" pitchFamily="2" charset="-122"/>
                        </a:rPr>
                        <a:t>Inverse Transformed</a:t>
                      </a:r>
                      <a:r>
                        <a:rPr kumimoji="0" lang="en-US" altLang="zh-CN" sz="1600" b="0" i="0" u="none" strike="noStrike" cap="none" normalizeH="0" baseline="0">
                          <a:ln>
                            <a:noFill/>
                          </a:ln>
                          <a:solidFill>
                            <a:schemeClr val="tx1"/>
                          </a:solidFill>
                          <a:effectLst/>
                          <a:latin typeface="Verdana" pitchFamily="34" charset="0"/>
                          <a:ea typeface="宋体" pitchFamily="2" charset="-122"/>
                        </a:rPr>
                        <a:t> </a:t>
                      </a: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Verdana" pitchFamily="34" charset="0"/>
                        <a:ea typeface="宋体" pitchFamily="2" charset="-122"/>
                      </a:endParaRPr>
                    </a:p>
                  </a:txBody>
                  <a:tcPr marL="99060" marR="99060"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pic>
        <p:nvPicPr>
          <p:cNvPr id="116744" name="Picture 9" descr="http://cns-alumni.bu.edu/~slehar/fourier/real-bp1.gif"/>
          <p:cNvPicPr>
            <a:picLocks noChangeAspect="1" noChangeArrowheads="1"/>
          </p:cNvPicPr>
          <p:nvPr/>
        </p:nvPicPr>
        <p:blipFill>
          <a:blip r:embed="rId2" cstate="print"/>
          <a:srcRect/>
          <a:stretch>
            <a:fillRect/>
          </a:stretch>
        </p:blipFill>
        <p:spPr bwMode="auto">
          <a:xfrm>
            <a:off x="2378472" y="1484313"/>
            <a:ext cx="1320800" cy="1219200"/>
          </a:xfrm>
          <a:prstGeom prst="rect">
            <a:avLst/>
          </a:prstGeom>
          <a:noFill/>
          <a:ln w="9525">
            <a:noFill/>
            <a:miter lim="800000"/>
            <a:headEnd/>
            <a:tailEnd/>
          </a:ln>
        </p:spPr>
      </p:pic>
      <p:pic>
        <p:nvPicPr>
          <p:cNvPr id="116745" name="Picture 10" descr="http://cns-alumni.bu.edu/~slehar/fourier/filt-bp1.gif"/>
          <p:cNvPicPr>
            <a:picLocks noChangeAspect="1" noChangeArrowheads="1"/>
          </p:cNvPicPr>
          <p:nvPr/>
        </p:nvPicPr>
        <p:blipFill>
          <a:blip r:embed="rId3" cstate="print"/>
          <a:srcRect/>
          <a:stretch>
            <a:fillRect/>
          </a:stretch>
        </p:blipFill>
        <p:spPr bwMode="auto">
          <a:xfrm>
            <a:off x="5654675" y="1484313"/>
            <a:ext cx="1320800" cy="1219200"/>
          </a:xfrm>
          <a:prstGeom prst="rect">
            <a:avLst/>
          </a:prstGeom>
          <a:noFill/>
          <a:ln w="9525">
            <a:noFill/>
            <a:miter lim="800000"/>
            <a:headEnd/>
            <a:tailEnd/>
          </a:ln>
        </p:spPr>
      </p:pic>
      <p:pic>
        <p:nvPicPr>
          <p:cNvPr id="116746" name="Picture 11" descr="http://cns-alumni.bu.edu/~slehar/fourier/real-bp2.gif"/>
          <p:cNvPicPr>
            <a:picLocks noChangeAspect="1" noChangeArrowheads="1"/>
          </p:cNvPicPr>
          <p:nvPr/>
        </p:nvPicPr>
        <p:blipFill>
          <a:blip r:embed="rId4" cstate="print"/>
          <a:srcRect/>
          <a:stretch>
            <a:fillRect/>
          </a:stretch>
        </p:blipFill>
        <p:spPr bwMode="auto">
          <a:xfrm>
            <a:off x="2378472" y="2852738"/>
            <a:ext cx="1320800" cy="1219200"/>
          </a:xfrm>
          <a:prstGeom prst="rect">
            <a:avLst/>
          </a:prstGeom>
          <a:noFill/>
          <a:ln w="9525">
            <a:noFill/>
            <a:miter lim="800000"/>
            <a:headEnd/>
            <a:tailEnd/>
          </a:ln>
        </p:spPr>
      </p:pic>
      <p:pic>
        <p:nvPicPr>
          <p:cNvPr id="116747" name="Picture 12" descr="http://cns-alumni.bu.edu/~slehar/fourier/filt-bp2.gif"/>
          <p:cNvPicPr>
            <a:picLocks noChangeAspect="1" noChangeArrowheads="1"/>
          </p:cNvPicPr>
          <p:nvPr/>
        </p:nvPicPr>
        <p:blipFill>
          <a:blip r:embed="rId5" cstate="print"/>
          <a:srcRect/>
          <a:stretch>
            <a:fillRect/>
          </a:stretch>
        </p:blipFill>
        <p:spPr bwMode="auto">
          <a:xfrm>
            <a:off x="5654675" y="2781300"/>
            <a:ext cx="1320800" cy="1219200"/>
          </a:xfrm>
          <a:prstGeom prst="rect">
            <a:avLst/>
          </a:prstGeom>
          <a:noFill/>
          <a:ln w="9525">
            <a:noFill/>
            <a:miter lim="800000"/>
            <a:headEnd/>
            <a:tailEnd/>
          </a:ln>
        </p:spPr>
      </p:pic>
      <p:pic>
        <p:nvPicPr>
          <p:cNvPr id="116748" name="Picture 14" descr="http://cns-alumni.bu.edu/~slehar/fourier/real-bp3.gif"/>
          <p:cNvPicPr>
            <a:picLocks noChangeAspect="1" noChangeArrowheads="1"/>
          </p:cNvPicPr>
          <p:nvPr/>
        </p:nvPicPr>
        <p:blipFill>
          <a:blip r:embed="rId6" cstate="print"/>
          <a:srcRect/>
          <a:stretch>
            <a:fillRect/>
          </a:stretch>
        </p:blipFill>
        <p:spPr bwMode="auto">
          <a:xfrm>
            <a:off x="2378472" y="4149725"/>
            <a:ext cx="1320800" cy="1219200"/>
          </a:xfrm>
          <a:prstGeom prst="rect">
            <a:avLst/>
          </a:prstGeom>
          <a:noFill/>
          <a:ln w="9525">
            <a:noFill/>
            <a:miter lim="800000"/>
            <a:headEnd/>
            <a:tailEnd/>
          </a:ln>
        </p:spPr>
      </p:pic>
      <p:pic>
        <p:nvPicPr>
          <p:cNvPr id="116749" name="Picture 15" descr="http://cns-alumni.bu.edu/~slehar/fourier/filt-bp3.gif"/>
          <p:cNvPicPr>
            <a:picLocks noChangeAspect="1" noChangeArrowheads="1"/>
          </p:cNvPicPr>
          <p:nvPr/>
        </p:nvPicPr>
        <p:blipFill>
          <a:blip r:embed="rId7" cstate="print"/>
          <a:srcRect/>
          <a:stretch>
            <a:fillRect/>
          </a:stretch>
        </p:blipFill>
        <p:spPr bwMode="auto">
          <a:xfrm>
            <a:off x="5654675" y="4076700"/>
            <a:ext cx="1320800" cy="1219200"/>
          </a:xfrm>
          <a:prstGeom prst="rect">
            <a:avLst/>
          </a:prstGeom>
          <a:noFill/>
          <a:ln w="9525">
            <a:noFill/>
            <a:miter lim="800000"/>
            <a:headEnd/>
            <a:tailEnd/>
          </a:ln>
        </p:spPr>
      </p:pic>
      <p:pic>
        <p:nvPicPr>
          <p:cNvPr id="116750" name="Picture 16" descr="http://cns-alumni.bu.edu/~slehar/fourier/real-bp4.gif"/>
          <p:cNvPicPr>
            <a:picLocks noChangeAspect="1" noChangeArrowheads="1"/>
          </p:cNvPicPr>
          <p:nvPr/>
        </p:nvPicPr>
        <p:blipFill>
          <a:blip r:embed="rId8" cstate="print"/>
          <a:srcRect/>
          <a:stretch>
            <a:fillRect/>
          </a:stretch>
        </p:blipFill>
        <p:spPr bwMode="auto">
          <a:xfrm>
            <a:off x="2378472" y="5445125"/>
            <a:ext cx="1320800" cy="1219200"/>
          </a:xfrm>
          <a:prstGeom prst="rect">
            <a:avLst/>
          </a:prstGeom>
          <a:noFill/>
          <a:ln w="9525">
            <a:noFill/>
            <a:miter lim="800000"/>
            <a:headEnd/>
            <a:tailEnd/>
          </a:ln>
        </p:spPr>
      </p:pic>
      <p:pic>
        <p:nvPicPr>
          <p:cNvPr id="116751" name="Picture 17" descr="http://cns-alumni.bu.edu/~slehar/fourier/filt-bp4.gif"/>
          <p:cNvPicPr>
            <a:picLocks noChangeAspect="1" noChangeArrowheads="1"/>
          </p:cNvPicPr>
          <p:nvPr/>
        </p:nvPicPr>
        <p:blipFill>
          <a:blip r:embed="rId9" cstate="print"/>
          <a:srcRect/>
          <a:stretch>
            <a:fillRect/>
          </a:stretch>
        </p:blipFill>
        <p:spPr bwMode="auto">
          <a:xfrm>
            <a:off x="5654675" y="5373688"/>
            <a:ext cx="1320800" cy="1219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windmills_AF">
  <a:themeElements>
    <a:clrScheme name="windmills_AF 2">
      <a:dk1>
        <a:srgbClr val="000000"/>
      </a:dk1>
      <a:lt1>
        <a:srgbClr val="FFFFFF"/>
      </a:lt1>
      <a:dk2>
        <a:srgbClr val="F8F8F8"/>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fontScheme name="windmills_AF">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windmills_AF 1">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windmills_AF 2">
        <a:dk1>
          <a:srgbClr val="000000"/>
        </a:dk1>
        <a:lt1>
          <a:srgbClr val="FFFFFF"/>
        </a:lt1>
        <a:dk2>
          <a:srgbClr val="F8F8F8"/>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clrMap bg1="lt1" tx1="dk1" bg2="lt2" tx2="dk2" accent1="accent1" accent2="accent2" accent3="accent3" accent4="accent4" accent5="accent5" accent6="accent6" hlink="hlink" folHlink="folHlink"/>
    </a:extraClrScheme>
    <a:extraClrScheme>
      <a:clrScheme name="windmills_AF 3">
        <a:dk1>
          <a:srgbClr val="000000"/>
        </a:dk1>
        <a:lt1>
          <a:srgbClr val="FFFFFF"/>
        </a:lt1>
        <a:dk2>
          <a:srgbClr val="F8F8F8"/>
        </a:dk2>
        <a:lt2>
          <a:srgbClr val="C0C0C0"/>
        </a:lt2>
        <a:accent1>
          <a:srgbClr val="336633"/>
        </a:accent1>
        <a:accent2>
          <a:srgbClr val="336666"/>
        </a:accent2>
        <a:accent3>
          <a:srgbClr val="FFFFFF"/>
        </a:accent3>
        <a:accent4>
          <a:srgbClr val="000000"/>
        </a:accent4>
        <a:accent5>
          <a:srgbClr val="ADB8AD"/>
        </a:accent5>
        <a:accent6>
          <a:srgbClr val="2D5C5C"/>
        </a:accent6>
        <a:hlink>
          <a:srgbClr val="990033"/>
        </a:hlink>
        <a:folHlink>
          <a:srgbClr val="666633"/>
        </a:folHlink>
      </a:clrScheme>
      <a:clrMap bg1="lt1" tx1="dk1" bg2="lt2" tx2="dk2" accent1="accent1" accent2="accent2" accent3="accent3" accent4="accent4" accent5="accent5" accent6="accent6" hlink="hlink" folHlink="folHlink"/>
    </a:extraClrScheme>
    <a:extraClrScheme>
      <a:clrScheme name="windmills_AF 4">
        <a:dk1>
          <a:srgbClr val="000000"/>
        </a:dk1>
        <a:lt1>
          <a:srgbClr val="FFFFFF"/>
        </a:lt1>
        <a:dk2>
          <a:srgbClr val="F8F8F8"/>
        </a:dk2>
        <a:lt2>
          <a:srgbClr val="C0C0C0"/>
        </a:lt2>
        <a:accent1>
          <a:srgbClr val="CCCC33"/>
        </a:accent1>
        <a:accent2>
          <a:srgbClr val="66CC00"/>
        </a:accent2>
        <a:accent3>
          <a:srgbClr val="FFFFFF"/>
        </a:accent3>
        <a:accent4>
          <a:srgbClr val="000000"/>
        </a:accent4>
        <a:accent5>
          <a:srgbClr val="E2E2AD"/>
        </a:accent5>
        <a:accent6>
          <a:srgbClr val="5CB900"/>
        </a:accent6>
        <a:hlink>
          <a:srgbClr val="0099CC"/>
        </a:hlink>
        <a:folHlink>
          <a:srgbClr val="66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C:\DOCUME~1\HENRYH~1\LOCALS~1\Temp\windmills_AF.pot</Template>
  <TotalTime>7100</TotalTime>
  <Words>7348</Words>
  <Application>Microsoft Office PowerPoint</Application>
  <PresentationFormat>A4 纸张(210x297 毫米)</PresentationFormat>
  <Paragraphs>852</Paragraphs>
  <Slides>135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135</vt:i4>
      </vt:variant>
    </vt:vector>
  </HeadingPairs>
  <TitlesOfParts>
    <vt:vector size="153" baseType="lpstr">
      <vt:lpstr>Gulim</vt:lpstr>
      <vt:lpstr>Gulim</vt:lpstr>
      <vt:lpstr>黑体</vt:lpstr>
      <vt:lpstr>楷体_GB2312</vt:lpstr>
      <vt:lpstr>宋体</vt:lpstr>
      <vt:lpstr>幼圆</vt:lpstr>
      <vt:lpstr>Arial</vt:lpstr>
      <vt:lpstr>Tahoma</vt:lpstr>
      <vt:lpstr>Times New Roman</vt:lpstr>
      <vt:lpstr>Verdana</vt:lpstr>
      <vt:lpstr>Wingdings</vt:lpstr>
      <vt:lpstr>windmills_AF</vt:lpstr>
      <vt:lpstr>Equation.DSMT4</vt:lpstr>
      <vt:lpstr>公式</vt:lpstr>
      <vt:lpstr>Equation</vt:lpstr>
      <vt:lpstr>Visio</vt:lpstr>
      <vt:lpstr>Equation.3</vt:lpstr>
      <vt:lpstr>位图图像</vt:lpstr>
      <vt:lpstr>数字图像处理</vt:lpstr>
      <vt:lpstr>第4章图像变换 (Image Transform) </vt:lpstr>
      <vt:lpstr>PowerPoint 演示文稿</vt:lpstr>
      <vt:lpstr>PowerPoint 演示文稿</vt:lpstr>
      <vt:lpstr>一、什么是频域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 图像变换</vt:lpstr>
      <vt:lpstr>第4章 图像变换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4.1.1 连续傅里叶变换的定义 (Definition of Continuous Fourier Transform)</vt:lpstr>
      <vt:lpstr>4.1.1 连续傅里叶变换的定义 (Definition of Continuous Fourier Transform)</vt:lpstr>
      <vt:lpstr>4.1 连续傅里叶变换的定义 (Definition of Continuous Fourier Transform)</vt:lpstr>
      <vt:lpstr>4.1 连续傅里叶变换的定义 (Definition of Continuous Fourier Transform)</vt:lpstr>
      <vt:lpstr>PowerPoint 演示文稿</vt:lpstr>
      <vt:lpstr>4.2 离散傅里叶变换 （Discrete Fourier Transform） </vt:lpstr>
      <vt:lpstr>4.2 离散傅里叶变换（Discrete Fourier Transform）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离散傅里叶变换（Discrete Fourier Transform） </vt:lpstr>
      <vt:lpstr>4.2 离散傅里叶变换（Discrete Fourier Transform） </vt:lpstr>
      <vt:lpstr>4.2 离散傅里叶变换（Discrete Fourier Transform） </vt:lpstr>
      <vt:lpstr>PowerPoint 演示文稿</vt:lpstr>
      <vt:lpstr>PowerPoint 演示文稿</vt:lpstr>
      <vt:lpstr>PowerPoint 演示文稿</vt:lpstr>
      <vt:lpstr>PowerPoint 演示文稿</vt:lpstr>
      <vt:lpstr>PowerPoint 演示文稿</vt:lpstr>
      <vt:lpstr>PowerPoint 演示文稿</vt:lpstr>
      <vt:lpstr>4.2 离散傅里叶变换（Discrete Fourier Transform） </vt:lpstr>
      <vt:lpstr>PowerPoint 演示文稿</vt:lpstr>
      <vt:lpstr>4.2 离散傅里叶变换（Discrete Fourier Transform） </vt:lpstr>
      <vt:lpstr>4.2 离散傅里叶变换（Discrete Fourier Transform） </vt:lpstr>
      <vt:lpstr>4.3 快速傅里叶变换(Fast Fourier Transform)</vt:lpstr>
      <vt:lpstr>PowerPoint 演示文稿</vt:lpstr>
      <vt:lpstr>PowerPoint 演示文稿</vt:lpstr>
      <vt:lpstr>PowerPoint 演示文稿</vt:lpstr>
      <vt:lpstr>PowerPoint 演示文稿</vt:lpstr>
      <vt:lpstr>4.3 快速傅里叶变换(Fast Fourier Transform)</vt:lpstr>
      <vt:lpstr>4.4 傅里叶变换的性质(Characteristics of Fourier Transform)</vt:lpstr>
      <vt:lpstr>4.4 傅里叶变换的性质(Characteristics of Fourier Transform)</vt:lpstr>
      <vt:lpstr>4.4 傅里叶变换的性质(Characteristics of Fourier Transform)</vt:lpstr>
      <vt:lpstr>PowerPoint 演示文稿</vt:lpstr>
      <vt:lpstr>PowerPoint 演示文稿</vt:lpstr>
      <vt:lpstr>4.4 傅里叶变换的性质(Characteristics of Fourier Transform)</vt:lpstr>
      <vt:lpstr>4.4 傅里叶变换的性质(Characteristics of Fourier Transform)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傅里叶变换的性质(Characteristics of Fourier Transform)</vt:lpstr>
      <vt:lpstr>4.4 傅里叶变换的性质(Characteristics of Fourier Transform)</vt:lpstr>
      <vt:lpstr>PowerPoint 演示文稿</vt:lpstr>
      <vt:lpstr>4.4 傅里叶变换的性质(Characteristics of Fourier Transform)</vt:lpstr>
      <vt:lpstr>4.4 傅里叶变换的性质(Characteristics of Fourier Transform)</vt:lpstr>
      <vt:lpstr>4.4 傅里叶变换的性质(Characteristics of Fourier Transform)</vt:lpstr>
      <vt:lpstr>4.4 傅里叶变换的性质(Characteristics of Fourier Transform)</vt:lpstr>
      <vt:lpstr>4.4 傅里叶变换的性质(Characteristics of Fourier Transform)</vt:lpstr>
      <vt:lpstr>4.4 傅里叶变换的性质(Characteristics of Fourier Transform)</vt:lpstr>
      <vt:lpstr>4.5 图像傅里叶变换实例 (Examples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4.5 图像傅里叶变换实例(Examples of Fourier Transform Images)</vt:lpstr>
      <vt:lpstr>PowerPoint 演示文稿</vt:lpstr>
      <vt:lpstr>PowerPoint 演示文稿</vt:lpstr>
      <vt:lpstr>PowerPoint 演示文稿</vt:lpstr>
      <vt:lpstr>4.5 图像傅里叶变换实例(Examples of Fourier Transform Images)</vt:lpstr>
      <vt:lpstr>4.6 其他离散变换 （Other Discrete  Transform） </vt:lpstr>
      <vt:lpstr>PowerPoint 演示文稿</vt:lpstr>
      <vt:lpstr>4.6.1离散余弦变换(Discrete Cosine Transform)</vt:lpstr>
      <vt:lpstr>4.6.1离散余弦变换(Discrete Cosine Transform)</vt:lpstr>
      <vt:lpstr>4.6.1离散余弦变换(Discrete Cosine Transform)</vt:lpstr>
      <vt:lpstr>4.6.1离散余弦变换(Discrete Cosine Transform)</vt:lpstr>
      <vt:lpstr>PowerPoint 演示文稿</vt:lpstr>
      <vt:lpstr>4.6.1离散余弦变换(Discrete Cosine Transform)</vt:lpstr>
      <vt:lpstr>4.6.1离散余弦变换(Discrete Cosine Transform)</vt:lpstr>
      <vt:lpstr>4.6.1离散余弦变换(Discrete Cosine Transform)</vt:lpstr>
      <vt:lpstr>4.6.1离散余弦变换(Discrete Cosine Transform)</vt:lpstr>
      <vt:lpstr>4.6.1离散余弦变换(Discrete Cosine Transform)</vt:lpstr>
      <vt:lpstr>4.6.1离散余弦变换(Discrete Cosine Transform)</vt:lpstr>
      <vt:lpstr>4.6.2沃尔什变换(Walsh Transform)</vt:lpstr>
      <vt:lpstr>4.6.2沃尔什变换(Walsh Transform)</vt:lpstr>
      <vt:lpstr>4.6.2沃尔什变换(Walsh Transform)</vt:lpstr>
      <vt:lpstr>4.6.2沃尔什变换(Walsh Transform)</vt:lpstr>
      <vt:lpstr>4.6.2沃尔什变换(Walsh Transform)</vt:lpstr>
      <vt:lpstr>4.6.2沃尔什变换(Walsh Transform)</vt:lpstr>
      <vt:lpstr>4.6.2沃尔什变换(Walsh Transform)</vt:lpstr>
      <vt:lpstr>4.6.2沃尔什变换(Walsh Transform)</vt:lpstr>
      <vt:lpstr>4.6.2沃尔什变换(Walsh Transform)</vt:lpstr>
      <vt:lpstr>小结（Chapter Summary）</vt:lpstr>
      <vt:lpstr>小结（Chapter Summary）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dc:creator>
  <dc:description>Accenture Sample Presentation v9.1</dc:description>
  <cp:lastModifiedBy>yong</cp:lastModifiedBy>
  <cp:revision>590</cp:revision>
  <cp:lastPrinted>2000-08-10T20:43:38Z</cp:lastPrinted>
  <dcterms:created xsi:type="dcterms:W3CDTF">2002-08-14T03:15:37Z</dcterms:created>
  <dcterms:modified xsi:type="dcterms:W3CDTF">2022-11-29T01:35:21Z</dcterms:modified>
  <cp:category>Presentation Designs</cp:category>
</cp:coreProperties>
</file>